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67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68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</p:sldMasterIdLst>
  <p:notesMasterIdLst>
    <p:notesMasterId r:id="rId71"/>
  </p:notesMasterIdLst>
  <p:sldIdLst>
    <p:sldId id="256" r:id="rId3"/>
    <p:sldId id="257" r:id="rId4"/>
    <p:sldId id="268" r:id="rId5"/>
    <p:sldId id="258" r:id="rId6"/>
    <p:sldId id="270" r:id="rId7"/>
    <p:sldId id="259" r:id="rId8"/>
    <p:sldId id="271" r:id="rId9"/>
    <p:sldId id="272" r:id="rId10"/>
    <p:sldId id="273" r:id="rId11"/>
    <p:sldId id="275" r:id="rId12"/>
    <p:sldId id="274" r:id="rId13"/>
    <p:sldId id="276" r:id="rId14"/>
    <p:sldId id="280" r:id="rId15"/>
    <p:sldId id="277" r:id="rId16"/>
    <p:sldId id="279" r:id="rId17"/>
    <p:sldId id="278" r:id="rId18"/>
    <p:sldId id="281" r:id="rId19"/>
    <p:sldId id="282" r:id="rId20"/>
    <p:sldId id="283" r:id="rId21"/>
    <p:sldId id="284" r:id="rId22"/>
    <p:sldId id="285" r:id="rId23"/>
    <p:sldId id="319" r:id="rId24"/>
    <p:sldId id="320" r:id="rId25"/>
    <p:sldId id="321" r:id="rId26"/>
    <p:sldId id="322" r:id="rId27"/>
    <p:sldId id="323" r:id="rId28"/>
    <p:sldId id="324" r:id="rId29"/>
    <p:sldId id="295" r:id="rId30"/>
    <p:sldId id="292" r:id="rId31"/>
    <p:sldId id="293" r:id="rId32"/>
    <p:sldId id="294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03" r:id="rId41"/>
    <p:sldId id="304" r:id="rId42"/>
    <p:sldId id="305" r:id="rId43"/>
    <p:sldId id="306" r:id="rId44"/>
    <p:sldId id="307" r:id="rId45"/>
    <p:sldId id="308" r:id="rId46"/>
    <p:sldId id="309" r:id="rId47"/>
    <p:sldId id="310" r:id="rId48"/>
    <p:sldId id="311" r:id="rId49"/>
    <p:sldId id="312" r:id="rId50"/>
    <p:sldId id="313" r:id="rId51"/>
    <p:sldId id="314" r:id="rId52"/>
    <p:sldId id="315" r:id="rId53"/>
    <p:sldId id="316" r:id="rId54"/>
    <p:sldId id="326" r:id="rId55"/>
    <p:sldId id="327" r:id="rId56"/>
    <p:sldId id="328" r:id="rId57"/>
    <p:sldId id="329" r:id="rId58"/>
    <p:sldId id="330" r:id="rId59"/>
    <p:sldId id="331" r:id="rId60"/>
    <p:sldId id="332" r:id="rId61"/>
    <p:sldId id="333" r:id="rId62"/>
    <p:sldId id="334" r:id="rId63"/>
    <p:sldId id="335" r:id="rId64"/>
    <p:sldId id="336" r:id="rId65"/>
    <p:sldId id="337" r:id="rId66"/>
    <p:sldId id="317" r:id="rId67"/>
    <p:sldId id="318" r:id="rId68"/>
    <p:sldId id="338" r:id="rId69"/>
    <p:sldId id="339" r:id="rId7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6A90"/>
    <a:srgbClr val="26455C"/>
    <a:srgbClr val="CC3300"/>
    <a:srgbClr val="A70D0D"/>
    <a:srgbClr val="800080"/>
    <a:srgbClr val="CC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14" autoAdjust="0"/>
    <p:restoredTop sz="79784" autoAdjust="0"/>
  </p:normalViewPr>
  <p:slideViewPr>
    <p:cSldViewPr>
      <p:cViewPr>
        <p:scale>
          <a:sx n="66" d="100"/>
          <a:sy n="66" d="100"/>
        </p:scale>
        <p:origin x="-1272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" Type="http://schemas.openxmlformats.org/officeDocument/2006/relationships/slide" Target="slides/slide5.xml"/><Relationship Id="rId71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presProps" Target="pres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pt-BR" sz="1200"/>
            </a:lvl1pPr>
          </a:lstStyle>
          <a:p>
            <a:fld id="{2447E72A-D913-4DC2-9E0A-E520CE8FCC86}" type="datetimeFigureOut">
              <a:rPr/>
              <a:pPr/>
              <a:t>12/9/2006</a:t>
            </a:fld>
            <a:endParaRPr lang="pt-BR"/>
          </a:p>
        </p:txBody>
      </p:sp>
      <p:sp>
        <p:nvSpPr>
          <p:cNvPr id="4" name="Rectangl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pt-BR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Rectangl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pt-BR" sz="1200"/>
            </a:lvl1pPr>
          </a:lstStyle>
          <a:p>
            <a:fld id="{A5D78FC6-CE17-4259-A63C-DDFC12E048FC}" type="slidenum">
              <a:rPr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Glicina</a:t>
            </a:r>
            <a:r>
              <a:rPr lang="pt-BR" baseline="0" dirty="0" smtClean="0"/>
              <a:t> – Cadeia lateral é um H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Trocar padrão para Nome (ano)</a:t>
            </a:r>
          </a:p>
          <a:p>
            <a:r>
              <a:rPr lang="pt-BR" dirty="0" smtClean="0"/>
              <a:t>Traços ou </a:t>
            </a:r>
            <a:r>
              <a:rPr lang="pt-BR" dirty="0" err="1" smtClean="0"/>
              <a:t>hifens</a:t>
            </a:r>
            <a:r>
              <a:rPr lang="pt-BR" dirty="0" smtClean="0"/>
              <a:t> – padronizar</a:t>
            </a:r>
          </a:p>
          <a:p>
            <a:r>
              <a:rPr lang="pt-BR" dirty="0" smtClean="0"/>
              <a:t>Smith</a:t>
            </a:r>
            <a:r>
              <a:rPr lang="pt-BR" baseline="0" dirty="0" smtClean="0"/>
              <a:t> e </a:t>
            </a:r>
            <a:r>
              <a:rPr lang="pt-BR" baseline="0" dirty="0" err="1" smtClean="0"/>
              <a:t>Waterman</a:t>
            </a:r>
            <a:r>
              <a:rPr lang="pt-BR" baseline="0" dirty="0" smtClean="0"/>
              <a:t> variação não extensão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Consistência – melhorar definição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17</a:t>
            </a:fld>
            <a:endParaRPr 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Consistência</a:t>
            </a:r>
            <a:r>
              <a:rPr lang="pt-BR" baseline="0" dirty="0" smtClean="0"/>
              <a:t> – vantagens:posicional e baseada em similaridades do conjunto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19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20</a:t>
            </a:fld>
            <a:endParaRPr lang="pt-B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21</a:t>
            </a:fld>
            <a:endParaRPr lang="pt-B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22</a:t>
            </a:fld>
            <a:endParaRPr lang="pt-B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Trocar cores dos</a:t>
            </a:r>
            <a:r>
              <a:rPr lang="pt-BR" baseline="0" dirty="0" smtClean="0"/>
              <a:t> pais</a:t>
            </a:r>
          </a:p>
          <a:p>
            <a:r>
              <a:rPr lang="pt-BR" baseline="0" dirty="0" smtClean="0"/>
              <a:t>São SELECIONADOS dois elementos (não utilizar sorteados ou similar)</a:t>
            </a:r>
          </a:p>
          <a:p>
            <a:r>
              <a:rPr lang="pt-BR" baseline="0" dirty="0" smtClean="0"/>
              <a:t>Alterar o filho para ter as cores dos pais (indicando que é originado por partes deles)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23</a:t>
            </a:fld>
            <a:endParaRPr lang="pt-B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Vide comentários de </a:t>
            </a:r>
            <a:r>
              <a:rPr lang="pt-BR" dirty="0" err="1" smtClean="0"/>
              <a:t>crossover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24</a:t>
            </a:fld>
            <a:endParaRPr lang="pt-B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25</a:t>
            </a:fld>
            <a:endParaRPr lang="pt-B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26</a:t>
            </a:fld>
            <a:endParaRPr lang="pt-B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27</a:t>
            </a:fld>
            <a:endParaRPr lang="pt-B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28</a:t>
            </a:fld>
            <a:endParaRPr lang="pt-B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29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30</a:t>
            </a:fld>
            <a:endParaRPr lang="pt-B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31</a:t>
            </a:fld>
            <a:endParaRPr lang="pt-B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32</a:t>
            </a:fld>
            <a:endParaRPr lang="pt-B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33</a:t>
            </a:fld>
            <a:endParaRPr lang="pt-B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34</a:t>
            </a:fld>
            <a:endParaRPr lang="pt-B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35</a:t>
            </a:fld>
            <a:endParaRPr lang="pt-B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Trabalhos já em andamento . Indicar que</a:t>
            </a:r>
            <a:r>
              <a:rPr lang="pt-BR" baseline="0" dirty="0" smtClean="0"/>
              <a:t> são os trabalhos realizados no escopo do projeto</a:t>
            </a:r>
          </a:p>
          <a:p>
            <a:endParaRPr lang="pt-BR" baseline="0" dirty="0" smtClean="0"/>
          </a:p>
          <a:p>
            <a:r>
              <a:rPr lang="pt-BR" baseline="0" dirty="0" smtClean="0"/>
              <a:t>“O que já </a:t>
            </a:r>
            <a:r>
              <a:rPr lang="pt-BR" baseline="0" smtClean="0"/>
              <a:t>foi feito?”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36</a:t>
            </a:fld>
            <a:endParaRPr lang="pt-B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37</a:t>
            </a:fld>
            <a:endParaRPr lang="pt-B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Espaçamento entre</a:t>
            </a:r>
            <a:r>
              <a:rPr lang="pt-BR" baseline="0" dirty="0" smtClean="0"/>
              <a:t> as referencias RV11 (SP)</a:t>
            </a:r>
          </a:p>
          <a:p>
            <a:r>
              <a:rPr lang="pt-BR" baseline="0" dirty="0" smtClean="0"/>
              <a:t>Padronizar com o </a:t>
            </a:r>
            <a:r>
              <a:rPr lang="pt-BR" baseline="0" dirty="0" err="1" smtClean="0"/>
              <a:t>BAliBASE</a:t>
            </a:r>
            <a:endParaRPr lang="pt-BR" baseline="0" dirty="0" smtClean="0"/>
          </a:p>
          <a:p>
            <a:r>
              <a:rPr lang="pt-BR" baseline="0" dirty="0" smtClean="0"/>
              <a:t>Comparar com o SAGA</a:t>
            </a:r>
          </a:p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38</a:t>
            </a:fld>
            <a:endParaRPr lang="pt-B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39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Incluir</a:t>
            </a:r>
            <a:r>
              <a:rPr lang="pt-BR" baseline="0" dirty="0" smtClean="0"/>
              <a:t> a motivação do trabalho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40</a:t>
            </a:fld>
            <a:endParaRPr lang="pt-B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41</a:t>
            </a:fld>
            <a:endParaRPr lang="pt-B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42</a:t>
            </a:fld>
            <a:endParaRPr lang="pt-B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43</a:t>
            </a:fld>
            <a:endParaRPr lang="pt-BR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44</a:t>
            </a:fld>
            <a:endParaRPr lang="pt-BR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45</a:t>
            </a:fld>
            <a:endParaRPr lang="pt-BR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Parar um pouco na apresentação dos resultados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46</a:t>
            </a:fld>
            <a:endParaRPr lang="pt-BR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47</a:t>
            </a:fld>
            <a:endParaRPr lang="pt-BR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Tentar encontrar uma interrogação melhor que</a:t>
            </a:r>
            <a:r>
              <a:rPr lang="pt-BR" baseline="0" dirty="0" smtClean="0"/>
              <a:t> esta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48</a:t>
            </a:fld>
            <a:endParaRPr lang="pt-BR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49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Parar um pouco aqui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50</a:t>
            </a:fld>
            <a:endParaRPr lang="pt-BR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51</a:t>
            </a:fld>
            <a:endParaRPr lang="pt-BR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Colocar cada atividade sob o cronograma</a:t>
            </a:r>
            <a:r>
              <a:rPr lang="pt-BR" baseline="0" dirty="0" smtClean="0"/>
              <a:t> (por slide)</a:t>
            </a:r>
          </a:p>
          <a:p>
            <a:r>
              <a:rPr lang="pt-BR" baseline="0" dirty="0" smtClean="0"/>
              <a:t>Remover o item 1 (comentar que já cumpriu as disc. obrigatórias)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52</a:t>
            </a:fld>
            <a:endParaRPr lang="pt-BR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Colocar cada atividade sob o cronograma</a:t>
            </a:r>
            <a:r>
              <a:rPr lang="pt-BR" baseline="0" dirty="0" smtClean="0"/>
              <a:t> (por slide)</a:t>
            </a:r>
          </a:p>
          <a:p>
            <a:r>
              <a:rPr lang="pt-BR" baseline="0" dirty="0" smtClean="0"/>
              <a:t>Remover o item 1 (comentar que já cumpriu as disc. obrigatórias)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53</a:t>
            </a:fld>
            <a:endParaRPr lang="pt-BR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Colocar cada atividade sob o cronograma</a:t>
            </a:r>
            <a:r>
              <a:rPr lang="pt-BR" baseline="0" dirty="0" smtClean="0"/>
              <a:t> (por slide)</a:t>
            </a:r>
          </a:p>
          <a:p>
            <a:r>
              <a:rPr lang="pt-BR" baseline="0" dirty="0" smtClean="0"/>
              <a:t>Remover o item 1 (comentar que já cumpriu as disc. obrigatórias)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54</a:t>
            </a:fld>
            <a:endParaRPr lang="pt-BR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Colocar cada atividade sob o cronograma</a:t>
            </a:r>
            <a:r>
              <a:rPr lang="pt-BR" baseline="0" dirty="0" smtClean="0"/>
              <a:t> (por slide)</a:t>
            </a:r>
          </a:p>
          <a:p>
            <a:r>
              <a:rPr lang="pt-BR" baseline="0" dirty="0" smtClean="0"/>
              <a:t>Remover o item 1 (comentar que já cumpriu as disc. obrigatórias)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55</a:t>
            </a:fld>
            <a:endParaRPr lang="pt-BR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Colocar cada atividade sob o cronograma</a:t>
            </a:r>
            <a:r>
              <a:rPr lang="pt-BR" baseline="0" dirty="0" smtClean="0"/>
              <a:t> (por slide)</a:t>
            </a:r>
          </a:p>
          <a:p>
            <a:r>
              <a:rPr lang="pt-BR" baseline="0" dirty="0" smtClean="0"/>
              <a:t>Remover o item 1 (comentar que já cumpriu as disc. obrigatórias)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56</a:t>
            </a:fld>
            <a:endParaRPr lang="pt-BR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Colocar cada atividade sob o cronograma</a:t>
            </a:r>
            <a:r>
              <a:rPr lang="pt-BR" baseline="0" dirty="0" smtClean="0"/>
              <a:t> (por slide)</a:t>
            </a:r>
          </a:p>
          <a:p>
            <a:r>
              <a:rPr lang="pt-BR" baseline="0" dirty="0" smtClean="0"/>
              <a:t>Remover o item 1 (comentar que já cumpriu as disc. obrigatórias)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57</a:t>
            </a:fld>
            <a:endParaRPr lang="pt-BR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Colocar cada atividade sob o cronograma</a:t>
            </a:r>
            <a:r>
              <a:rPr lang="pt-BR" baseline="0" dirty="0" smtClean="0"/>
              <a:t> (por slide)</a:t>
            </a:r>
          </a:p>
          <a:p>
            <a:r>
              <a:rPr lang="pt-BR" baseline="0" dirty="0" smtClean="0"/>
              <a:t>Remover o item 1 (comentar que já cumpriu as disc. obrigatórias)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58</a:t>
            </a:fld>
            <a:endParaRPr lang="pt-BR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Colocar cada atividade sob o cronograma</a:t>
            </a:r>
            <a:r>
              <a:rPr lang="pt-BR" baseline="0" dirty="0" smtClean="0"/>
              <a:t> (por slide)</a:t>
            </a:r>
          </a:p>
          <a:p>
            <a:r>
              <a:rPr lang="pt-BR" baseline="0" dirty="0" smtClean="0"/>
              <a:t>Remover o item 1 (comentar que já cumpriu as disc. obrigatórias)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59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Colocar cada atividade sob o cronograma</a:t>
            </a:r>
            <a:r>
              <a:rPr lang="pt-BR" baseline="0" dirty="0" smtClean="0"/>
              <a:t> (por slide)</a:t>
            </a:r>
          </a:p>
          <a:p>
            <a:r>
              <a:rPr lang="pt-BR" baseline="0" dirty="0" smtClean="0"/>
              <a:t>Remover o item 1 (comentar que já cumpriu as disc. obrigatórias)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60</a:t>
            </a:fld>
            <a:endParaRPr lang="pt-BR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Colocar cada atividade sob o cronograma</a:t>
            </a:r>
            <a:r>
              <a:rPr lang="pt-BR" baseline="0" dirty="0" smtClean="0"/>
              <a:t> (por slide)</a:t>
            </a:r>
          </a:p>
          <a:p>
            <a:r>
              <a:rPr lang="pt-BR" baseline="0" dirty="0" smtClean="0"/>
              <a:t>Remover o item 1 (comentar que já cumpriu as disc. obrigatórias)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61</a:t>
            </a:fld>
            <a:endParaRPr lang="pt-BR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Colocar cada atividade sob o cronograma</a:t>
            </a:r>
            <a:r>
              <a:rPr lang="pt-BR" baseline="0" dirty="0" smtClean="0"/>
              <a:t> (por slide)</a:t>
            </a:r>
          </a:p>
          <a:p>
            <a:r>
              <a:rPr lang="pt-BR" baseline="0" dirty="0" smtClean="0"/>
              <a:t>Remover o item 1 (comentar que já cumpriu as disc. obrigatórias)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62</a:t>
            </a:fld>
            <a:endParaRPr lang="pt-BR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Colocar cada atividade sob o cronograma</a:t>
            </a:r>
            <a:r>
              <a:rPr lang="pt-BR" baseline="0" dirty="0" smtClean="0"/>
              <a:t> (por slide)</a:t>
            </a:r>
          </a:p>
          <a:p>
            <a:r>
              <a:rPr lang="pt-BR" baseline="0" dirty="0" smtClean="0"/>
              <a:t>Remover o item 1 (comentar que já cumpriu as disc. obrigatórias)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63</a:t>
            </a:fld>
            <a:endParaRPr lang="pt-BR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Colocar cada atividade sob o cronograma</a:t>
            </a:r>
            <a:r>
              <a:rPr lang="pt-BR" baseline="0" dirty="0" smtClean="0"/>
              <a:t> (por slide)</a:t>
            </a:r>
          </a:p>
          <a:p>
            <a:r>
              <a:rPr lang="pt-BR" baseline="0" dirty="0" smtClean="0"/>
              <a:t>Remover o item 1 (comentar que já cumpriu as disc. obrigatórias)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64</a:t>
            </a:fld>
            <a:endParaRPr lang="pt-BR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65</a:t>
            </a:fld>
            <a:endParaRPr lang="pt-BR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66</a:t>
            </a:fld>
            <a:endParaRPr lang="pt-BR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67</a:t>
            </a:fld>
            <a:endParaRPr lang="pt-BR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68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o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8" name="Shap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 latinLnBrk="0">
              <a:defRPr lang="pt-BR" cap="all" baseline="0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9" name="Shap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 latinLnBrk="0">
              <a:buNone/>
              <a:defRPr lang="pt-BR"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28" name="Shap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 latinLnBrk="0">
              <a:defRPr lang="pt-BR" sz="2000">
                <a:solidFill>
                  <a:srgbClr val="FFFFFF"/>
                </a:solidFill>
              </a:defRPr>
            </a:lvl1pPr>
          </a:lstStyle>
          <a:p>
            <a:pPr algn="ctr"/>
            <a:r>
              <a:rPr lang="pt-BR" smtClean="0"/>
              <a:t>12.09.06 08:40:00</a:t>
            </a:r>
            <a:endParaRPr lang="pt-BR" sz="2000">
              <a:solidFill>
                <a:srgbClr val="FFFFFF"/>
              </a:solidFill>
            </a:endParaRPr>
          </a:p>
        </p:txBody>
      </p:sp>
      <p:sp>
        <p:nvSpPr>
          <p:cNvPr id="17" name="Shap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 latinLnBrk="0">
              <a:defRPr lang="pt-BR">
                <a:solidFill>
                  <a:schemeClr val="tx2"/>
                </a:solidFill>
              </a:defRPr>
            </a:lvl1pPr>
          </a:lstStyle>
          <a:p>
            <a:pPr algn="r"/>
            <a:endParaRPr lang="pt-BR">
              <a:solidFill>
                <a:schemeClr val="tx2"/>
              </a:solidFill>
            </a:endParaRPr>
          </a:p>
        </p:txBody>
      </p:sp>
      <p:sp>
        <p:nvSpPr>
          <p:cNvPr id="29" name="Shap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 latinLnBrk="0">
              <a:defRPr lang="pt-BR"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/>
              <a:pPr/>
              <a:t>‹nº›</a:t>
            </a:fld>
            <a:endParaRPr lang="pt-BR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>
                <a:solidFill>
                  <a:schemeClr val="tx2"/>
                </a:solidFill>
              </a:rPr>
              <a:t>12.09.06 08:40:00</a:t>
            </a:r>
            <a:endParaRPr lang="pt-BR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pt-BR" sz="1200">
                <a:solidFill>
                  <a:schemeClr val="tx2"/>
                </a:solidFill>
              </a:rPr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r>
              <a:rPr lang="pt-BR" smtClean="0">
                <a:solidFill>
                  <a:schemeClr val="tx2"/>
                </a:solidFill>
              </a:rPr>
              <a:t>12.09.06 08:40:00</a:t>
            </a:r>
            <a:endParaRPr lang="pt-BR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AC53DF-4216-466D-99A7-94400E6C2A25}" type="slidenum">
              <a:rPr lang="pt-BR" sz="1200">
                <a:solidFill>
                  <a:schemeClr val="tx2"/>
                </a:solidFill>
              </a:rPr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12.09.06 08:40:00</a:t>
            </a:r>
            <a:endParaRPr lang="pt-BR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lang="pt-BR"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/>
              <a:pPr/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  <p:sp>
        <p:nvSpPr>
          <p:cNvPr id="8" name="Shape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e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latinLnBrk="0">
              <a:buNone/>
              <a:defRPr lang="pt-BR" sz="2800">
                <a:solidFill>
                  <a:schemeClr val="tx2"/>
                </a:solidFill>
              </a:defRPr>
            </a:lvl1pPr>
            <a:lvl2pPr>
              <a:buNone/>
              <a:defRPr lang="pt-BR"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lang="pt-BR"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lang="pt-BR"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lang="pt-BR"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 latinLnBrk="0">
              <a:buNone/>
              <a:defRPr lang="pt-BR" sz="4400" b="0" cap="none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12" name="Shap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12.09.06 08:40:00</a:t>
            </a:r>
            <a:endParaRPr lang="pt-BR"/>
          </a:p>
        </p:txBody>
      </p:sp>
      <p:sp>
        <p:nvSpPr>
          <p:cNvPr id="13" name="Shap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 latinLnBrk="0">
              <a:defRPr lang="pt-BR"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/>
              <a:pPr algn="ctr"/>
              <a:t>‹nº›</a:t>
            </a:fld>
            <a:endParaRPr lang="pt-BR" sz="2400">
              <a:solidFill>
                <a:srgbClr val="FFFFFF"/>
              </a:solidFill>
            </a:endParaRPr>
          </a:p>
        </p:txBody>
      </p:sp>
      <p:sp>
        <p:nvSpPr>
          <p:cNvPr id="14" name="Shap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9" name="Shape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11" name="Shape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8" name="Shap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pt-BR" smtClean="0"/>
              <a:t>12.09.06 08:40:00</a:t>
            </a:r>
            <a:endParaRPr lang="pt-BR"/>
          </a:p>
        </p:txBody>
      </p:sp>
      <p:sp>
        <p:nvSpPr>
          <p:cNvPr id="10" name="Shap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/>
              <a:pPr algn="ctr"/>
              <a:t>‹nº›</a:t>
            </a:fld>
            <a:endParaRPr lang="pt-BR"/>
          </a:p>
        </p:txBody>
      </p:sp>
      <p:sp>
        <p:nvSpPr>
          <p:cNvPr id="12" name="Shap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 latinLnBrk="0">
              <a:defRPr lang="pt-BR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11" name="Shape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13" name="Shape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10" name="Shap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pt-BR" smtClean="0"/>
              <a:t>12.09.06 08:40:00</a:t>
            </a:r>
            <a:endParaRPr lang="pt-BR"/>
          </a:p>
        </p:txBody>
      </p:sp>
      <p:sp>
        <p:nvSpPr>
          <p:cNvPr id="12" name="Shap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/>
              <a:pPr algn="ctr"/>
              <a:t>‹nº›</a:t>
            </a:fld>
            <a:endParaRPr lang="pt-BR"/>
          </a:p>
        </p:txBody>
      </p:sp>
      <p:sp>
        <p:nvSpPr>
          <p:cNvPr id="14" name="Shap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Shap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 latinLnBrk="0">
              <a:buFontTx/>
              <a:buNone/>
              <a:defRPr lang="pt-BR"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5" name="Shap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 latinLnBrk="0">
              <a:buFontTx/>
              <a:buNone/>
              <a:defRPr lang="pt-BR"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hap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12.09.06 08:40:00</a:t>
            </a:r>
            <a:endParaRPr lang="pt-BR"/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lang="pt-BR"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/>
              <a:pPr/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12.09.06 08:40:00</a:t>
            </a:r>
            <a:endParaRPr lang="pt-BR"/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 latinLnBrk="0">
              <a:defRPr lang="pt-BR"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/>
              <a:pPr/>
              <a:t>‹nº›</a:t>
            </a:fld>
            <a:endParaRPr lang="pt-BR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 latinLnBrk="0">
              <a:buNone/>
              <a:defRPr lang="pt-BR" sz="4400" b="0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12.09.06 08:40:00</a:t>
            </a:r>
            <a:endParaRPr lang="pt-BR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lang="pt-BR"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/>
              <a:pPr/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  <p:sp>
        <p:nvSpPr>
          <p:cNvPr id="3" name="Shap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 latinLnBrk="0">
              <a:spcAft>
                <a:spcPts val="1000"/>
              </a:spcAft>
              <a:buNone/>
              <a:defRPr lang="pt-BR" sz="1800"/>
            </a:lvl1pPr>
            <a:lvl2pPr>
              <a:buNone/>
              <a:defRPr lang="pt-BR" sz="1200"/>
            </a:lvl2pPr>
            <a:lvl3pPr>
              <a:buNone/>
              <a:defRPr lang="pt-BR" sz="1000"/>
            </a:lvl3pPr>
            <a:lvl4pPr>
              <a:buNone/>
              <a:defRPr lang="pt-BR" sz="900"/>
            </a:lvl4pPr>
            <a:lvl5pPr>
              <a:buNone/>
              <a:defRPr lang="pt-BR"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9" name="Shape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 latinLnBrk="0">
              <a:buFontTx/>
              <a:buNone/>
              <a:defRPr lang="pt-BR" sz="1700"/>
            </a:lvl1pPr>
            <a:lvl2pPr>
              <a:buFontTx/>
              <a:buNone/>
              <a:defRPr lang="pt-BR" sz="1200"/>
            </a:lvl2pPr>
            <a:lvl3pPr>
              <a:buFontTx/>
              <a:buNone/>
              <a:defRPr lang="pt-BR" sz="1000"/>
            </a:lvl3pPr>
            <a:lvl4pPr>
              <a:buFontTx/>
              <a:buNone/>
              <a:defRPr lang="pt-BR" sz="900"/>
            </a:lvl4pPr>
            <a:lvl5pPr>
              <a:buFontTx/>
              <a:buNone/>
              <a:defRPr lang="pt-BR"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 latinLnBrk="0">
              <a:buNone/>
              <a:defRPr lang="pt-BR" sz="28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12" name="Shap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r>
              <a:rPr lang="pt-BR" smtClean="0"/>
              <a:t>12.09.06 08:40:00</a:t>
            </a:r>
            <a:endParaRPr lang="pt-BR"/>
          </a:p>
        </p:txBody>
      </p:sp>
      <p:sp>
        <p:nvSpPr>
          <p:cNvPr id="13" name="Shap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 latinLnBrk="0">
              <a:defRPr lang="pt-BR" sz="2800"/>
            </a:lvl1pPr>
          </a:lstStyle>
          <a:p>
            <a:pPr algn="ctr"/>
            <a:fld id="{1AD93096-5B34-4342-9326-69289CEAE4C2}" type="slidenum">
              <a:rPr/>
              <a:pPr algn="ctr"/>
              <a:t>‹nº›</a:t>
            </a:fld>
            <a:endParaRPr lang="pt-BR" sz="2800"/>
          </a:p>
        </p:txBody>
      </p:sp>
      <p:sp>
        <p:nvSpPr>
          <p:cNvPr id="14" name="Shap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 latinLnBrk="0">
              <a:buNone/>
              <a:defRPr lang="pt-BR" sz="3200"/>
            </a:lvl1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13" name="Rectangl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  <a:p>
            <a:pPr lvl="5"/>
            <a:r>
              <a:rPr lang="pt-BR"/>
              <a:t>Sexto nível</a:t>
            </a:r>
          </a:p>
          <a:p>
            <a:pPr lvl="6"/>
            <a:r>
              <a:rPr lang="pt-BR"/>
              <a:t>Sétimo nível</a:t>
            </a:r>
          </a:p>
          <a:p>
            <a:pPr lvl="7"/>
            <a:r>
              <a:rPr lang="pt-BR"/>
              <a:t>Oitavo nível</a:t>
            </a:r>
          </a:p>
          <a:p>
            <a:pPr lvl="8"/>
            <a:r>
              <a:rPr lang="pt-BR"/>
              <a:t>Nono nível</a:t>
            </a:r>
          </a:p>
        </p:txBody>
      </p:sp>
      <p:sp>
        <p:nvSpPr>
          <p:cNvPr id="14" name="Rectangl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latinLnBrk="0">
              <a:defRPr lang="pt-BR" sz="1400">
                <a:solidFill>
                  <a:schemeClr val="tx2"/>
                </a:solidFill>
              </a:defRPr>
            </a:lvl1pPr>
          </a:lstStyle>
          <a:p>
            <a:r>
              <a:rPr lang="pt-BR" smtClean="0">
                <a:solidFill>
                  <a:schemeClr val="tx2"/>
                </a:solidFill>
              </a:rPr>
              <a:t>12.09.06 08:40:00</a:t>
            </a:r>
            <a:endParaRPr lang="pt-BR" sz="1400">
              <a:solidFill>
                <a:schemeClr val="tx2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latinLnBrk="0">
              <a:defRPr lang="pt-BR" sz="1400">
                <a:solidFill>
                  <a:schemeClr val="tx2"/>
                </a:solidFill>
              </a:defRPr>
            </a:lvl1pPr>
          </a:lstStyle>
          <a:p>
            <a:pPr algn="r"/>
            <a:endParaRPr lang="pt-BR" sz="140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/>
          </a:p>
        </p:txBody>
      </p:sp>
      <p:sp>
        <p:nvSpPr>
          <p:cNvPr id="23" name="Rectangl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latinLnBrk="0">
              <a:defRPr lang="pt-BR" sz="1400" b="1"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pt-BR" sz="1200">
                <a:solidFill>
                  <a:schemeClr val="tx2"/>
                </a:solidFill>
              </a:rPr>
              <a:pPr algn="ctr"/>
              <a:t>‹nº›</a:t>
            </a:fld>
            <a:endParaRPr lang="pt-BR" sz="1400" b="1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lang="pt-BR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lang="pt-BR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lang="pt-BR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lang="pt-BR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lang="pt-BR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lang="pt-BR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lang="pt-BR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lang="pt-BR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lang="pt-BR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lang="pt-BR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sz="3600" dirty="0" smtClean="0"/>
              <a:t>Alinhamento Múltiplo de </a:t>
            </a:r>
            <a:r>
              <a:rPr lang="pt-BR" sz="3600" dirty="0" err="1" smtClean="0"/>
              <a:t>SeqUências</a:t>
            </a:r>
            <a:r>
              <a:rPr lang="pt-BR" sz="3600" dirty="0" smtClean="0"/>
              <a:t> Utilizando</a:t>
            </a:r>
            <a:br>
              <a:rPr lang="pt-BR" sz="3600" dirty="0" smtClean="0"/>
            </a:br>
            <a:r>
              <a:rPr lang="pt-BR" sz="3600" dirty="0" smtClean="0"/>
              <a:t>Algoritmos Genéticos</a:t>
            </a:r>
            <a:r>
              <a:rPr lang="pt-BR" sz="3600" dirty="0"/>
              <a:t/>
            </a:r>
            <a:br>
              <a:rPr lang="pt-BR" sz="3600" dirty="0"/>
            </a:b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b="1" dirty="0" smtClean="0"/>
              <a:t>Nome</a:t>
            </a:r>
            <a:r>
              <a:rPr lang="pt-BR" dirty="0" smtClean="0"/>
              <a:t>: Sérgio Jeferson Rafael </a:t>
            </a:r>
            <a:r>
              <a:rPr lang="pt-BR" dirty="0" err="1" smtClean="0"/>
              <a:t>Ordine</a:t>
            </a:r>
            <a:r>
              <a:rPr lang="pt-BR" dirty="0" smtClean="0"/>
              <a:t> </a:t>
            </a:r>
            <a:r>
              <a:rPr lang="pt-BR" b="1" dirty="0" smtClean="0"/>
              <a:t>RA</a:t>
            </a:r>
            <a:r>
              <a:rPr lang="pt-BR" dirty="0" smtClean="0"/>
              <a:t>: 921298</a:t>
            </a:r>
            <a:endParaRPr lang="pt-BR" dirty="0"/>
          </a:p>
          <a:p>
            <a:r>
              <a:rPr lang="pt-BR" b="1" dirty="0" smtClean="0"/>
              <a:t>Orientador</a:t>
            </a:r>
            <a:r>
              <a:rPr lang="pt-BR" dirty="0" smtClean="0"/>
              <a:t>: Prof. </a:t>
            </a:r>
            <a:r>
              <a:rPr lang="pt-BR" dirty="0" err="1" smtClean="0"/>
              <a:t>Zanoni</a:t>
            </a:r>
            <a:r>
              <a:rPr lang="pt-BR" dirty="0" smtClean="0"/>
              <a:t> Dias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Proteínas</a:t>
            </a:r>
            <a:endParaRPr lang="pt-BR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772816"/>
            <a:ext cx="6096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Proteínas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Ligações peptídicas</a:t>
            </a:r>
          </a:p>
          <a:p>
            <a:pPr lvl="1"/>
            <a:r>
              <a:rPr lang="pt-BR" dirty="0" smtClean="0"/>
              <a:t>Unem dois aminoácidos ( - H</a:t>
            </a:r>
            <a:r>
              <a:rPr lang="pt-BR" baseline="-25000" dirty="0" smtClean="0"/>
              <a:t>2</a:t>
            </a:r>
            <a:r>
              <a:rPr lang="pt-BR" dirty="0" smtClean="0"/>
              <a:t>0)</a:t>
            </a:r>
          </a:p>
          <a:p>
            <a:pPr lvl="1"/>
            <a:r>
              <a:rPr lang="pt-BR" i="1" dirty="0" smtClean="0">
                <a:latin typeface="Symbol" pitchFamily="18" charset="2"/>
              </a:rPr>
              <a:t>f</a:t>
            </a:r>
            <a:r>
              <a:rPr lang="pt-BR" dirty="0" smtClean="0">
                <a:latin typeface="Symbol" pitchFamily="18" charset="2"/>
              </a:rPr>
              <a:t> </a:t>
            </a:r>
            <a:r>
              <a:rPr lang="pt-BR" dirty="0" smtClean="0"/>
              <a:t>– N - C</a:t>
            </a:r>
            <a:r>
              <a:rPr lang="pt-BR" dirty="0" smtClean="0">
                <a:latin typeface="Symbol" pitchFamily="18" charset="2"/>
              </a:rPr>
              <a:t>a</a:t>
            </a:r>
          </a:p>
          <a:p>
            <a:pPr lvl="1"/>
            <a:r>
              <a:rPr lang="pt-BR" i="1" dirty="0" smtClean="0">
                <a:latin typeface="Symbol" pitchFamily="18" charset="2"/>
              </a:rPr>
              <a:t>y</a:t>
            </a:r>
            <a:r>
              <a:rPr lang="pt-BR" dirty="0" smtClean="0"/>
              <a:t> – C</a:t>
            </a:r>
            <a:r>
              <a:rPr lang="pt-BR" dirty="0" smtClean="0">
                <a:latin typeface="Symbol" pitchFamily="18" charset="2"/>
              </a:rPr>
              <a:t>a</a:t>
            </a:r>
            <a:r>
              <a:rPr lang="pt-BR" dirty="0" smtClean="0"/>
              <a:t> – C</a:t>
            </a:r>
          </a:p>
          <a:p>
            <a:r>
              <a:rPr lang="pt-BR" dirty="0" smtClean="0"/>
              <a:t>Estrutura</a:t>
            </a:r>
          </a:p>
          <a:p>
            <a:pPr lvl="1"/>
            <a:r>
              <a:rPr lang="pt-BR" dirty="0" smtClean="0"/>
              <a:t>Primária</a:t>
            </a:r>
          </a:p>
          <a:p>
            <a:pPr lvl="1"/>
            <a:r>
              <a:rPr lang="pt-BR" dirty="0" smtClean="0"/>
              <a:t>Secundária</a:t>
            </a:r>
          </a:p>
          <a:p>
            <a:pPr lvl="1"/>
            <a:r>
              <a:rPr lang="pt-BR" dirty="0" smtClean="0"/>
              <a:t>Terciária</a:t>
            </a:r>
          </a:p>
          <a:p>
            <a:pPr lvl="1"/>
            <a:r>
              <a:rPr lang="pt-BR" dirty="0" smtClean="0"/>
              <a:t>Quaternária</a:t>
            </a:r>
          </a:p>
          <a:p>
            <a:pPr lvl="1">
              <a:buNone/>
            </a:pPr>
            <a:endParaRPr lang="pt-BR" dirty="0" smtClean="0"/>
          </a:p>
          <a:p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Alinhamento de </a:t>
            </a:r>
            <a:r>
              <a:rPr lang="pt-BR" dirty="0" err="1" smtClean="0"/>
              <a:t>Sequências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Pairwise</a:t>
            </a:r>
            <a:r>
              <a:rPr lang="pt-BR" dirty="0" smtClean="0"/>
              <a:t> </a:t>
            </a:r>
            <a:r>
              <a:rPr lang="pt-BR" dirty="0" err="1" smtClean="0"/>
              <a:t>alignment</a:t>
            </a:r>
            <a:endParaRPr lang="pt-BR" dirty="0" smtClean="0"/>
          </a:p>
          <a:p>
            <a:pPr lvl="1"/>
            <a:r>
              <a:rPr lang="pt-BR" dirty="0" smtClean="0"/>
              <a:t>Alinhamento de Pares de </a:t>
            </a:r>
            <a:r>
              <a:rPr lang="pt-BR" dirty="0" err="1" smtClean="0"/>
              <a:t>Sequências</a:t>
            </a:r>
            <a:r>
              <a:rPr lang="pt-BR" dirty="0" smtClean="0"/>
              <a:t> </a:t>
            </a:r>
          </a:p>
          <a:p>
            <a:pPr lvl="2"/>
            <a:r>
              <a:rPr lang="pt-BR" dirty="0" smtClean="0"/>
              <a:t>Colunas de resíduos</a:t>
            </a:r>
          </a:p>
          <a:p>
            <a:pPr lvl="2"/>
            <a:r>
              <a:rPr lang="pt-BR" dirty="0" smtClean="0"/>
              <a:t>Similaridades</a:t>
            </a:r>
          </a:p>
          <a:p>
            <a:pPr lvl="1"/>
            <a:r>
              <a:rPr lang="pt-BR" dirty="0" err="1" smtClean="0"/>
              <a:t>Needleman</a:t>
            </a:r>
            <a:r>
              <a:rPr lang="pt-BR" dirty="0" smtClean="0"/>
              <a:t> e </a:t>
            </a:r>
            <a:r>
              <a:rPr lang="pt-BR" dirty="0" err="1" smtClean="0"/>
              <a:t>Wunsch</a:t>
            </a:r>
            <a:r>
              <a:rPr lang="pt-BR" dirty="0" smtClean="0"/>
              <a:t> (1970)</a:t>
            </a:r>
          </a:p>
          <a:p>
            <a:pPr lvl="2"/>
            <a:r>
              <a:rPr lang="pt-BR" dirty="0" smtClean="0"/>
              <a:t>Programação Dinâmica</a:t>
            </a:r>
          </a:p>
          <a:p>
            <a:pPr lvl="2"/>
            <a:r>
              <a:rPr lang="pt-BR" i="1" dirty="0" smtClean="0"/>
              <a:t>O(</a:t>
            </a:r>
            <a:r>
              <a:rPr lang="pt-BR" i="1" dirty="0" err="1" smtClean="0"/>
              <a:t>mn</a:t>
            </a:r>
            <a:r>
              <a:rPr lang="pt-BR" i="1" dirty="0" smtClean="0"/>
              <a:t>)</a:t>
            </a:r>
          </a:p>
          <a:p>
            <a:pPr lvl="1"/>
            <a:r>
              <a:rPr lang="pt-BR" dirty="0" smtClean="0"/>
              <a:t>Smith e </a:t>
            </a:r>
            <a:r>
              <a:rPr lang="pt-BR" dirty="0" err="1" smtClean="0"/>
              <a:t>Waterman</a:t>
            </a:r>
            <a:r>
              <a:rPr lang="pt-BR" dirty="0" smtClean="0"/>
              <a:t> (1981)</a:t>
            </a:r>
          </a:p>
          <a:p>
            <a:pPr lvl="2"/>
            <a:r>
              <a:rPr lang="pt-BR" dirty="0" smtClean="0"/>
              <a:t>Região melhor conservada</a:t>
            </a:r>
          </a:p>
          <a:p>
            <a:pPr lvl="1">
              <a:buNone/>
            </a:pPr>
            <a:endParaRPr lang="pt-BR" dirty="0" smtClean="0"/>
          </a:p>
          <a:p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Alinhamento de </a:t>
            </a:r>
            <a:r>
              <a:rPr lang="pt-BR" dirty="0" err="1" smtClean="0"/>
              <a:t>Sequências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DNA e RNA</a:t>
            </a:r>
          </a:p>
          <a:p>
            <a:pPr lvl="1"/>
            <a:r>
              <a:rPr lang="pt-BR" dirty="0" smtClean="0"/>
              <a:t>Pontuação de </a:t>
            </a:r>
            <a:r>
              <a:rPr lang="pt-BR" dirty="0" err="1" smtClean="0"/>
              <a:t>gaps</a:t>
            </a:r>
            <a:r>
              <a:rPr lang="pt-BR" dirty="0" smtClean="0"/>
              <a:t>, matches e </a:t>
            </a:r>
            <a:r>
              <a:rPr lang="pt-BR" dirty="0" err="1" smtClean="0"/>
              <a:t>mismatches</a:t>
            </a:r>
            <a:endParaRPr lang="pt-BR" dirty="0" smtClean="0"/>
          </a:p>
          <a:p>
            <a:r>
              <a:rPr lang="pt-BR" dirty="0" smtClean="0"/>
              <a:t>Proteínas</a:t>
            </a:r>
          </a:p>
          <a:p>
            <a:pPr lvl="1"/>
            <a:r>
              <a:rPr lang="pt-BR" dirty="0" smtClean="0"/>
              <a:t>Matrizes de distância</a:t>
            </a:r>
          </a:p>
          <a:p>
            <a:pPr lvl="1"/>
            <a:r>
              <a:rPr lang="pt-BR" dirty="0" smtClean="0"/>
              <a:t>PAM</a:t>
            </a:r>
          </a:p>
          <a:p>
            <a:pPr lvl="2"/>
            <a:r>
              <a:rPr lang="pt-BR" dirty="0" smtClean="0"/>
              <a:t>Distância evolutiva entre as </a:t>
            </a:r>
            <a:r>
              <a:rPr lang="pt-BR" dirty="0" err="1" smtClean="0"/>
              <a:t>sequências</a:t>
            </a:r>
            <a:endParaRPr lang="pt-BR" dirty="0" smtClean="0"/>
          </a:p>
          <a:p>
            <a:pPr lvl="1"/>
            <a:r>
              <a:rPr lang="pt-BR" dirty="0" smtClean="0"/>
              <a:t>BLOSUM</a:t>
            </a:r>
          </a:p>
          <a:p>
            <a:pPr lvl="2"/>
            <a:r>
              <a:rPr lang="pt-BR" dirty="0" smtClean="0"/>
              <a:t>Grau de similaridade 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2"/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Alinhamento Múltiplo de </a:t>
            </a:r>
            <a:r>
              <a:rPr lang="pt-BR" dirty="0" err="1" smtClean="0"/>
              <a:t>Sequências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MSA – </a:t>
            </a:r>
            <a:r>
              <a:rPr lang="pt-BR" dirty="0" err="1" smtClean="0"/>
              <a:t>Multiple</a:t>
            </a:r>
            <a:r>
              <a:rPr lang="pt-BR" dirty="0" smtClean="0"/>
              <a:t> </a:t>
            </a:r>
            <a:r>
              <a:rPr lang="pt-BR" dirty="0" err="1" smtClean="0"/>
              <a:t>Sequence</a:t>
            </a:r>
            <a:r>
              <a:rPr lang="pt-BR" dirty="0" smtClean="0"/>
              <a:t> </a:t>
            </a:r>
            <a:r>
              <a:rPr lang="pt-BR" dirty="0" err="1" smtClean="0"/>
              <a:t>Alignment</a:t>
            </a:r>
            <a:endParaRPr lang="pt-BR" dirty="0" smtClean="0"/>
          </a:p>
          <a:p>
            <a:r>
              <a:rPr lang="pt-BR" dirty="0" smtClean="0"/>
              <a:t>Alinhamento entre 3 ou mais </a:t>
            </a:r>
            <a:r>
              <a:rPr lang="pt-BR" dirty="0" err="1" smtClean="0"/>
              <a:t>sequências</a:t>
            </a:r>
            <a:endParaRPr lang="pt-BR" dirty="0" smtClean="0"/>
          </a:p>
          <a:p>
            <a:r>
              <a:rPr lang="pt-BR" dirty="0" smtClean="0"/>
              <a:t>Modelo dos eventos de mutação</a:t>
            </a:r>
          </a:p>
          <a:p>
            <a:pPr lvl="1"/>
            <a:r>
              <a:rPr lang="pt-BR" dirty="0" smtClean="0"/>
              <a:t>Ancestral comum</a:t>
            </a:r>
          </a:p>
          <a:p>
            <a:pPr lvl="1"/>
            <a:r>
              <a:rPr lang="pt-BR" dirty="0" smtClean="0"/>
              <a:t>Matches, </a:t>
            </a:r>
            <a:r>
              <a:rPr lang="pt-BR" dirty="0" err="1" smtClean="0"/>
              <a:t>mismatches</a:t>
            </a:r>
            <a:r>
              <a:rPr lang="pt-BR" dirty="0" smtClean="0"/>
              <a:t> e </a:t>
            </a:r>
            <a:r>
              <a:rPr lang="pt-BR" dirty="0" err="1" smtClean="0"/>
              <a:t>gaps</a:t>
            </a:r>
            <a:endParaRPr lang="pt-BR" dirty="0" smtClean="0"/>
          </a:p>
          <a:p>
            <a:r>
              <a:rPr lang="pt-BR" dirty="0" smtClean="0"/>
              <a:t>Ferramenta importante para bioinformática</a:t>
            </a:r>
          </a:p>
          <a:p>
            <a:pPr lvl="1"/>
            <a:r>
              <a:rPr lang="pt-BR" dirty="0" smtClean="0"/>
              <a:t>Predição de árvores filogenéticas</a:t>
            </a:r>
          </a:p>
          <a:p>
            <a:pPr lvl="1"/>
            <a:r>
              <a:rPr lang="pt-BR" dirty="0" smtClean="0"/>
              <a:t>Identificação de </a:t>
            </a:r>
            <a:r>
              <a:rPr lang="pt-BR" i="1" dirty="0" err="1" smtClean="0"/>
              <a:t>motifs</a:t>
            </a:r>
            <a:r>
              <a:rPr lang="pt-BR" dirty="0" smtClean="0"/>
              <a:t> conservados</a:t>
            </a:r>
          </a:p>
          <a:p>
            <a:pPr lvl="1"/>
            <a:r>
              <a:rPr lang="pt-BR" dirty="0" smtClean="0"/>
              <a:t>Predição de função e estrutura de proteínas</a:t>
            </a:r>
          </a:p>
          <a:p>
            <a:pPr lvl="1"/>
            <a:r>
              <a:rPr lang="pt-BR" dirty="0" smtClean="0"/>
              <a:t>Definição de </a:t>
            </a:r>
            <a:r>
              <a:rPr lang="pt-BR" i="1" dirty="0" err="1" smtClean="0"/>
              <a:t>primers</a:t>
            </a:r>
            <a:r>
              <a:rPr lang="pt-BR" dirty="0" smtClean="0"/>
              <a:t> para PCR</a:t>
            </a:r>
          </a:p>
          <a:p>
            <a:pPr lvl="2"/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MSA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Qualidade de um alinhamento</a:t>
            </a:r>
          </a:p>
          <a:p>
            <a:pPr lvl="1"/>
            <a:r>
              <a:rPr lang="pt-BR" dirty="0" smtClean="0"/>
              <a:t>Função Objetivo</a:t>
            </a:r>
          </a:p>
          <a:p>
            <a:pPr lvl="2"/>
            <a:r>
              <a:rPr lang="pt-BR" dirty="0" smtClean="0"/>
              <a:t>Passível de implementação eficiente</a:t>
            </a:r>
          </a:p>
          <a:p>
            <a:pPr lvl="2"/>
            <a:r>
              <a:rPr lang="pt-BR" dirty="0" smtClean="0"/>
              <a:t>Soma de Pares</a:t>
            </a:r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lvl="2"/>
            <a:r>
              <a:rPr lang="pt-BR" dirty="0" smtClean="0"/>
              <a:t>Consistência</a:t>
            </a:r>
          </a:p>
          <a:p>
            <a:pPr lvl="3"/>
            <a:r>
              <a:rPr lang="pt-BR" b="1" dirty="0" smtClean="0"/>
              <a:t>COFFEE</a:t>
            </a:r>
            <a:r>
              <a:rPr lang="pt-BR" b="1" dirty="0" smtClean="0">
                <a:solidFill>
                  <a:srgbClr val="FF0000"/>
                </a:solidFill>
              </a:rPr>
              <a:t> </a:t>
            </a:r>
          </a:p>
          <a:p>
            <a:pPr lvl="3">
              <a:buNone/>
            </a:pPr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2"/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/>
        </p:nvGraphicFramePr>
        <p:xfrm>
          <a:off x="2267744" y="3429000"/>
          <a:ext cx="3528392" cy="1247411"/>
        </p:xfrm>
        <a:graphic>
          <a:graphicData uri="http://schemas.openxmlformats.org/presentationml/2006/ole">
            <p:oleObj spid="_x0000_s1026" name="Equação" r:id="rId4" imgW="125712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MSA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Dificuldades do problema - </a:t>
            </a:r>
            <a:r>
              <a:rPr lang="pt-BR" dirty="0" err="1" smtClean="0"/>
              <a:t>Notredame</a:t>
            </a:r>
            <a:r>
              <a:rPr lang="pt-BR" dirty="0" smtClean="0"/>
              <a:t> (2002)</a:t>
            </a:r>
          </a:p>
          <a:p>
            <a:pPr lvl="1"/>
            <a:r>
              <a:rPr lang="pt-BR" dirty="0" smtClean="0"/>
              <a:t>Escolha das </a:t>
            </a:r>
            <a:r>
              <a:rPr lang="pt-BR" dirty="0" err="1" smtClean="0"/>
              <a:t>sequências</a:t>
            </a:r>
            <a:r>
              <a:rPr lang="pt-BR" dirty="0" smtClean="0"/>
              <a:t> a serem alinhadas</a:t>
            </a:r>
          </a:p>
          <a:p>
            <a:pPr lvl="1"/>
            <a:r>
              <a:rPr lang="pt-BR" dirty="0" smtClean="0"/>
              <a:t>Função de comparação</a:t>
            </a:r>
          </a:p>
          <a:p>
            <a:pPr lvl="1"/>
            <a:r>
              <a:rPr lang="pt-BR" dirty="0" smtClean="0"/>
              <a:t>Otimização desta função</a:t>
            </a:r>
          </a:p>
          <a:p>
            <a:r>
              <a:rPr lang="pt-BR" dirty="0" smtClean="0"/>
              <a:t>Dificuldades Biológicas</a:t>
            </a:r>
          </a:p>
          <a:p>
            <a:pPr lvl="1"/>
            <a:r>
              <a:rPr lang="pt-BR" dirty="0" smtClean="0"/>
              <a:t>Definição do que é um bom alinhamento</a:t>
            </a:r>
          </a:p>
          <a:p>
            <a:r>
              <a:rPr lang="pt-BR" dirty="0" smtClean="0"/>
              <a:t>Dificuldades Computacionais</a:t>
            </a:r>
          </a:p>
          <a:p>
            <a:pPr lvl="1"/>
            <a:r>
              <a:rPr lang="pt-BR" dirty="0" err="1" smtClean="0"/>
              <a:t>NP-Difícil</a:t>
            </a:r>
            <a:r>
              <a:rPr lang="pt-BR" dirty="0" smtClean="0"/>
              <a:t>: </a:t>
            </a:r>
            <a:r>
              <a:rPr lang="pt-BR" dirty="0" err="1" smtClean="0"/>
              <a:t>Wang</a:t>
            </a:r>
            <a:r>
              <a:rPr lang="pt-BR" dirty="0" smtClean="0"/>
              <a:t> e Jiang (1994)</a:t>
            </a:r>
          </a:p>
          <a:p>
            <a:pPr lvl="1"/>
            <a:r>
              <a:rPr lang="pt-BR" dirty="0" smtClean="0"/>
              <a:t>Algoritmos de aproximação e heurísticas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2"/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MSA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Diversas soluções</a:t>
            </a:r>
          </a:p>
          <a:p>
            <a:pPr lvl="1"/>
            <a:r>
              <a:rPr lang="pt-BR" dirty="0" smtClean="0"/>
              <a:t>Algoritmos Progressivos</a:t>
            </a:r>
          </a:p>
          <a:p>
            <a:pPr lvl="1"/>
            <a:r>
              <a:rPr lang="pt-BR" dirty="0" smtClean="0"/>
              <a:t>Algoritmos Iterativos</a:t>
            </a:r>
          </a:p>
          <a:p>
            <a:r>
              <a:rPr lang="pt-BR" dirty="0" smtClean="0"/>
              <a:t>Algoritmos Progressivos</a:t>
            </a:r>
          </a:p>
          <a:p>
            <a:pPr lvl="1"/>
            <a:r>
              <a:rPr lang="pt-BR" dirty="0" smtClean="0"/>
              <a:t>Inclusão de </a:t>
            </a:r>
            <a:r>
              <a:rPr lang="pt-BR" dirty="0" err="1" smtClean="0"/>
              <a:t>sequência</a:t>
            </a:r>
            <a:r>
              <a:rPr lang="pt-BR" dirty="0" smtClean="0"/>
              <a:t> ou sub-alinhamento </a:t>
            </a:r>
          </a:p>
          <a:p>
            <a:pPr lvl="1"/>
            <a:r>
              <a:rPr lang="pt-BR" dirty="0" smtClean="0"/>
              <a:t>Passos</a:t>
            </a:r>
          </a:p>
          <a:p>
            <a:pPr lvl="2"/>
            <a:r>
              <a:rPr lang="pt-BR" dirty="0" smtClean="0"/>
              <a:t>Alinhamento par a par</a:t>
            </a:r>
          </a:p>
          <a:p>
            <a:pPr lvl="2"/>
            <a:r>
              <a:rPr lang="pt-BR" dirty="0" smtClean="0"/>
              <a:t>Construção de árvore guia</a:t>
            </a:r>
          </a:p>
          <a:p>
            <a:pPr lvl="2"/>
            <a:r>
              <a:rPr lang="pt-BR" dirty="0" smtClean="0"/>
              <a:t>Integração das </a:t>
            </a:r>
            <a:r>
              <a:rPr lang="pt-BR" dirty="0" err="1" smtClean="0"/>
              <a:t>sequências</a:t>
            </a:r>
            <a:r>
              <a:rPr lang="pt-BR" dirty="0" smtClean="0"/>
              <a:t> à solução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2"/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MSA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Algoritmos Progressivos</a:t>
            </a:r>
          </a:p>
          <a:p>
            <a:pPr lvl="1"/>
            <a:r>
              <a:rPr lang="pt-BR" dirty="0" smtClean="0"/>
              <a:t>Bom desempenho</a:t>
            </a:r>
          </a:p>
          <a:p>
            <a:pPr lvl="1"/>
            <a:r>
              <a:rPr lang="pt-BR" dirty="0" smtClean="0"/>
              <a:t>Natureza gulosa</a:t>
            </a:r>
          </a:p>
          <a:p>
            <a:pPr lvl="2"/>
            <a:r>
              <a:rPr lang="pt-BR" dirty="0" smtClean="0"/>
              <a:t>Máximos/mínimos locais</a:t>
            </a:r>
          </a:p>
          <a:p>
            <a:pPr lvl="2"/>
            <a:r>
              <a:rPr lang="pt-BR" dirty="0" err="1" smtClean="0"/>
              <a:t>Sequências</a:t>
            </a:r>
            <a:r>
              <a:rPr lang="pt-BR" dirty="0" smtClean="0"/>
              <a:t> distantes</a:t>
            </a:r>
          </a:p>
          <a:p>
            <a:pPr lvl="1"/>
            <a:r>
              <a:rPr lang="pt-BR" dirty="0" smtClean="0"/>
              <a:t>Exemplos</a:t>
            </a:r>
          </a:p>
          <a:p>
            <a:pPr lvl="2"/>
            <a:r>
              <a:rPr lang="pt-BR" dirty="0" err="1" smtClean="0"/>
              <a:t>ClustalW</a:t>
            </a:r>
            <a:endParaRPr lang="pt-BR" dirty="0" smtClean="0"/>
          </a:p>
          <a:p>
            <a:pPr lvl="2"/>
            <a:r>
              <a:rPr lang="pt-BR" dirty="0" smtClean="0"/>
              <a:t>MUSCLE</a:t>
            </a:r>
          </a:p>
          <a:p>
            <a:pPr lvl="2"/>
            <a:r>
              <a:rPr lang="pt-BR" dirty="0" smtClean="0"/>
              <a:t>T-COFFEE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2"/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MSA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Algoritmos Iterativos</a:t>
            </a:r>
          </a:p>
          <a:p>
            <a:pPr lvl="1"/>
            <a:r>
              <a:rPr lang="pt-BR" dirty="0" smtClean="0"/>
              <a:t>Partem de alinhamentos previamente construídos</a:t>
            </a:r>
          </a:p>
          <a:p>
            <a:pPr lvl="1"/>
            <a:r>
              <a:rPr lang="pt-BR" dirty="0" smtClean="0"/>
              <a:t>Refinamento por iterações</a:t>
            </a:r>
          </a:p>
          <a:p>
            <a:pPr lvl="1"/>
            <a:r>
              <a:rPr lang="pt-BR" dirty="0" smtClean="0"/>
              <a:t>Mais lentos</a:t>
            </a:r>
          </a:p>
          <a:p>
            <a:pPr lvl="1"/>
            <a:r>
              <a:rPr lang="pt-BR" dirty="0" smtClean="0"/>
              <a:t>Menos sensíveis a máximos/mínimos locais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2"/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Visão geral</a:t>
            </a: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Conceitos Biológicos</a:t>
            </a:r>
            <a:endParaRPr lang="pt-BR" dirty="0"/>
          </a:p>
          <a:p>
            <a:pPr lvl="1"/>
            <a:r>
              <a:rPr lang="pt-BR" dirty="0" smtClean="0"/>
              <a:t>DNA e RNA</a:t>
            </a:r>
            <a:endParaRPr lang="pt-BR" dirty="0"/>
          </a:p>
          <a:p>
            <a:pPr lvl="1"/>
            <a:r>
              <a:rPr lang="pt-BR" dirty="0" smtClean="0"/>
              <a:t>Proteínas</a:t>
            </a:r>
          </a:p>
          <a:p>
            <a:r>
              <a:rPr lang="pt-BR" smtClean="0"/>
              <a:t>Alinhamento </a:t>
            </a:r>
            <a:r>
              <a:rPr lang="pt-BR" dirty="0" smtClean="0"/>
              <a:t>de </a:t>
            </a:r>
            <a:r>
              <a:rPr lang="pt-BR" dirty="0" err="1" smtClean="0"/>
              <a:t>Sequências</a:t>
            </a:r>
            <a:endParaRPr lang="pt-BR" dirty="0"/>
          </a:p>
          <a:p>
            <a:r>
              <a:rPr lang="pt-BR" dirty="0" smtClean="0"/>
              <a:t>Alinhamento Múltiplo de </a:t>
            </a:r>
            <a:r>
              <a:rPr lang="pt-BR" dirty="0" err="1" smtClean="0"/>
              <a:t>Sequências</a:t>
            </a:r>
            <a:r>
              <a:rPr lang="pt-BR" dirty="0" smtClean="0"/>
              <a:t> - MSA</a:t>
            </a:r>
            <a:endParaRPr lang="pt-BR" dirty="0"/>
          </a:p>
          <a:p>
            <a:pPr lvl="1"/>
            <a:r>
              <a:rPr lang="pt-BR" dirty="0" smtClean="0"/>
              <a:t>Por que?</a:t>
            </a:r>
          </a:p>
          <a:p>
            <a:pPr lvl="1"/>
            <a:r>
              <a:rPr lang="pt-BR" dirty="0" smtClean="0"/>
              <a:t>Dificuldades</a:t>
            </a:r>
          </a:p>
          <a:p>
            <a:pPr lvl="1"/>
            <a:r>
              <a:rPr lang="pt-BR" dirty="0" smtClean="0"/>
              <a:t>Métodos </a:t>
            </a:r>
          </a:p>
          <a:p>
            <a:pPr lvl="1">
              <a:buNone/>
            </a:pPr>
            <a:endParaRPr lang="pt-BR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MSA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Algoritmos Iterativos</a:t>
            </a:r>
          </a:p>
          <a:p>
            <a:pPr lvl="1"/>
            <a:r>
              <a:rPr lang="pt-BR" dirty="0" smtClean="0"/>
              <a:t>Exemplos</a:t>
            </a:r>
          </a:p>
          <a:p>
            <a:pPr lvl="2"/>
            <a:r>
              <a:rPr lang="pt-BR" dirty="0" smtClean="0"/>
              <a:t>PRRP</a:t>
            </a:r>
          </a:p>
          <a:p>
            <a:pPr lvl="2"/>
            <a:r>
              <a:rPr lang="pt-BR" dirty="0" smtClean="0"/>
              <a:t>Algoritmos estocásticos</a:t>
            </a:r>
          </a:p>
          <a:p>
            <a:pPr lvl="3"/>
            <a:r>
              <a:rPr lang="pt-BR" dirty="0" err="1" smtClean="0"/>
              <a:t>Simulated</a:t>
            </a:r>
            <a:r>
              <a:rPr lang="pt-BR" dirty="0" smtClean="0"/>
              <a:t> </a:t>
            </a:r>
            <a:r>
              <a:rPr lang="pt-BR" dirty="0" err="1" smtClean="0"/>
              <a:t>anneling</a:t>
            </a:r>
            <a:endParaRPr lang="pt-BR" dirty="0" smtClean="0"/>
          </a:p>
          <a:p>
            <a:pPr lvl="3"/>
            <a:r>
              <a:rPr lang="pt-BR" dirty="0" err="1" smtClean="0"/>
              <a:t>Gibbs</a:t>
            </a:r>
            <a:r>
              <a:rPr lang="pt-BR" dirty="0" smtClean="0"/>
              <a:t> </a:t>
            </a:r>
            <a:r>
              <a:rPr lang="pt-BR" dirty="0" err="1" smtClean="0"/>
              <a:t>sampling</a:t>
            </a:r>
            <a:endParaRPr lang="pt-BR" dirty="0" smtClean="0"/>
          </a:p>
          <a:p>
            <a:pPr lvl="3"/>
            <a:r>
              <a:rPr lang="pt-BR" dirty="0" smtClean="0"/>
              <a:t>HMM</a:t>
            </a:r>
          </a:p>
          <a:p>
            <a:pPr lvl="3"/>
            <a:r>
              <a:rPr lang="pt-BR" dirty="0" smtClean="0"/>
              <a:t>Colônia de formigas</a:t>
            </a:r>
          </a:p>
          <a:p>
            <a:pPr lvl="3"/>
            <a:r>
              <a:rPr lang="pt-BR" dirty="0" smtClean="0"/>
              <a:t>Algoritmos Genéticos</a:t>
            </a:r>
          </a:p>
          <a:p>
            <a:pPr lvl="3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2"/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Algoritmos Genéticos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Heurística</a:t>
            </a:r>
          </a:p>
          <a:p>
            <a:pPr lvl="1"/>
            <a:r>
              <a:rPr lang="pt-BR" dirty="0" smtClean="0"/>
              <a:t>Problemas de Otimização e Busca</a:t>
            </a:r>
            <a:endParaRPr lang="pt-BR" dirty="0"/>
          </a:p>
          <a:p>
            <a:pPr lvl="1"/>
            <a:r>
              <a:rPr lang="pt-BR" dirty="0" smtClean="0"/>
              <a:t>Seleção Natural</a:t>
            </a:r>
            <a:endParaRPr lang="pt-BR" dirty="0"/>
          </a:p>
          <a:p>
            <a:pPr lvl="1"/>
            <a:r>
              <a:rPr lang="pt-BR" dirty="0" err="1" smtClean="0"/>
              <a:t>Holland</a:t>
            </a:r>
            <a:r>
              <a:rPr lang="pt-BR" dirty="0" smtClean="0"/>
              <a:t> (1975)</a:t>
            </a:r>
          </a:p>
          <a:p>
            <a:r>
              <a:rPr lang="pt-BR" dirty="0" smtClean="0"/>
              <a:t>Cromossomos</a:t>
            </a:r>
          </a:p>
          <a:p>
            <a:pPr lvl="1"/>
            <a:r>
              <a:rPr lang="pt-BR" dirty="0" smtClean="0"/>
              <a:t>Possível Solução do Problema</a:t>
            </a:r>
          </a:p>
          <a:p>
            <a:r>
              <a:rPr lang="pt-BR" i="1" dirty="0" err="1" smtClean="0"/>
              <a:t>Fitness</a:t>
            </a:r>
            <a:r>
              <a:rPr lang="pt-BR" i="1" dirty="0" smtClean="0"/>
              <a:t> </a:t>
            </a:r>
            <a:r>
              <a:rPr lang="pt-BR" i="1" dirty="0" err="1" smtClean="0"/>
              <a:t>Function</a:t>
            </a:r>
            <a:endParaRPr lang="pt-BR" i="1" dirty="0" smtClean="0"/>
          </a:p>
          <a:p>
            <a:pPr lvl="1"/>
            <a:r>
              <a:rPr lang="pt-BR" dirty="0" smtClean="0"/>
              <a:t>Adequação de dado cromossomo</a:t>
            </a:r>
          </a:p>
          <a:p>
            <a:endParaRPr lang="pt-BR" dirty="0"/>
          </a:p>
          <a:p>
            <a:pPr lvl="1">
              <a:buNone/>
            </a:pPr>
            <a:endParaRPr lang="pt-BR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Algoritmos Genéticos</a:t>
            </a:r>
            <a:endParaRPr lang="pt-BR" dirty="0"/>
          </a:p>
        </p:txBody>
      </p:sp>
      <p:sp>
        <p:nvSpPr>
          <p:cNvPr id="5" name="Elipse 4"/>
          <p:cNvSpPr/>
          <p:nvPr/>
        </p:nvSpPr>
        <p:spPr>
          <a:xfrm>
            <a:off x="2555776" y="1988840"/>
            <a:ext cx="792088" cy="72008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4067944" y="3212976"/>
            <a:ext cx="792088" cy="720080"/>
          </a:xfrm>
          <a:prstGeom prst="ellipse">
            <a:avLst/>
          </a:prstGeom>
          <a:solidFill>
            <a:srgbClr val="A70D0D"/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2555776" y="4365104"/>
            <a:ext cx="792088" cy="720080"/>
          </a:xfrm>
          <a:prstGeom prst="ellipse">
            <a:avLst/>
          </a:prstGeom>
          <a:solidFill>
            <a:srgbClr val="C00000"/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lipse 8"/>
          <p:cNvSpPr/>
          <p:nvPr/>
        </p:nvSpPr>
        <p:spPr>
          <a:xfrm>
            <a:off x="5220072" y="2132856"/>
            <a:ext cx="792088" cy="7200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lipse 9"/>
          <p:cNvSpPr/>
          <p:nvPr/>
        </p:nvSpPr>
        <p:spPr>
          <a:xfrm>
            <a:off x="5580112" y="3645024"/>
            <a:ext cx="792088" cy="720080"/>
          </a:xfrm>
          <a:prstGeom prst="ellipse">
            <a:avLst/>
          </a:prstGeom>
          <a:solidFill>
            <a:srgbClr val="002060"/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lipse 10"/>
          <p:cNvSpPr/>
          <p:nvPr/>
        </p:nvSpPr>
        <p:spPr>
          <a:xfrm>
            <a:off x="4139952" y="4581128"/>
            <a:ext cx="792088" cy="72008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Elipse 12"/>
          <p:cNvSpPr/>
          <p:nvPr/>
        </p:nvSpPr>
        <p:spPr>
          <a:xfrm>
            <a:off x="539552" y="2996952"/>
            <a:ext cx="792088" cy="72008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6300192" y="5445224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População Inicial</a:t>
            </a:r>
            <a:endParaRPr lang="pt-BR" sz="2400" b="1" dirty="0"/>
          </a:p>
        </p:txBody>
      </p:sp>
      <p:sp>
        <p:nvSpPr>
          <p:cNvPr id="17" name="Elipse 16"/>
          <p:cNvSpPr/>
          <p:nvPr/>
        </p:nvSpPr>
        <p:spPr>
          <a:xfrm>
            <a:off x="6804248" y="2132856"/>
            <a:ext cx="792088" cy="72008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3" grpId="0" animBg="1"/>
      <p:bldP spid="14" grpId="0"/>
      <p:bldP spid="1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Algoritmos Genéticos</a:t>
            </a:r>
            <a:endParaRPr lang="pt-BR" dirty="0"/>
          </a:p>
        </p:txBody>
      </p:sp>
      <p:sp>
        <p:nvSpPr>
          <p:cNvPr id="5" name="Elipse 4"/>
          <p:cNvSpPr/>
          <p:nvPr/>
        </p:nvSpPr>
        <p:spPr>
          <a:xfrm>
            <a:off x="2555776" y="1988840"/>
            <a:ext cx="792088" cy="72008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4067944" y="3212976"/>
            <a:ext cx="792088" cy="720080"/>
          </a:xfrm>
          <a:prstGeom prst="ellipse">
            <a:avLst/>
          </a:prstGeom>
          <a:solidFill>
            <a:srgbClr val="A70D0D"/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2555776" y="4365104"/>
            <a:ext cx="792088" cy="720080"/>
          </a:xfrm>
          <a:prstGeom prst="ellipse">
            <a:avLst/>
          </a:prstGeom>
          <a:solidFill>
            <a:srgbClr val="C00000"/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lipse 8"/>
          <p:cNvSpPr/>
          <p:nvPr/>
        </p:nvSpPr>
        <p:spPr>
          <a:xfrm>
            <a:off x="5220072" y="2132856"/>
            <a:ext cx="792088" cy="7200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lipse 9"/>
          <p:cNvSpPr/>
          <p:nvPr/>
        </p:nvSpPr>
        <p:spPr>
          <a:xfrm>
            <a:off x="5580112" y="3645024"/>
            <a:ext cx="792088" cy="720080"/>
          </a:xfrm>
          <a:prstGeom prst="ellipse">
            <a:avLst/>
          </a:prstGeom>
          <a:solidFill>
            <a:srgbClr val="002060"/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lipse 10"/>
          <p:cNvSpPr/>
          <p:nvPr/>
        </p:nvSpPr>
        <p:spPr>
          <a:xfrm>
            <a:off x="4139952" y="4581128"/>
            <a:ext cx="792088" cy="72008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Elipse 12"/>
          <p:cNvSpPr/>
          <p:nvPr/>
        </p:nvSpPr>
        <p:spPr>
          <a:xfrm>
            <a:off x="539552" y="2996952"/>
            <a:ext cx="792088" cy="72008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6300192" y="544522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err="1" smtClean="0"/>
              <a:t>Crossover</a:t>
            </a:r>
            <a:endParaRPr lang="pt-BR" sz="2400" b="1" dirty="0"/>
          </a:p>
        </p:txBody>
      </p:sp>
      <p:sp>
        <p:nvSpPr>
          <p:cNvPr id="15" name="Elipse 14"/>
          <p:cNvSpPr/>
          <p:nvPr/>
        </p:nvSpPr>
        <p:spPr>
          <a:xfrm>
            <a:off x="2555776" y="3140968"/>
            <a:ext cx="792088" cy="720080"/>
          </a:xfrm>
          <a:prstGeom prst="ellipse">
            <a:avLst/>
          </a:prstGeom>
          <a:gradFill flip="none" rotWithShape="1">
            <a:gsLst>
              <a:gs pos="41000">
                <a:srgbClr val="C00000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Elipse 15"/>
          <p:cNvSpPr/>
          <p:nvPr/>
        </p:nvSpPr>
        <p:spPr>
          <a:xfrm>
            <a:off x="6804248" y="2132856"/>
            <a:ext cx="792088" cy="72008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Elipse 16"/>
          <p:cNvSpPr/>
          <p:nvPr/>
        </p:nvSpPr>
        <p:spPr>
          <a:xfrm>
            <a:off x="2339752" y="1772816"/>
            <a:ext cx="1224136" cy="1152128"/>
          </a:xfrm>
          <a:prstGeom prst="ellipse">
            <a:avLst/>
          </a:prstGeom>
          <a:noFill/>
          <a:ln w="73025">
            <a:solidFill>
              <a:srgbClr val="A70D0D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/>
          <p:cNvSpPr/>
          <p:nvPr/>
        </p:nvSpPr>
        <p:spPr>
          <a:xfrm>
            <a:off x="2339752" y="4149080"/>
            <a:ext cx="1224136" cy="1152128"/>
          </a:xfrm>
          <a:prstGeom prst="ellipse">
            <a:avLst/>
          </a:prstGeom>
          <a:noFill/>
          <a:ln w="73025">
            <a:solidFill>
              <a:srgbClr val="A70D0D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7.03053E-6 L -5.55556E-7 0.16791 " pathEditMode="relative" ptsTypes="AA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61887E-6 L -5.55556E-7 -0.17831 " pathEditMode="relative" ptsTypes="AA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.1679 L -0.00191 0.0004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84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0.17831 L 0.004 -1.61887E-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 animBg="1"/>
      <p:bldP spid="7" grpId="1" animBg="1"/>
      <p:bldP spid="15" grpId="0" animBg="1"/>
      <p:bldP spid="17" grpId="0" animBg="1"/>
      <p:bldP spid="17" grpId="1" animBg="1"/>
      <p:bldP spid="18" grpId="0" animBg="1"/>
      <p:bldP spid="18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Algoritmos Genéticos</a:t>
            </a:r>
            <a:endParaRPr lang="pt-BR" dirty="0"/>
          </a:p>
        </p:txBody>
      </p:sp>
      <p:sp>
        <p:nvSpPr>
          <p:cNvPr id="5" name="Elipse 4"/>
          <p:cNvSpPr/>
          <p:nvPr/>
        </p:nvSpPr>
        <p:spPr>
          <a:xfrm>
            <a:off x="2532026" y="1988840"/>
            <a:ext cx="792088" cy="72008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4067944" y="3212976"/>
            <a:ext cx="792088" cy="720080"/>
          </a:xfrm>
          <a:prstGeom prst="ellipse">
            <a:avLst/>
          </a:prstGeom>
          <a:solidFill>
            <a:srgbClr val="A70D0D"/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2591401" y="4353229"/>
            <a:ext cx="792088" cy="720080"/>
          </a:xfrm>
          <a:prstGeom prst="ellipse">
            <a:avLst/>
          </a:prstGeom>
          <a:solidFill>
            <a:srgbClr val="C00000"/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6804248" y="2132856"/>
            <a:ext cx="792088" cy="72008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lipse 8"/>
          <p:cNvSpPr/>
          <p:nvPr/>
        </p:nvSpPr>
        <p:spPr>
          <a:xfrm>
            <a:off x="5220072" y="2132856"/>
            <a:ext cx="792088" cy="7200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lipse 9"/>
          <p:cNvSpPr/>
          <p:nvPr/>
        </p:nvSpPr>
        <p:spPr>
          <a:xfrm>
            <a:off x="5580112" y="3645024"/>
            <a:ext cx="792088" cy="720080"/>
          </a:xfrm>
          <a:prstGeom prst="ellipse">
            <a:avLst/>
          </a:prstGeom>
          <a:solidFill>
            <a:srgbClr val="002060"/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lipse 10"/>
          <p:cNvSpPr/>
          <p:nvPr/>
        </p:nvSpPr>
        <p:spPr>
          <a:xfrm>
            <a:off x="4139952" y="4581128"/>
            <a:ext cx="792088" cy="72008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Elipse 12"/>
          <p:cNvSpPr/>
          <p:nvPr/>
        </p:nvSpPr>
        <p:spPr>
          <a:xfrm>
            <a:off x="539552" y="2996952"/>
            <a:ext cx="792088" cy="72008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6300192" y="544522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Mutação</a:t>
            </a:r>
            <a:endParaRPr lang="pt-BR" sz="2400" b="1" dirty="0"/>
          </a:p>
        </p:txBody>
      </p:sp>
      <p:sp>
        <p:nvSpPr>
          <p:cNvPr id="17" name="Elipse 16"/>
          <p:cNvSpPr/>
          <p:nvPr/>
        </p:nvSpPr>
        <p:spPr>
          <a:xfrm>
            <a:off x="6876256" y="3284984"/>
            <a:ext cx="792088" cy="720080"/>
          </a:xfrm>
          <a:prstGeom prst="ellipse">
            <a:avLst/>
          </a:prstGeom>
          <a:solidFill>
            <a:srgbClr val="3C6A90"/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6588224" y="1916832"/>
            <a:ext cx="1224136" cy="1152128"/>
          </a:xfrm>
          <a:prstGeom prst="ellipse">
            <a:avLst/>
          </a:prstGeom>
          <a:noFill/>
          <a:ln w="73025">
            <a:solidFill>
              <a:srgbClr val="A70D0D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Elipse 15"/>
          <p:cNvSpPr/>
          <p:nvPr/>
        </p:nvSpPr>
        <p:spPr>
          <a:xfrm>
            <a:off x="2555776" y="3140968"/>
            <a:ext cx="792088" cy="720080"/>
          </a:xfrm>
          <a:prstGeom prst="ellipse">
            <a:avLst/>
          </a:prstGeom>
          <a:gradFill flip="none" rotWithShape="1">
            <a:gsLst>
              <a:gs pos="41000">
                <a:srgbClr val="C00000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6827E-7 L 0.00399 0.167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9 0.1679 L -0.00382 2.6827E-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-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7" grpId="0" animBg="1"/>
      <p:bldP spid="19" grpId="0" animBg="1"/>
      <p:bldP spid="19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Elipse 25"/>
          <p:cNvSpPr/>
          <p:nvPr/>
        </p:nvSpPr>
        <p:spPr>
          <a:xfrm>
            <a:off x="2555776" y="3140968"/>
            <a:ext cx="792088" cy="720080"/>
          </a:xfrm>
          <a:prstGeom prst="ellipse">
            <a:avLst/>
          </a:prstGeom>
          <a:gradFill flip="none" rotWithShape="1">
            <a:gsLst>
              <a:gs pos="41000">
                <a:srgbClr val="C00000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Algoritmos Genéticos</a:t>
            </a:r>
            <a:endParaRPr lang="pt-BR" dirty="0"/>
          </a:p>
        </p:txBody>
      </p:sp>
      <p:sp>
        <p:nvSpPr>
          <p:cNvPr id="5" name="Elipse 4"/>
          <p:cNvSpPr/>
          <p:nvPr/>
        </p:nvSpPr>
        <p:spPr>
          <a:xfrm>
            <a:off x="2532026" y="1988840"/>
            <a:ext cx="792088" cy="72008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4067944" y="3212976"/>
            <a:ext cx="792088" cy="720080"/>
          </a:xfrm>
          <a:prstGeom prst="ellipse">
            <a:avLst/>
          </a:prstGeom>
          <a:solidFill>
            <a:srgbClr val="A70D0D"/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2591401" y="4353229"/>
            <a:ext cx="792088" cy="720080"/>
          </a:xfrm>
          <a:prstGeom prst="ellipse">
            <a:avLst/>
          </a:prstGeom>
          <a:solidFill>
            <a:srgbClr val="C00000"/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lipse 8"/>
          <p:cNvSpPr/>
          <p:nvPr/>
        </p:nvSpPr>
        <p:spPr>
          <a:xfrm>
            <a:off x="5220072" y="2132856"/>
            <a:ext cx="792088" cy="7200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lipse 9"/>
          <p:cNvSpPr/>
          <p:nvPr/>
        </p:nvSpPr>
        <p:spPr>
          <a:xfrm>
            <a:off x="5580112" y="3645024"/>
            <a:ext cx="792088" cy="720080"/>
          </a:xfrm>
          <a:prstGeom prst="ellipse">
            <a:avLst/>
          </a:prstGeom>
          <a:solidFill>
            <a:srgbClr val="002060"/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lipse 10"/>
          <p:cNvSpPr/>
          <p:nvPr/>
        </p:nvSpPr>
        <p:spPr>
          <a:xfrm>
            <a:off x="4139952" y="4581128"/>
            <a:ext cx="792088" cy="72008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Elipse 12"/>
          <p:cNvSpPr/>
          <p:nvPr/>
        </p:nvSpPr>
        <p:spPr>
          <a:xfrm>
            <a:off x="539552" y="2996952"/>
            <a:ext cx="792088" cy="72008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6300192" y="544522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Seleção</a:t>
            </a:r>
            <a:endParaRPr lang="pt-BR" sz="2400" b="1" dirty="0"/>
          </a:p>
        </p:txBody>
      </p:sp>
      <p:sp>
        <p:nvSpPr>
          <p:cNvPr id="17" name="Elipse 16"/>
          <p:cNvSpPr/>
          <p:nvPr/>
        </p:nvSpPr>
        <p:spPr>
          <a:xfrm>
            <a:off x="6876256" y="3284984"/>
            <a:ext cx="792088" cy="720080"/>
          </a:xfrm>
          <a:prstGeom prst="ellipse">
            <a:avLst/>
          </a:prstGeom>
          <a:solidFill>
            <a:srgbClr val="3C6A90"/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Elipse 19"/>
          <p:cNvSpPr/>
          <p:nvPr/>
        </p:nvSpPr>
        <p:spPr>
          <a:xfrm>
            <a:off x="6768623" y="2132856"/>
            <a:ext cx="792088" cy="72008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Elipse 15"/>
          <p:cNvSpPr/>
          <p:nvPr/>
        </p:nvSpPr>
        <p:spPr>
          <a:xfrm>
            <a:off x="323528" y="2780928"/>
            <a:ext cx="1224136" cy="1152128"/>
          </a:xfrm>
          <a:prstGeom prst="ellipse">
            <a:avLst/>
          </a:prstGeom>
          <a:noFill/>
          <a:ln w="73025">
            <a:solidFill>
              <a:srgbClr val="A70D0D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/>
          <p:cNvSpPr/>
          <p:nvPr/>
        </p:nvSpPr>
        <p:spPr>
          <a:xfrm>
            <a:off x="2302368" y="1742716"/>
            <a:ext cx="1224136" cy="1152128"/>
          </a:xfrm>
          <a:prstGeom prst="ellipse">
            <a:avLst/>
          </a:prstGeom>
          <a:noFill/>
          <a:ln w="73025">
            <a:solidFill>
              <a:srgbClr val="A70D0D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Elipse 20"/>
          <p:cNvSpPr/>
          <p:nvPr/>
        </p:nvSpPr>
        <p:spPr>
          <a:xfrm>
            <a:off x="3919392" y="4372922"/>
            <a:ext cx="1224136" cy="1152128"/>
          </a:xfrm>
          <a:prstGeom prst="ellipse">
            <a:avLst/>
          </a:prstGeom>
          <a:noFill/>
          <a:ln w="73025">
            <a:solidFill>
              <a:srgbClr val="A70D0D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Elipse 21"/>
          <p:cNvSpPr/>
          <p:nvPr/>
        </p:nvSpPr>
        <p:spPr>
          <a:xfrm>
            <a:off x="6660232" y="3068960"/>
            <a:ext cx="1224136" cy="1152128"/>
          </a:xfrm>
          <a:prstGeom prst="ellipse">
            <a:avLst/>
          </a:prstGeom>
          <a:noFill/>
          <a:ln w="73025">
            <a:solidFill>
              <a:srgbClr val="A70D0D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Elipse 22"/>
          <p:cNvSpPr/>
          <p:nvPr/>
        </p:nvSpPr>
        <p:spPr>
          <a:xfrm>
            <a:off x="3851920" y="2996952"/>
            <a:ext cx="1224136" cy="1152128"/>
          </a:xfrm>
          <a:prstGeom prst="ellipse">
            <a:avLst/>
          </a:prstGeom>
          <a:noFill/>
          <a:ln w="73025">
            <a:solidFill>
              <a:srgbClr val="A70D0D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Elipse 23"/>
          <p:cNvSpPr/>
          <p:nvPr/>
        </p:nvSpPr>
        <p:spPr>
          <a:xfrm>
            <a:off x="5004048" y="1916832"/>
            <a:ext cx="1224136" cy="1152128"/>
          </a:xfrm>
          <a:prstGeom prst="ellipse">
            <a:avLst/>
          </a:prstGeom>
          <a:noFill/>
          <a:ln w="73025">
            <a:solidFill>
              <a:srgbClr val="A70D0D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Símbolo de 'Não' 24"/>
          <p:cNvSpPr/>
          <p:nvPr/>
        </p:nvSpPr>
        <p:spPr>
          <a:xfrm>
            <a:off x="2427636" y="2995384"/>
            <a:ext cx="1052368" cy="1009679"/>
          </a:xfrm>
          <a:prstGeom prst="noSmoking">
            <a:avLst>
              <a:gd name="adj" fmla="val 9297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8" name="Símbolo de 'Não' 27"/>
          <p:cNvSpPr/>
          <p:nvPr/>
        </p:nvSpPr>
        <p:spPr>
          <a:xfrm>
            <a:off x="6630499" y="1980923"/>
            <a:ext cx="1052368" cy="1009679"/>
          </a:xfrm>
          <a:prstGeom prst="noSmoking">
            <a:avLst>
              <a:gd name="adj" fmla="val 9297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0" name="Elipse 29"/>
          <p:cNvSpPr/>
          <p:nvPr/>
        </p:nvSpPr>
        <p:spPr>
          <a:xfrm>
            <a:off x="2351382" y="4128900"/>
            <a:ext cx="1224136" cy="1152128"/>
          </a:xfrm>
          <a:prstGeom prst="ellipse">
            <a:avLst/>
          </a:prstGeom>
          <a:noFill/>
          <a:ln w="73025">
            <a:solidFill>
              <a:srgbClr val="A70D0D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Elipse 30"/>
          <p:cNvSpPr/>
          <p:nvPr/>
        </p:nvSpPr>
        <p:spPr>
          <a:xfrm>
            <a:off x="5364088" y="3429000"/>
            <a:ext cx="1224136" cy="1152128"/>
          </a:xfrm>
          <a:prstGeom prst="ellipse">
            <a:avLst/>
          </a:prstGeom>
          <a:noFill/>
          <a:ln w="73025">
            <a:solidFill>
              <a:srgbClr val="A70D0D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Algoritmos Genéticos</a:t>
            </a:r>
            <a:endParaRPr lang="pt-BR" dirty="0"/>
          </a:p>
        </p:txBody>
      </p:sp>
      <p:sp>
        <p:nvSpPr>
          <p:cNvPr id="5" name="Elipse 4"/>
          <p:cNvSpPr/>
          <p:nvPr/>
        </p:nvSpPr>
        <p:spPr>
          <a:xfrm>
            <a:off x="2532026" y="1988840"/>
            <a:ext cx="792088" cy="72008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4067944" y="3212976"/>
            <a:ext cx="792088" cy="720080"/>
          </a:xfrm>
          <a:prstGeom prst="ellipse">
            <a:avLst/>
          </a:prstGeom>
          <a:solidFill>
            <a:srgbClr val="A70D0D"/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2591401" y="4353229"/>
            <a:ext cx="792088" cy="720080"/>
          </a:xfrm>
          <a:prstGeom prst="ellipse">
            <a:avLst/>
          </a:prstGeom>
          <a:solidFill>
            <a:srgbClr val="C00000"/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lipse 8"/>
          <p:cNvSpPr/>
          <p:nvPr/>
        </p:nvSpPr>
        <p:spPr>
          <a:xfrm>
            <a:off x="5220072" y="2132856"/>
            <a:ext cx="792088" cy="7200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lipse 9"/>
          <p:cNvSpPr/>
          <p:nvPr/>
        </p:nvSpPr>
        <p:spPr>
          <a:xfrm>
            <a:off x="5580112" y="3645024"/>
            <a:ext cx="792088" cy="720080"/>
          </a:xfrm>
          <a:prstGeom prst="ellipse">
            <a:avLst/>
          </a:prstGeom>
          <a:solidFill>
            <a:srgbClr val="002060"/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lipse 10"/>
          <p:cNvSpPr/>
          <p:nvPr/>
        </p:nvSpPr>
        <p:spPr>
          <a:xfrm>
            <a:off x="4139952" y="4581128"/>
            <a:ext cx="792088" cy="72008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Elipse 12"/>
          <p:cNvSpPr/>
          <p:nvPr/>
        </p:nvSpPr>
        <p:spPr>
          <a:xfrm>
            <a:off x="539552" y="2996952"/>
            <a:ext cx="792088" cy="72008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6300192" y="544522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Iterações</a:t>
            </a:r>
            <a:endParaRPr lang="pt-BR" sz="2400" b="1" dirty="0"/>
          </a:p>
        </p:txBody>
      </p:sp>
      <p:sp>
        <p:nvSpPr>
          <p:cNvPr id="17" name="Elipse 16"/>
          <p:cNvSpPr/>
          <p:nvPr/>
        </p:nvSpPr>
        <p:spPr>
          <a:xfrm>
            <a:off x="6876256" y="3284984"/>
            <a:ext cx="792088" cy="720080"/>
          </a:xfrm>
          <a:prstGeom prst="ellipse">
            <a:avLst/>
          </a:prstGeom>
          <a:solidFill>
            <a:srgbClr val="3C6A90"/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Algoritmos Genéticos</a:t>
            </a:r>
            <a:endParaRPr lang="pt-BR" dirty="0"/>
          </a:p>
        </p:txBody>
      </p:sp>
      <p:sp>
        <p:nvSpPr>
          <p:cNvPr id="10" name="Elipse 9"/>
          <p:cNvSpPr/>
          <p:nvPr/>
        </p:nvSpPr>
        <p:spPr>
          <a:xfrm>
            <a:off x="5580112" y="3645024"/>
            <a:ext cx="792088" cy="720080"/>
          </a:xfrm>
          <a:prstGeom prst="ellipse">
            <a:avLst/>
          </a:prstGeom>
          <a:solidFill>
            <a:srgbClr val="002060"/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6300192" y="544522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Solução</a:t>
            </a:r>
            <a:endParaRPr lang="pt-B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Algoritmos Genéticos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Parâmetros</a:t>
            </a:r>
          </a:p>
          <a:p>
            <a:pPr lvl="1"/>
            <a:r>
              <a:rPr lang="pt-BR" i="1" dirty="0" err="1" smtClean="0"/>
              <a:t>Fitness</a:t>
            </a:r>
            <a:r>
              <a:rPr lang="pt-BR" i="1" dirty="0" smtClean="0"/>
              <a:t> </a:t>
            </a:r>
            <a:r>
              <a:rPr lang="pt-BR" i="1" dirty="0" err="1" smtClean="0"/>
              <a:t>function</a:t>
            </a:r>
            <a:endParaRPr lang="pt-BR" i="1" dirty="0" smtClean="0"/>
          </a:p>
          <a:p>
            <a:pPr lvl="1"/>
            <a:r>
              <a:rPr lang="pt-BR" dirty="0" smtClean="0"/>
              <a:t>População inicial</a:t>
            </a:r>
          </a:p>
          <a:p>
            <a:pPr lvl="1"/>
            <a:r>
              <a:rPr lang="pt-BR" dirty="0" smtClean="0"/>
              <a:t>Tamanho da população</a:t>
            </a:r>
            <a:endParaRPr lang="pt-BR" dirty="0"/>
          </a:p>
          <a:p>
            <a:pPr lvl="1"/>
            <a:r>
              <a:rPr lang="pt-BR" dirty="0" smtClean="0"/>
              <a:t>Método de seleção</a:t>
            </a:r>
          </a:p>
          <a:p>
            <a:pPr lvl="1"/>
            <a:r>
              <a:rPr lang="pt-BR" dirty="0" smtClean="0"/>
              <a:t>Métodos de reprodução (operadores)</a:t>
            </a:r>
          </a:p>
          <a:p>
            <a:pPr lvl="2"/>
            <a:r>
              <a:rPr lang="pt-BR" dirty="0" err="1" smtClean="0"/>
              <a:t>Crossover</a:t>
            </a:r>
            <a:endParaRPr lang="pt-BR" dirty="0" smtClean="0"/>
          </a:p>
          <a:p>
            <a:pPr lvl="2"/>
            <a:r>
              <a:rPr lang="pt-BR" dirty="0" smtClean="0"/>
              <a:t>Mutação</a:t>
            </a:r>
          </a:p>
          <a:p>
            <a:pPr lvl="1"/>
            <a:r>
              <a:rPr lang="pt-BR" dirty="0" smtClean="0"/>
              <a:t>Probabilidade de uso de um operador</a:t>
            </a:r>
          </a:p>
          <a:p>
            <a:pPr lvl="1"/>
            <a:r>
              <a:rPr lang="pt-BR" dirty="0" smtClean="0"/>
              <a:t>Critério de parada</a:t>
            </a:r>
          </a:p>
          <a:p>
            <a:endParaRPr lang="pt-BR" dirty="0"/>
          </a:p>
          <a:p>
            <a:pPr lvl="1">
              <a:buNone/>
            </a:pPr>
            <a:endParaRPr lang="pt-BR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MSA utilizando GA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SAGA</a:t>
            </a:r>
          </a:p>
          <a:p>
            <a:pPr lvl="1"/>
            <a:r>
              <a:rPr lang="pt-BR" dirty="0" err="1" smtClean="0"/>
              <a:t>Notredame</a:t>
            </a:r>
            <a:r>
              <a:rPr lang="pt-BR" dirty="0" smtClean="0"/>
              <a:t> e </a:t>
            </a:r>
            <a:r>
              <a:rPr lang="pt-BR" dirty="0" err="1" smtClean="0"/>
              <a:t>Higgins</a:t>
            </a:r>
            <a:r>
              <a:rPr lang="pt-BR" dirty="0" smtClean="0"/>
              <a:t> (1996)</a:t>
            </a:r>
          </a:p>
          <a:p>
            <a:pPr lvl="1"/>
            <a:r>
              <a:rPr lang="pt-BR" dirty="0" smtClean="0"/>
              <a:t>22 operadores</a:t>
            </a:r>
          </a:p>
          <a:p>
            <a:pPr lvl="2"/>
            <a:r>
              <a:rPr lang="pt-BR" i="1" dirty="0" err="1" smtClean="0"/>
              <a:t>Crossover</a:t>
            </a:r>
            <a:r>
              <a:rPr lang="pt-BR" dirty="0" smtClean="0"/>
              <a:t> - </a:t>
            </a:r>
            <a:r>
              <a:rPr lang="pt-BR" i="1" dirty="0" err="1" smtClean="0"/>
              <a:t>one-point</a:t>
            </a:r>
            <a:r>
              <a:rPr lang="pt-BR" dirty="0" smtClean="0"/>
              <a:t> e uniforme</a:t>
            </a:r>
          </a:p>
          <a:p>
            <a:pPr lvl="2"/>
            <a:r>
              <a:rPr lang="pt-BR" dirty="0" smtClean="0"/>
              <a:t>Mutação</a:t>
            </a:r>
          </a:p>
          <a:p>
            <a:pPr lvl="2"/>
            <a:r>
              <a:rPr lang="pt-BR" dirty="0" smtClean="0"/>
              <a:t>Otimização local - arranjo dos </a:t>
            </a:r>
            <a:r>
              <a:rPr lang="pt-BR" i="1" dirty="0" err="1" smtClean="0"/>
              <a:t>gaps</a:t>
            </a:r>
            <a:r>
              <a:rPr lang="pt-BR" dirty="0" smtClean="0"/>
              <a:t> de um bloco</a:t>
            </a:r>
          </a:p>
          <a:p>
            <a:pPr lvl="1"/>
            <a:r>
              <a:rPr lang="pt-BR" i="1" dirty="0" err="1" smtClean="0"/>
              <a:t>Dynamic</a:t>
            </a:r>
            <a:r>
              <a:rPr lang="pt-BR" i="1" dirty="0" smtClean="0"/>
              <a:t> </a:t>
            </a:r>
            <a:r>
              <a:rPr lang="pt-BR" i="1" dirty="0" err="1" smtClean="0"/>
              <a:t>Scheduling</a:t>
            </a:r>
            <a:endParaRPr lang="pt-BR" i="1" dirty="0" smtClean="0"/>
          </a:p>
          <a:p>
            <a:pPr lvl="1"/>
            <a:r>
              <a:rPr lang="pt-BR" dirty="0" smtClean="0"/>
              <a:t>1998 - COFFEE</a:t>
            </a:r>
          </a:p>
          <a:p>
            <a:endParaRPr lang="pt-BR" dirty="0"/>
          </a:p>
          <a:p>
            <a:pPr lvl="1">
              <a:buNone/>
            </a:pPr>
            <a:endParaRPr lang="pt-BR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Visão geral</a:t>
            </a: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MSA e Algoritmos Genéticos</a:t>
            </a:r>
            <a:endParaRPr lang="pt-BR" dirty="0"/>
          </a:p>
          <a:p>
            <a:pPr lvl="1"/>
            <a:r>
              <a:rPr lang="pt-BR" dirty="0" smtClean="0"/>
              <a:t>Algoritmos Genéticos</a:t>
            </a:r>
            <a:endParaRPr lang="pt-BR" dirty="0"/>
          </a:p>
          <a:p>
            <a:pPr lvl="1"/>
            <a:r>
              <a:rPr lang="pt-BR" dirty="0" smtClean="0"/>
              <a:t>Trabalhos Relacionados</a:t>
            </a:r>
          </a:p>
          <a:p>
            <a:r>
              <a:rPr lang="pt-BR" dirty="0" err="1" smtClean="0"/>
              <a:t>BAliBASE</a:t>
            </a:r>
            <a:endParaRPr lang="pt-BR" dirty="0" smtClean="0"/>
          </a:p>
          <a:p>
            <a:r>
              <a:rPr lang="pt-BR" dirty="0" smtClean="0"/>
              <a:t>Trabalhos em Andamento</a:t>
            </a:r>
          </a:p>
          <a:p>
            <a:pPr lvl="1"/>
            <a:r>
              <a:rPr lang="pt-BR" dirty="0" err="1" smtClean="0"/>
              <a:t>ALGAe</a:t>
            </a:r>
            <a:endParaRPr lang="pt-BR" dirty="0" smtClean="0"/>
          </a:p>
          <a:p>
            <a:pPr lvl="1"/>
            <a:r>
              <a:rPr lang="pt-BR" dirty="0" smtClean="0"/>
              <a:t>Métodos para Geração da População Inicial</a:t>
            </a:r>
          </a:p>
          <a:p>
            <a:pPr lvl="1"/>
            <a:r>
              <a:rPr lang="pt-BR" dirty="0" err="1" smtClean="0"/>
              <a:t>Anubis</a:t>
            </a:r>
            <a:r>
              <a:rPr lang="pt-BR" dirty="0" smtClean="0"/>
              <a:t> - Ferramenta de Visualização</a:t>
            </a:r>
            <a:endParaRPr lang="pt-BR" dirty="0"/>
          </a:p>
          <a:p>
            <a:r>
              <a:rPr lang="pt-BR" dirty="0" smtClean="0"/>
              <a:t>Cronograma</a:t>
            </a:r>
          </a:p>
          <a:p>
            <a:r>
              <a:rPr lang="pt-BR" dirty="0" smtClean="0"/>
              <a:t>Referências</a:t>
            </a:r>
          </a:p>
          <a:p>
            <a:endParaRPr lang="pt-BR" dirty="0"/>
          </a:p>
          <a:p>
            <a:pPr lvl="1">
              <a:buNone/>
            </a:pPr>
            <a:endParaRPr lang="pt-BR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MSA utilizando GA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Thomsen</a:t>
            </a:r>
            <a:r>
              <a:rPr lang="pt-BR" dirty="0" smtClean="0"/>
              <a:t> e </a:t>
            </a:r>
            <a:r>
              <a:rPr lang="pt-BR" dirty="0" err="1" smtClean="0"/>
              <a:t>Boomsma</a:t>
            </a:r>
            <a:r>
              <a:rPr lang="pt-BR" dirty="0" smtClean="0"/>
              <a:t> (2004)</a:t>
            </a:r>
          </a:p>
          <a:p>
            <a:pPr lvl="1"/>
            <a:r>
              <a:rPr lang="pt-BR" dirty="0" smtClean="0"/>
              <a:t>SAGA com diversas configurações distintas</a:t>
            </a:r>
          </a:p>
          <a:p>
            <a:pPr lvl="2"/>
            <a:r>
              <a:rPr lang="pt-BR" i="1" dirty="0" err="1" smtClean="0"/>
              <a:t>Crossover</a:t>
            </a:r>
            <a:r>
              <a:rPr lang="pt-BR" dirty="0" smtClean="0"/>
              <a:t> </a:t>
            </a:r>
          </a:p>
          <a:p>
            <a:pPr lvl="2"/>
            <a:r>
              <a:rPr lang="pt-BR" i="1" dirty="0" err="1" smtClean="0"/>
              <a:t>Dynamic</a:t>
            </a:r>
            <a:r>
              <a:rPr lang="pt-BR" i="1" dirty="0" smtClean="0"/>
              <a:t> </a:t>
            </a:r>
            <a:r>
              <a:rPr lang="pt-BR" i="1" dirty="0" err="1" smtClean="0"/>
              <a:t>Scheduling</a:t>
            </a:r>
            <a:endParaRPr lang="pt-BR" i="1" dirty="0" smtClean="0"/>
          </a:p>
          <a:p>
            <a:pPr lvl="2"/>
            <a:r>
              <a:rPr lang="pt-BR" dirty="0" smtClean="0"/>
              <a:t>COFFEE</a:t>
            </a:r>
          </a:p>
          <a:p>
            <a:pPr lvl="1"/>
            <a:r>
              <a:rPr lang="pt-BR" dirty="0" smtClean="0"/>
              <a:t>Pouco impacto no resultado final </a:t>
            </a:r>
          </a:p>
          <a:p>
            <a:endParaRPr lang="pt-BR" dirty="0"/>
          </a:p>
          <a:p>
            <a:pPr lvl="1">
              <a:buNone/>
            </a:pPr>
            <a:endParaRPr lang="pt-BR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MSA utilizando GA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PWMAligner</a:t>
            </a:r>
            <a:endParaRPr lang="pt-BR" dirty="0" smtClean="0"/>
          </a:p>
          <a:p>
            <a:pPr lvl="1"/>
            <a:r>
              <a:rPr lang="pt-BR" dirty="0" err="1" smtClean="0"/>
              <a:t>Botta</a:t>
            </a:r>
            <a:r>
              <a:rPr lang="pt-BR" dirty="0" smtClean="0"/>
              <a:t> e Negro (2010)</a:t>
            </a:r>
          </a:p>
          <a:p>
            <a:pPr lvl="1"/>
            <a:r>
              <a:rPr lang="pt-BR" dirty="0" err="1" smtClean="0"/>
              <a:t>Positional</a:t>
            </a:r>
            <a:r>
              <a:rPr lang="pt-BR" dirty="0" smtClean="0"/>
              <a:t> </a:t>
            </a:r>
            <a:r>
              <a:rPr lang="pt-BR" dirty="0" err="1" smtClean="0"/>
              <a:t>Weight</a:t>
            </a:r>
            <a:r>
              <a:rPr lang="pt-BR" dirty="0" smtClean="0"/>
              <a:t> </a:t>
            </a:r>
            <a:r>
              <a:rPr lang="pt-BR" dirty="0" err="1" smtClean="0"/>
              <a:t>Matrices</a:t>
            </a:r>
            <a:endParaRPr lang="pt-BR" dirty="0" smtClean="0"/>
          </a:p>
          <a:p>
            <a:pPr lvl="2"/>
            <a:r>
              <a:rPr lang="pt-BR" dirty="0" smtClean="0"/>
              <a:t>Probabilidade de um resíduo em dada coluna</a:t>
            </a:r>
          </a:p>
          <a:p>
            <a:pPr lvl="2"/>
            <a:r>
              <a:rPr lang="pt-BR" dirty="0" smtClean="0"/>
              <a:t>Algoritmo para reconstruir o alinhamento</a:t>
            </a:r>
          </a:p>
          <a:p>
            <a:pPr lvl="1"/>
            <a:r>
              <a:rPr lang="pt-BR" dirty="0" smtClean="0"/>
              <a:t>Função objetivo pode se basear em um </a:t>
            </a:r>
            <a:r>
              <a:rPr lang="pt-BR" i="1" dirty="0" err="1" smtClean="0"/>
              <a:t>template</a:t>
            </a:r>
            <a:endParaRPr lang="pt-BR" i="1" dirty="0" smtClean="0"/>
          </a:p>
          <a:p>
            <a:pPr lvl="1"/>
            <a:r>
              <a:rPr lang="pt-BR" dirty="0" smtClean="0"/>
              <a:t>Resultados superiores ao SAGA</a:t>
            </a:r>
          </a:p>
          <a:p>
            <a:pPr lvl="1"/>
            <a:endParaRPr lang="pt-BR" dirty="0" smtClean="0"/>
          </a:p>
          <a:p>
            <a:endParaRPr lang="pt-BR" dirty="0"/>
          </a:p>
          <a:p>
            <a:pPr lvl="1">
              <a:buNone/>
            </a:pPr>
            <a:endParaRPr lang="pt-BR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MSA utilizando GA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Zhang</a:t>
            </a:r>
            <a:r>
              <a:rPr lang="pt-BR" dirty="0" smtClean="0"/>
              <a:t> e </a:t>
            </a:r>
            <a:r>
              <a:rPr lang="pt-BR" dirty="0" err="1" smtClean="0"/>
              <a:t>Wong</a:t>
            </a:r>
            <a:r>
              <a:rPr lang="pt-BR" dirty="0" smtClean="0"/>
              <a:t> (1997)</a:t>
            </a:r>
          </a:p>
          <a:p>
            <a:pPr lvl="1"/>
            <a:r>
              <a:rPr lang="pt-BR" dirty="0" smtClean="0"/>
              <a:t>Alinhamentos exatos</a:t>
            </a:r>
          </a:p>
          <a:p>
            <a:r>
              <a:rPr lang="pt-BR" dirty="0" err="1" smtClean="0"/>
              <a:t>Gondro</a:t>
            </a:r>
            <a:r>
              <a:rPr lang="pt-BR" dirty="0" smtClean="0"/>
              <a:t> e </a:t>
            </a:r>
            <a:r>
              <a:rPr lang="pt-BR" dirty="0" err="1" smtClean="0"/>
              <a:t>Kinghorn</a:t>
            </a:r>
            <a:r>
              <a:rPr lang="pt-BR" dirty="0" smtClean="0"/>
              <a:t> (2007)</a:t>
            </a:r>
          </a:p>
          <a:p>
            <a:pPr lvl="1"/>
            <a:r>
              <a:rPr lang="pt-BR" dirty="0" smtClean="0"/>
              <a:t>MSA-GA</a:t>
            </a:r>
          </a:p>
          <a:p>
            <a:pPr lvl="1"/>
            <a:r>
              <a:rPr lang="pt-BR" dirty="0" smtClean="0"/>
              <a:t>Poucos operadores</a:t>
            </a:r>
          </a:p>
          <a:p>
            <a:pPr lvl="1"/>
            <a:r>
              <a:rPr lang="pt-BR" dirty="0" smtClean="0"/>
              <a:t>Resultados similares ao </a:t>
            </a:r>
            <a:r>
              <a:rPr lang="pt-BR" dirty="0" err="1" smtClean="0"/>
              <a:t>ClustalW</a:t>
            </a:r>
            <a:endParaRPr lang="pt-BR" dirty="0" smtClean="0"/>
          </a:p>
          <a:p>
            <a:r>
              <a:rPr lang="pt-BR" dirty="0" smtClean="0"/>
              <a:t>Lee </a:t>
            </a:r>
            <a:r>
              <a:rPr lang="pt-BR" i="1" dirty="0" err="1" smtClean="0"/>
              <a:t>et</a:t>
            </a:r>
            <a:r>
              <a:rPr lang="pt-BR" i="1" dirty="0" smtClean="0"/>
              <a:t> al</a:t>
            </a:r>
            <a:r>
              <a:rPr lang="pt-BR" dirty="0" smtClean="0"/>
              <a:t>. (2008)</a:t>
            </a:r>
          </a:p>
          <a:p>
            <a:pPr lvl="1"/>
            <a:r>
              <a:rPr lang="pt-BR" dirty="0" smtClean="0"/>
              <a:t>GA-ACO</a:t>
            </a:r>
          </a:p>
          <a:p>
            <a:pPr lvl="1"/>
            <a:r>
              <a:rPr lang="pt-BR" dirty="0" smtClean="0"/>
              <a:t>GA + Colônia de Formigas</a:t>
            </a:r>
          </a:p>
          <a:p>
            <a:endParaRPr lang="pt-BR" dirty="0"/>
          </a:p>
          <a:p>
            <a:pPr lvl="1">
              <a:buNone/>
            </a:pPr>
            <a:endParaRPr lang="pt-BR" u="sng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MSA utilizando GA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Meshoul</a:t>
            </a:r>
            <a:r>
              <a:rPr lang="pt-BR" dirty="0" smtClean="0"/>
              <a:t> </a:t>
            </a:r>
            <a:r>
              <a:rPr lang="pt-BR" i="1" dirty="0" err="1" smtClean="0"/>
              <a:t>et</a:t>
            </a:r>
            <a:r>
              <a:rPr lang="pt-BR" i="1" dirty="0" smtClean="0"/>
              <a:t> al</a:t>
            </a:r>
            <a:r>
              <a:rPr lang="pt-BR" dirty="0" smtClean="0"/>
              <a:t>. (2005) e  </a:t>
            </a:r>
            <a:r>
              <a:rPr lang="pt-BR" dirty="0" err="1" smtClean="0"/>
              <a:t>Abdsselem</a:t>
            </a:r>
            <a:r>
              <a:rPr lang="pt-BR" dirty="0" smtClean="0"/>
              <a:t> </a:t>
            </a:r>
            <a:r>
              <a:rPr lang="pt-BR" i="1" dirty="0" err="1" smtClean="0"/>
              <a:t>et</a:t>
            </a:r>
            <a:r>
              <a:rPr lang="pt-BR" i="1" dirty="0" smtClean="0"/>
              <a:t> al</a:t>
            </a:r>
            <a:r>
              <a:rPr lang="pt-BR" dirty="0" smtClean="0"/>
              <a:t>. (2006)</a:t>
            </a:r>
          </a:p>
          <a:p>
            <a:pPr lvl="1"/>
            <a:r>
              <a:rPr lang="pt-BR" dirty="0" smtClean="0"/>
              <a:t>Algoritmos genéticos quânticos</a:t>
            </a:r>
          </a:p>
          <a:p>
            <a:pPr lvl="2"/>
            <a:r>
              <a:rPr lang="pt-BR" dirty="0" smtClean="0"/>
              <a:t>Conceitos de Algoritmos quânticos</a:t>
            </a:r>
          </a:p>
          <a:p>
            <a:pPr lvl="3"/>
            <a:r>
              <a:rPr lang="pt-BR" dirty="0" err="1" smtClean="0"/>
              <a:t>Qubits</a:t>
            </a:r>
            <a:endParaRPr lang="pt-BR" dirty="0" smtClean="0"/>
          </a:p>
          <a:p>
            <a:pPr lvl="3"/>
            <a:r>
              <a:rPr lang="pt-BR" dirty="0" smtClean="0"/>
              <a:t>Superposição de estados</a:t>
            </a:r>
          </a:p>
          <a:p>
            <a:pPr lvl="2"/>
            <a:r>
              <a:rPr lang="pt-BR" dirty="0" smtClean="0"/>
              <a:t>População menor que em algoritmos clássicos de GA</a:t>
            </a:r>
          </a:p>
          <a:p>
            <a:endParaRPr lang="pt-BR" dirty="0"/>
          </a:p>
          <a:p>
            <a:pPr lvl="1">
              <a:buNone/>
            </a:pPr>
            <a:endParaRPr lang="pt-BR" u="sng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BAliBASE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Ferramenta de benchmark</a:t>
            </a:r>
          </a:p>
          <a:p>
            <a:r>
              <a:rPr lang="pt-BR" dirty="0" smtClean="0"/>
              <a:t>Diversos Conjuntos de teste</a:t>
            </a:r>
          </a:p>
          <a:p>
            <a:pPr lvl="1"/>
            <a:r>
              <a:rPr lang="pt-BR" dirty="0" smtClean="0"/>
              <a:t>RV11 – &lt; 20% similaridade</a:t>
            </a:r>
          </a:p>
          <a:p>
            <a:pPr lvl="1"/>
            <a:r>
              <a:rPr lang="pt-BR" dirty="0" smtClean="0"/>
              <a:t>RV12 – entre 20 e 40% similaridade</a:t>
            </a:r>
          </a:p>
          <a:p>
            <a:pPr lvl="1"/>
            <a:r>
              <a:rPr lang="pt-BR" dirty="0" smtClean="0"/>
              <a:t>RV20 – </a:t>
            </a:r>
            <a:r>
              <a:rPr lang="pt-BR" dirty="0" err="1" smtClean="0"/>
              <a:t>sequências</a:t>
            </a:r>
            <a:r>
              <a:rPr lang="pt-BR" dirty="0" smtClean="0"/>
              <a:t> </a:t>
            </a:r>
            <a:r>
              <a:rPr lang="pt-BR" dirty="0" err="1" smtClean="0"/>
              <a:t>orfãs</a:t>
            </a:r>
            <a:endParaRPr lang="pt-BR" dirty="0" smtClean="0"/>
          </a:p>
          <a:p>
            <a:pPr lvl="1"/>
            <a:r>
              <a:rPr lang="pt-BR" dirty="0" smtClean="0"/>
              <a:t>RV30 – sub-famílias</a:t>
            </a:r>
          </a:p>
          <a:p>
            <a:pPr lvl="1"/>
            <a:r>
              <a:rPr lang="pt-BR" dirty="0" smtClean="0"/>
              <a:t>RV40 – grandes extensões</a:t>
            </a:r>
          </a:p>
          <a:p>
            <a:pPr lvl="1"/>
            <a:r>
              <a:rPr lang="pt-BR" dirty="0" smtClean="0"/>
              <a:t>RV50 – grandes inserções internas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BAliBASE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Métricas</a:t>
            </a:r>
          </a:p>
          <a:p>
            <a:pPr lvl="1"/>
            <a:r>
              <a:rPr lang="pt-BR" dirty="0" smtClean="0"/>
              <a:t>Alinhamento ou </a:t>
            </a:r>
            <a:r>
              <a:rPr lang="pt-BR" i="1" dirty="0" smtClean="0"/>
              <a:t>core </a:t>
            </a:r>
            <a:r>
              <a:rPr lang="pt-BR" i="1" dirty="0" err="1" smtClean="0"/>
              <a:t>blocks</a:t>
            </a:r>
            <a:endParaRPr lang="pt-BR" i="1" dirty="0" smtClean="0"/>
          </a:p>
          <a:p>
            <a:pPr lvl="1"/>
            <a:r>
              <a:rPr lang="pt-BR" dirty="0" smtClean="0"/>
              <a:t>SP</a:t>
            </a:r>
          </a:p>
          <a:p>
            <a:pPr lvl="2"/>
            <a:r>
              <a:rPr lang="pt-BR" dirty="0" smtClean="0"/>
              <a:t>Razão da soma de pares (por coluna)</a:t>
            </a:r>
          </a:p>
          <a:p>
            <a:pPr lvl="1"/>
            <a:r>
              <a:rPr lang="pt-BR" dirty="0" smtClean="0"/>
              <a:t>TC</a:t>
            </a:r>
          </a:p>
          <a:p>
            <a:pPr lvl="2"/>
            <a:r>
              <a:rPr lang="pt-BR" dirty="0" smtClean="0"/>
              <a:t>Razão de colunas idênticas ao benchmark</a:t>
            </a:r>
          </a:p>
          <a:p>
            <a:pPr lvl="1"/>
            <a:r>
              <a:rPr lang="pt-BR" dirty="0" smtClean="0"/>
              <a:t>Valores: entre 0.0 % a 100.0 %</a:t>
            </a:r>
          </a:p>
          <a:p>
            <a:pPr lvl="2"/>
            <a:r>
              <a:rPr lang="pt-BR" dirty="0" smtClean="0"/>
              <a:t>Melhor quanto melhor a métrica</a:t>
            </a:r>
          </a:p>
          <a:p>
            <a:pPr lvl="2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Trabalhos em andamento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ALGAe</a:t>
            </a:r>
            <a:endParaRPr lang="pt-BR" dirty="0" smtClean="0"/>
          </a:p>
          <a:p>
            <a:pPr lvl="1"/>
            <a:r>
              <a:rPr lang="pt-BR" dirty="0" smtClean="0"/>
              <a:t>Framework para teste </a:t>
            </a:r>
          </a:p>
          <a:p>
            <a:pPr lvl="1"/>
            <a:r>
              <a:rPr lang="pt-BR" dirty="0" smtClean="0"/>
              <a:t>Configuração dos parâmetros de GA</a:t>
            </a:r>
          </a:p>
          <a:p>
            <a:pPr lvl="2"/>
            <a:r>
              <a:rPr lang="pt-BR" dirty="0" smtClean="0"/>
              <a:t>Java – </a:t>
            </a:r>
            <a:r>
              <a:rPr lang="pt-BR" i="1" dirty="0" smtClean="0"/>
              <a:t>Interfaces</a:t>
            </a:r>
            <a:r>
              <a:rPr lang="pt-BR" dirty="0" smtClean="0"/>
              <a:t> e </a:t>
            </a:r>
            <a:r>
              <a:rPr lang="pt-BR" i="1" dirty="0" err="1" smtClean="0"/>
              <a:t>Reflection</a:t>
            </a:r>
            <a:endParaRPr lang="pt-BR" i="1" dirty="0" smtClean="0"/>
          </a:p>
          <a:p>
            <a:pPr lvl="1"/>
            <a:r>
              <a:rPr lang="pt-BR" dirty="0" smtClean="0"/>
              <a:t>Apresentado no BSB 2011</a:t>
            </a:r>
          </a:p>
          <a:p>
            <a:pPr lvl="2"/>
            <a:r>
              <a:rPr lang="pt-BR" i="1" dirty="0" err="1" smtClean="0"/>
              <a:t>Extended</a:t>
            </a:r>
            <a:r>
              <a:rPr lang="pt-BR" i="1" dirty="0" smtClean="0"/>
              <a:t> Abstract</a:t>
            </a:r>
          </a:p>
          <a:p>
            <a:pPr lvl="2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Trabalhos em andamento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err="1" smtClean="0"/>
              <a:t>ALGAe</a:t>
            </a:r>
            <a:endParaRPr lang="pt-BR" dirty="0" smtClean="0"/>
          </a:p>
          <a:p>
            <a:pPr lvl="1"/>
            <a:r>
              <a:rPr lang="pt-BR" dirty="0" smtClean="0"/>
              <a:t>Operadores mutação</a:t>
            </a:r>
          </a:p>
          <a:p>
            <a:pPr lvl="2"/>
            <a:r>
              <a:rPr lang="pt-BR" i="1" dirty="0" err="1" smtClean="0"/>
              <a:t>Single</a:t>
            </a:r>
            <a:r>
              <a:rPr lang="pt-BR" i="1" dirty="0" smtClean="0"/>
              <a:t> </a:t>
            </a:r>
            <a:r>
              <a:rPr lang="pt-BR" i="1" dirty="0" err="1" smtClean="0"/>
              <a:t>Point</a:t>
            </a:r>
            <a:r>
              <a:rPr lang="pt-BR" i="1" dirty="0" smtClean="0"/>
              <a:t> </a:t>
            </a:r>
            <a:r>
              <a:rPr lang="pt-BR" i="1" dirty="0" err="1" smtClean="0"/>
              <a:t>Mutation</a:t>
            </a:r>
            <a:endParaRPr lang="pt-BR" i="1" dirty="0" smtClean="0"/>
          </a:p>
          <a:p>
            <a:pPr lvl="2"/>
            <a:r>
              <a:rPr lang="pt-BR" i="1" dirty="0" err="1" smtClean="0"/>
              <a:t>Shift</a:t>
            </a:r>
            <a:r>
              <a:rPr lang="pt-BR" i="1" dirty="0" smtClean="0"/>
              <a:t> </a:t>
            </a:r>
            <a:r>
              <a:rPr lang="pt-BR" i="1" dirty="0" err="1" smtClean="0"/>
              <a:t>Gap</a:t>
            </a:r>
            <a:r>
              <a:rPr lang="pt-BR" i="1" dirty="0" smtClean="0"/>
              <a:t> </a:t>
            </a:r>
            <a:r>
              <a:rPr lang="pt-BR" i="1" dirty="0" err="1" smtClean="0"/>
              <a:t>Block</a:t>
            </a:r>
            <a:r>
              <a:rPr lang="pt-BR" i="1" dirty="0" smtClean="0"/>
              <a:t> </a:t>
            </a:r>
            <a:r>
              <a:rPr lang="pt-BR" i="1" dirty="0" err="1" smtClean="0"/>
              <a:t>Mutation</a:t>
            </a:r>
            <a:endParaRPr lang="pt-BR" i="1" dirty="0" smtClean="0"/>
          </a:p>
          <a:p>
            <a:pPr lvl="2"/>
            <a:r>
              <a:rPr lang="pt-BR" i="1" dirty="0" err="1" smtClean="0"/>
              <a:t>Change</a:t>
            </a:r>
            <a:r>
              <a:rPr lang="pt-BR" i="1" dirty="0" smtClean="0"/>
              <a:t> </a:t>
            </a:r>
            <a:r>
              <a:rPr lang="pt-BR" i="1" dirty="0" err="1" smtClean="0"/>
              <a:t>Gap</a:t>
            </a:r>
            <a:r>
              <a:rPr lang="pt-BR" i="1" dirty="0" smtClean="0"/>
              <a:t> </a:t>
            </a:r>
            <a:r>
              <a:rPr lang="pt-BR" i="1" dirty="0" err="1" smtClean="0"/>
              <a:t>Block</a:t>
            </a:r>
            <a:r>
              <a:rPr lang="pt-BR" i="1" dirty="0" smtClean="0"/>
              <a:t> </a:t>
            </a:r>
            <a:r>
              <a:rPr lang="pt-BR" i="1" dirty="0" err="1" smtClean="0"/>
              <a:t>Mutation</a:t>
            </a:r>
            <a:endParaRPr lang="pt-BR" i="1" dirty="0" smtClean="0"/>
          </a:p>
          <a:p>
            <a:pPr lvl="1"/>
            <a:r>
              <a:rPr lang="pt-BR" dirty="0" smtClean="0"/>
              <a:t>Operadores </a:t>
            </a:r>
            <a:r>
              <a:rPr lang="pt-BR" dirty="0" err="1" smtClean="0"/>
              <a:t>crossover</a:t>
            </a:r>
            <a:endParaRPr lang="pt-BR" dirty="0" smtClean="0"/>
          </a:p>
          <a:p>
            <a:pPr lvl="2"/>
            <a:r>
              <a:rPr lang="pt-BR" i="1" dirty="0" err="1" smtClean="0"/>
              <a:t>Single</a:t>
            </a:r>
            <a:r>
              <a:rPr lang="pt-BR" i="1" dirty="0" smtClean="0"/>
              <a:t> </a:t>
            </a:r>
            <a:r>
              <a:rPr lang="pt-BR" i="1" dirty="0" err="1" smtClean="0"/>
              <a:t>Point</a:t>
            </a:r>
            <a:r>
              <a:rPr lang="pt-BR" i="1" dirty="0" smtClean="0"/>
              <a:t> </a:t>
            </a:r>
            <a:r>
              <a:rPr lang="pt-BR" i="1" dirty="0" err="1" smtClean="0"/>
              <a:t>Crossover</a:t>
            </a:r>
            <a:endParaRPr lang="pt-BR" i="1" dirty="0" smtClean="0"/>
          </a:p>
          <a:p>
            <a:pPr lvl="2"/>
            <a:r>
              <a:rPr lang="pt-BR" i="1" dirty="0" smtClean="0"/>
              <a:t>Best </a:t>
            </a:r>
            <a:r>
              <a:rPr lang="pt-BR" i="1" dirty="0" err="1" smtClean="0"/>
              <a:t>Partial</a:t>
            </a:r>
            <a:r>
              <a:rPr lang="pt-BR" i="1" dirty="0" smtClean="0"/>
              <a:t> </a:t>
            </a:r>
            <a:r>
              <a:rPr lang="pt-BR" i="1" dirty="0" err="1" smtClean="0"/>
              <a:t>Alignment</a:t>
            </a:r>
            <a:r>
              <a:rPr lang="pt-BR" i="1" dirty="0" smtClean="0"/>
              <a:t> </a:t>
            </a:r>
            <a:r>
              <a:rPr lang="pt-BR" i="1" dirty="0" err="1" smtClean="0"/>
              <a:t>Crossover</a:t>
            </a:r>
            <a:endParaRPr lang="pt-BR" i="1" dirty="0" smtClean="0"/>
          </a:p>
          <a:p>
            <a:pPr lvl="2"/>
            <a:r>
              <a:rPr lang="pt-BR" i="1" dirty="0" err="1" smtClean="0"/>
              <a:t>Sequence</a:t>
            </a:r>
            <a:r>
              <a:rPr lang="pt-BR" i="1" dirty="0" smtClean="0"/>
              <a:t> </a:t>
            </a:r>
            <a:r>
              <a:rPr lang="pt-BR" i="1" dirty="0" err="1" smtClean="0"/>
              <a:t>Simmilarity</a:t>
            </a:r>
            <a:r>
              <a:rPr lang="pt-BR" i="1" dirty="0" smtClean="0"/>
              <a:t> </a:t>
            </a:r>
            <a:r>
              <a:rPr lang="pt-BR" i="1" dirty="0" err="1" smtClean="0"/>
              <a:t>Crossover</a:t>
            </a:r>
            <a:endParaRPr lang="pt-BR" i="1" dirty="0" smtClean="0"/>
          </a:p>
          <a:p>
            <a:pPr lvl="1"/>
            <a:r>
              <a:rPr lang="pt-BR" dirty="0" smtClean="0"/>
              <a:t>Funções objetivo</a:t>
            </a:r>
          </a:p>
          <a:p>
            <a:pPr lvl="2"/>
            <a:r>
              <a:rPr lang="pt-BR" dirty="0" smtClean="0"/>
              <a:t>Soma de Pares (SP)</a:t>
            </a:r>
          </a:p>
          <a:p>
            <a:pPr lvl="2"/>
            <a:r>
              <a:rPr lang="pt-BR" dirty="0" smtClean="0"/>
              <a:t>Soma de Pares com Afinidade de </a:t>
            </a:r>
            <a:r>
              <a:rPr lang="pt-BR" dirty="0" err="1" smtClean="0"/>
              <a:t>Gaps</a:t>
            </a:r>
            <a:r>
              <a:rPr lang="pt-BR" dirty="0" smtClean="0"/>
              <a:t> (GASP)</a:t>
            </a:r>
          </a:p>
          <a:p>
            <a:pPr lvl="2"/>
            <a:endParaRPr lang="pt-BR" i="1" dirty="0" smtClean="0"/>
          </a:p>
          <a:p>
            <a:pPr lvl="1"/>
            <a:endParaRPr lang="pt-BR" i="1" dirty="0" smtClean="0"/>
          </a:p>
          <a:p>
            <a:pPr lvl="2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Trabalhos em andamento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467544" y="1916832"/>
          <a:ext cx="7488833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2624"/>
                <a:gridCol w="1357737"/>
                <a:gridCol w="1357737"/>
                <a:gridCol w="1110245"/>
                <a:gridCol w="1110245"/>
                <a:gridCol w="1110245"/>
              </a:tblGrid>
              <a:tr h="293752">
                <a:tc>
                  <a:txBody>
                    <a:bodyPr/>
                    <a:lstStyle/>
                    <a:p>
                      <a:r>
                        <a:rPr lang="pt-BR" dirty="0" smtClean="0"/>
                        <a:t>Referência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BLOSUM62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BLOSUM80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PAM100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PAM250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SAGA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RV11(SP)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33,6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34,9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28,9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28,9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29,2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RV11(GASP)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35,6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38,1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30,5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32,7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29,2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RV12(SP)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73,9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75,7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74,2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75,2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73,6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RV12(GASP)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73,2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75,9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72,8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76,1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73,6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979712" y="4509120"/>
          <a:ext cx="6675710" cy="14782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67853"/>
                <a:gridCol w="767080"/>
                <a:gridCol w="817880"/>
                <a:gridCol w="716280"/>
                <a:gridCol w="754380"/>
                <a:gridCol w="881380"/>
                <a:gridCol w="870857"/>
              </a:tblGrid>
              <a:tr h="298832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1aab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/>
                        <a:t>1fjlA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/>
                        <a:t>1hpi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/>
                        <a:t>1csy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/>
                        <a:t>1tgxA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média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GAADT (média)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kern="1200" baseline="0" dirty="0" smtClean="0"/>
                        <a:t>88,1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81,4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70,8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70,3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69,2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76,0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ALGAe</a:t>
                      </a:r>
                      <a:r>
                        <a:rPr lang="pt-BR" dirty="0" smtClean="0"/>
                        <a:t> (média)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kern="1200" baseline="0" dirty="0" smtClean="0"/>
                        <a:t>88,4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93,8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88,3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76,2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68,5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83,0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ALGAe</a:t>
                      </a:r>
                      <a:r>
                        <a:rPr lang="pt-BR" dirty="0" smtClean="0"/>
                        <a:t> (</a:t>
                      </a:r>
                      <a:r>
                        <a:rPr lang="pt-BR" dirty="0" err="1" smtClean="0"/>
                        <a:t>max</a:t>
                      </a:r>
                      <a:r>
                        <a:rPr lang="pt-BR" dirty="0" smtClean="0"/>
                        <a:t>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kern="1200" baseline="0" dirty="0" smtClean="0"/>
                        <a:t>89,6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100,0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96,2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80,7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77,2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88,7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Trabalhos em andamento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Métodos para criação de população inicial</a:t>
            </a:r>
          </a:p>
          <a:p>
            <a:pPr lvl="1"/>
            <a:r>
              <a:rPr lang="pt-BR" dirty="0" smtClean="0"/>
              <a:t>Baseado em variação do alinhamento estrela</a:t>
            </a:r>
          </a:p>
          <a:p>
            <a:pPr lvl="1"/>
            <a:r>
              <a:rPr lang="pt-BR" dirty="0" smtClean="0"/>
              <a:t>Alinhamento baseado em blocos</a:t>
            </a:r>
          </a:p>
          <a:p>
            <a:pPr lvl="2"/>
            <a:r>
              <a:rPr lang="pt-BR" dirty="0" smtClean="0"/>
              <a:t>A1 – Baseado em alinhamentos locais</a:t>
            </a:r>
          </a:p>
          <a:p>
            <a:pPr lvl="3"/>
            <a:r>
              <a:rPr lang="pt-BR" dirty="0" smtClean="0"/>
              <a:t>Trechos localmente bem conservados (recursivo)</a:t>
            </a:r>
          </a:p>
          <a:p>
            <a:pPr lvl="4"/>
            <a:r>
              <a:rPr lang="pt-BR" dirty="0" smtClean="0"/>
              <a:t>Smith e </a:t>
            </a:r>
            <a:r>
              <a:rPr lang="pt-BR" dirty="0" err="1" smtClean="0"/>
              <a:t>Waterman</a:t>
            </a:r>
            <a:endParaRPr lang="pt-BR" dirty="0" smtClean="0"/>
          </a:p>
          <a:p>
            <a:pPr lvl="3"/>
            <a:r>
              <a:rPr lang="pt-BR" dirty="0" smtClean="0"/>
              <a:t>Trechos entre blocos alinhados </a:t>
            </a:r>
          </a:p>
          <a:p>
            <a:pPr lvl="4"/>
            <a:r>
              <a:rPr lang="pt-BR" dirty="0" err="1" smtClean="0"/>
              <a:t>Needleman</a:t>
            </a:r>
            <a:r>
              <a:rPr lang="pt-BR" dirty="0" smtClean="0"/>
              <a:t> e </a:t>
            </a:r>
            <a:r>
              <a:rPr lang="pt-BR" dirty="0" err="1" smtClean="0"/>
              <a:t>Wunsch</a:t>
            </a:r>
            <a:endParaRPr lang="pt-BR" dirty="0" smtClean="0"/>
          </a:p>
          <a:p>
            <a:pPr lvl="3"/>
            <a:r>
              <a:rPr lang="pt-BR" dirty="0" smtClean="0"/>
              <a:t>Geração de árvore guia (valor dos alinhamentos)</a:t>
            </a:r>
          </a:p>
          <a:p>
            <a:pPr lvl="3"/>
            <a:r>
              <a:rPr lang="pt-BR" dirty="0" smtClean="0"/>
              <a:t>Construção da solução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DNA e RNA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Ácido </a:t>
            </a:r>
            <a:r>
              <a:rPr lang="pt-BR" dirty="0" err="1" smtClean="0"/>
              <a:t>Deoxiribonucléico</a:t>
            </a:r>
            <a:r>
              <a:rPr lang="pt-BR" dirty="0" smtClean="0"/>
              <a:t> e Ribonucléico</a:t>
            </a:r>
          </a:p>
          <a:p>
            <a:pPr lvl="1"/>
            <a:r>
              <a:rPr lang="pt-BR" dirty="0" smtClean="0"/>
              <a:t>Polímero</a:t>
            </a:r>
          </a:p>
          <a:p>
            <a:pPr lvl="2"/>
            <a:r>
              <a:rPr lang="pt-BR" dirty="0" smtClean="0"/>
              <a:t>Nucleotídeos</a:t>
            </a:r>
          </a:p>
          <a:p>
            <a:pPr lvl="2"/>
            <a:r>
              <a:rPr lang="pt-BR" dirty="0" smtClean="0"/>
              <a:t>Adenina (A), Guanina (G), Timina (T), Citosina(C)</a:t>
            </a:r>
          </a:p>
          <a:p>
            <a:pPr lvl="2"/>
            <a:r>
              <a:rPr lang="pt-BR" dirty="0" smtClean="0"/>
              <a:t>RNA – Uracila (U) ao invés de Timina</a:t>
            </a:r>
          </a:p>
          <a:p>
            <a:pPr lvl="2"/>
            <a:r>
              <a:rPr lang="pt-BR" dirty="0" err="1" smtClean="0"/>
              <a:t>Sequência</a:t>
            </a:r>
            <a:r>
              <a:rPr lang="pt-BR" dirty="0" smtClean="0"/>
              <a:t> de resíduos (5’</a:t>
            </a:r>
            <a:r>
              <a:rPr lang="pt-BR" dirty="0" smtClean="0">
                <a:sym typeface="Wingdings" pitchFamily="2" charset="2"/>
              </a:rPr>
              <a:t>3’)</a:t>
            </a:r>
            <a:endParaRPr lang="pt-BR" dirty="0" smtClean="0"/>
          </a:p>
          <a:p>
            <a:pPr lvl="1"/>
            <a:r>
              <a:rPr lang="pt-BR" dirty="0" smtClean="0"/>
              <a:t>Moléculas </a:t>
            </a:r>
            <a:r>
              <a:rPr lang="pt-BR" dirty="0" err="1" smtClean="0"/>
              <a:t>autorreplicantes</a:t>
            </a:r>
            <a:endParaRPr lang="pt-BR" dirty="0" smtClean="0"/>
          </a:p>
          <a:p>
            <a:pPr lvl="1"/>
            <a:r>
              <a:rPr lang="pt-BR" dirty="0" smtClean="0"/>
              <a:t>Informação genética/hereditária </a:t>
            </a:r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Trabalhos em andamento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Métodos para criação de população inicial</a:t>
            </a:r>
          </a:p>
          <a:p>
            <a:pPr lvl="1"/>
            <a:r>
              <a:rPr lang="pt-BR" dirty="0" smtClean="0"/>
              <a:t>Alinhamento baseado em blocos</a:t>
            </a:r>
          </a:p>
          <a:p>
            <a:pPr lvl="2"/>
            <a:r>
              <a:rPr lang="pt-BR" dirty="0" smtClean="0"/>
              <a:t>A2 – Baseado em alinhamentos locais exatos</a:t>
            </a:r>
          </a:p>
          <a:p>
            <a:pPr lvl="3"/>
            <a:r>
              <a:rPr lang="pt-BR" dirty="0" smtClean="0"/>
              <a:t>Janela deslizante k</a:t>
            </a:r>
          </a:p>
          <a:p>
            <a:pPr lvl="3"/>
            <a:r>
              <a:rPr lang="pt-BR" dirty="0" smtClean="0"/>
              <a:t>Blocos contínuos idênticos (par a par)</a:t>
            </a:r>
          </a:p>
          <a:p>
            <a:pPr lvl="3"/>
            <a:r>
              <a:rPr lang="pt-BR" dirty="0" smtClean="0"/>
              <a:t>Construção de grafo de blocos compatíveis</a:t>
            </a:r>
          </a:p>
          <a:p>
            <a:pPr lvl="3"/>
            <a:r>
              <a:rPr lang="pt-BR" dirty="0" smtClean="0"/>
              <a:t>Caminho máximo no grafo</a:t>
            </a:r>
          </a:p>
          <a:p>
            <a:pPr lvl="4"/>
            <a:r>
              <a:rPr lang="pt-BR" dirty="0" smtClean="0"/>
              <a:t>Grafo orientado e acíclico</a:t>
            </a:r>
          </a:p>
          <a:p>
            <a:pPr lvl="3">
              <a:buNone/>
            </a:pPr>
            <a:endParaRPr lang="pt-BR" dirty="0" smtClean="0"/>
          </a:p>
          <a:p>
            <a:pPr lvl="4">
              <a:buNone/>
            </a:pPr>
            <a:endParaRPr lang="pt-BR" dirty="0" smtClean="0"/>
          </a:p>
          <a:p>
            <a:pPr lvl="3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Trabalhos em andamento</a:t>
            </a:r>
            <a:endParaRPr lang="pt-BR" dirty="0"/>
          </a:p>
        </p:txBody>
      </p:sp>
      <p:sp>
        <p:nvSpPr>
          <p:cNvPr id="6" name="Retângulo de cantos arredondados 5"/>
          <p:cNvSpPr/>
          <p:nvPr/>
        </p:nvSpPr>
        <p:spPr>
          <a:xfrm>
            <a:off x="755576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</a:t>
            </a:r>
            <a:endParaRPr lang="pt-BR" dirty="0"/>
          </a:p>
        </p:txBody>
      </p:sp>
      <p:sp>
        <p:nvSpPr>
          <p:cNvPr id="7" name="Retângulo de cantos arredondados 6"/>
          <p:cNvSpPr/>
          <p:nvPr/>
        </p:nvSpPr>
        <p:spPr>
          <a:xfrm>
            <a:off x="1403648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B</a:t>
            </a:r>
            <a:endParaRPr lang="pt-BR" dirty="0"/>
          </a:p>
        </p:txBody>
      </p:sp>
      <p:sp>
        <p:nvSpPr>
          <p:cNvPr id="8" name="Retângulo de cantos arredondados 7"/>
          <p:cNvSpPr/>
          <p:nvPr/>
        </p:nvSpPr>
        <p:spPr>
          <a:xfrm>
            <a:off x="2051720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K</a:t>
            </a:r>
            <a:endParaRPr lang="pt-BR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2699792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3347864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3995936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Y</a:t>
            </a:r>
            <a:endParaRPr lang="pt-BR" dirty="0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4644008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</a:t>
            </a:r>
            <a:endParaRPr lang="pt-BR" dirty="0"/>
          </a:p>
        </p:txBody>
      </p:sp>
      <p:sp>
        <p:nvSpPr>
          <p:cNvPr id="13" name="Retângulo de cantos arredondados 12"/>
          <p:cNvSpPr/>
          <p:nvPr/>
        </p:nvSpPr>
        <p:spPr>
          <a:xfrm>
            <a:off x="5292080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B</a:t>
            </a:r>
            <a:endParaRPr lang="pt-BR" dirty="0"/>
          </a:p>
        </p:txBody>
      </p:sp>
      <p:sp>
        <p:nvSpPr>
          <p:cNvPr id="14" name="Retângulo de cantos arredondados 13"/>
          <p:cNvSpPr/>
          <p:nvPr/>
        </p:nvSpPr>
        <p:spPr>
          <a:xfrm>
            <a:off x="5940152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K</a:t>
            </a:r>
            <a:endParaRPr lang="pt-BR" dirty="0"/>
          </a:p>
        </p:txBody>
      </p:sp>
      <p:sp>
        <p:nvSpPr>
          <p:cNvPr id="15" name="Retângulo de cantos arredondados 14"/>
          <p:cNvSpPr/>
          <p:nvPr/>
        </p:nvSpPr>
        <p:spPr>
          <a:xfrm>
            <a:off x="2411760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</a:t>
            </a:r>
            <a:endParaRPr lang="pt-BR" dirty="0"/>
          </a:p>
        </p:txBody>
      </p:sp>
      <p:sp>
        <p:nvSpPr>
          <p:cNvPr id="16" name="Retângulo de cantos arredondados 15"/>
          <p:cNvSpPr/>
          <p:nvPr/>
        </p:nvSpPr>
        <p:spPr>
          <a:xfrm>
            <a:off x="3059832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B</a:t>
            </a:r>
            <a:endParaRPr lang="pt-BR" dirty="0"/>
          </a:p>
        </p:txBody>
      </p:sp>
      <p:sp>
        <p:nvSpPr>
          <p:cNvPr id="17" name="Retângulo de cantos arredondados 16"/>
          <p:cNvSpPr/>
          <p:nvPr/>
        </p:nvSpPr>
        <p:spPr>
          <a:xfrm>
            <a:off x="3707904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K</a:t>
            </a:r>
            <a:endParaRPr lang="pt-BR" dirty="0"/>
          </a:p>
        </p:txBody>
      </p:sp>
      <p:sp>
        <p:nvSpPr>
          <p:cNvPr id="18" name="Retângulo de cantos arredondados 17"/>
          <p:cNvSpPr/>
          <p:nvPr/>
        </p:nvSpPr>
        <p:spPr>
          <a:xfrm>
            <a:off x="6588224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19" name="Retângulo de cantos arredondados 18"/>
          <p:cNvSpPr/>
          <p:nvPr/>
        </p:nvSpPr>
        <p:spPr>
          <a:xfrm>
            <a:off x="7236296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20" name="Retângulo de cantos arredondados 19"/>
          <p:cNvSpPr/>
          <p:nvPr/>
        </p:nvSpPr>
        <p:spPr>
          <a:xfrm>
            <a:off x="4355976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21" name="Retângulo de cantos arredondados 20"/>
          <p:cNvSpPr/>
          <p:nvPr/>
        </p:nvSpPr>
        <p:spPr>
          <a:xfrm>
            <a:off x="5004048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22" name="Retângulo de cantos arredondados 21"/>
          <p:cNvSpPr/>
          <p:nvPr/>
        </p:nvSpPr>
        <p:spPr>
          <a:xfrm>
            <a:off x="5652120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</a:t>
            </a:r>
            <a:endParaRPr lang="pt-BR" dirty="0"/>
          </a:p>
        </p:txBody>
      </p:sp>
      <p:sp>
        <p:nvSpPr>
          <p:cNvPr id="23" name="Retângulo de cantos arredondados 22"/>
          <p:cNvSpPr/>
          <p:nvPr/>
        </p:nvSpPr>
        <p:spPr>
          <a:xfrm>
            <a:off x="6300192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K</a:t>
            </a:r>
            <a:endParaRPr lang="pt-BR" dirty="0"/>
          </a:p>
        </p:txBody>
      </p:sp>
      <p:sp>
        <p:nvSpPr>
          <p:cNvPr id="24" name="Retângulo de cantos arredondados 23"/>
          <p:cNvSpPr/>
          <p:nvPr/>
        </p:nvSpPr>
        <p:spPr>
          <a:xfrm>
            <a:off x="6948264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25" name="Retângulo de cantos arredondados 24"/>
          <p:cNvSpPr/>
          <p:nvPr/>
        </p:nvSpPr>
        <p:spPr>
          <a:xfrm>
            <a:off x="7596336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26" name="Retângulo de cantos arredondados 25"/>
          <p:cNvSpPr/>
          <p:nvPr/>
        </p:nvSpPr>
        <p:spPr>
          <a:xfrm>
            <a:off x="467544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K</a:t>
            </a:r>
            <a:endParaRPr lang="pt-BR" dirty="0"/>
          </a:p>
        </p:txBody>
      </p:sp>
      <p:sp>
        <p:nvSpPr>
          <p:cNvPr id="27" name="Retângulo de cantos arredondados 26"/>
          <p:cNvSpPr/>
          <p:nvPr/>
        </p:nvSpPr>
        <p:spPr>
          <a:xfrm>
            <a:off x="1115616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28" name="Retângulo de cantos arredondados 27"/>
          <p:cNvSpPr/>
          <p:nvPr/>
        </p:nvSpPr>
        <p:spPr>
          <a:xfrm>
            <a:off x="1763688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29" name="Retângulo de cantos arredondados 28"/>
          <p:cNvSpPr/>
          <p:nvPr/>
        </p:nvSpPr>
        <p:spPr>
          <a:xfrm>
            <a:off x="2051720" y="1772816"/>
            <a:ext cx="1944216" cy="1008112"/>
          </a:xfrm>
          <a:prstGeom prst="roundRect">
            <a:avLst/>
          </a:prstGeom>
          <a:solidFill>
            <a:schemeClr val="tx1">
              <a:lumMod val="85000"/>
              <a:lumOff val="15000"/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Retângulo de cantos arredondados 29"/>
          <p:cNvSpPr/>
          <p:nvPr/>
        </p:nvSpPr>
        <p:spPr>
          <a:xfrm>
            <a:off x="467544" y="3501008"/>
            <a:ext cx="1944216" cy="1008112"/>
          </a:xfrm>
          <a:prstGeom prst="roundRect">
            <a:avLst/>
          </a:prstGeom>
          <a:solidFill>
            <a:schemeClr val="tx1">
              <a:lumMod val="85000"/>
              <a:lumOff val="15000"/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tângulo de cantos arredondados 30"/>
          <p:cNvSpPr/>
          <p:nvPr/>
        </p:nvSpPr>
        <p:spPr>
          <a:xfrm>
            <a:off x="4644008" y="1772816"/>
            <a:ext cx="1944216" cy="1008112"/>
          </a:xfrm>
          <a:prstGeom prst="roundRect">
            <a:avLst/>
          </a:prstGeom>
          <a:solidFill>
            <a:schemeClr val="bg2">
              <a:lumMod val="50000"/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Retângulo de cantos arredondados 31"/>
          <p:cNvSpPr/>
          <p:nvPr/>
        </p:nvSpPr>
        <p:spPr>
          <a:xfrm>
            <a:off x="2411760" y="3501008"/>
            <a:ext cx="1944216" cy="1008112"/>
          </a:xfrm>
          <a:prstGeom prst="roundRect">
            <a:avLst/>
          </a:prstGeom>
          <a:solidFill>
            <a:schemeClr val="bg2">
              <a:lumMod val="50000"/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Elipse 32"/>
          <p:cNvSpPr/>
          <p:nvPr/>
        </p:nvSpPr>
        <p:spPr>
          <a:xfrm>
            <a:off x="3059832" y="4941168"/>
            <a:ext cx="1008112" cy="1008112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3</a:t>
            </a:r>
          </a:p>
          <a:p>
            <a:pPr algn="ctr"/>
            <a:endParaRPr lang="pt-BR" b="1" dirty="0" smtClean="0">
              <a:solidFill>
                <a:schemeClr val="tx1"/>
              </a:solidFill>
            </a:endParaRPr>
          </a:p>
          <a:p>
            <a:pPr algn="ctr"/>
            <a:r>
              <a:rPr lang="pt-BR" b="1" dirty="0" smtClean="0">
                <a:solidFill>
                  <a:schemeClr val="tx1"/>
                </a:solidFill>
              </a:rPr>
              <a:t>1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34" name="Elipse 33"/>
          <p:cNvSpPr/>
          <p:nvPr/>
        </p:nvSpPr>
        <p:spPr>
          <a:xfrm>
            <a:off x="4788024" y="4941168"/>
            <a:ext cx="1008112" cy="1008112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7</a:t>
            </a:r>
          </a:p>
          <a:p>
            <a:pPr algn="ctr"/>
            <a:endParaRPr lang="pt-BR" b="1" dirty="0" smtClean="0">
              <a:solidFill>
                <a:schemeClr val="tx1"/>
              </a:solidFill>
            </a:endParaRPr>
          </a:p>
          <a:p>
            <a:pPr algn="ctr"/>
            <a:r>
              <a:rPr lang="pt-BR" b="1" dirty="0" smtClean="0">
                <a:solidFill>
                  <a:schemeClr val="tx1"/>
                </a:solidFill>
              </a:rPr>
              <a:t>4</a:t>
            </a:r>
            <a:endParaRPr lang="pt-BR" b="1" dirty="0">
              <a:solidFill>
                <a:schemeClr val="tx1"/>
              </a:solidFill>
            </a:endParaRPr>
          </a:p>
        </p:txBody>
      </p:sp>
      <p:cxnSp>
        <p:nvCxnSpPr>
          <p:cNvPr id="36" name="Conector de seta reta 35"/>
          <p:cNvCxnSpPr>
            <a:stCxn id="33" idx="6"/>
            <a:endCxn id="34" idx="2"/>
          </p:cNvCxnSpPr>
          <p:nvPr/>
        </p:nvCxnSpPr>
        <p:spPr>
          <a:xfrm>
            <a:off x="4067944" y="5445224"/>
            <a:ext cx="720080" cy="0"/>
          </a:xfrm>
          <a:prstGeom prst="straightConnector1">
            <a:avLst/>
          </a:prstGeom>
          <a:ln w="889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Trabalhos em andamento</a:t>
            </a:r>
            <a:endParaRPr lang="pt-BR" dirty="0"/>
          </a:p>
        </p:txBody>
      </p:sp>
      <p:sp>
        <p:nvSpPr>
          <p:cNvPr id="6" name="Retângulo de cantos arredondados 5"/>
          <p:cNvSpPr/>
          <p:nvPr/>
        </p:nvSpPr>
        <p:spPr>
          <a:xfrm>
            <a:off x="755576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</a:t>
            </a:r>
            <a:endParaRPr lang="pt-BR" dirty="0"/>
          </a:p>
        </p:txBody>
      </p:sp>
      <p:sp>
        <p:nvSpPr>
          <p:cNvPr id="7" name="Retângulo de cantos arredondados 6"/>
          <p:cNvSpPr/>
          <p:nvPr/>
        </p:nvSpPr>
        <p:spPr>
          <a:xfrm>
            <a:off x="1403648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B</a:t>
            </a:r>
            <a:endParaRPr lang="pt-BR" dirty="0"/>
          </a:p>
        </p:txBody>
      </p:sp>
      <p:sp>
        <p:nvSpPr>
          <p:cNvPr id="8" name="Retângulo de cantos arredondados 7"/>
          <p:cNvSpPr/>
          <p:nvPr/>
        </p:nvSpPr>
        <p:spPr>
          <a:xfrm>
            <a:off x="2051720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K</a:t>
            </a:r>
            <a:endParaRPr lang="pt-BR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2699792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3347864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3995936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Y</a:t>
            </a:r>
            <a:endParaRPr lang="pt-BR" dirty="0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4644008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</a:t>
            </a:r>
            <a:endParaRPr lang="pt-BR" dirty="0"/>
          </a:p>
        </p:txBody>
      </p:sp>
      <p:sp>
        <p:nvSpPr>
          <p:cNvPr id="13" name="Retângulo de cantos arredondados 12"/>
          <p:cNvSpPr/>
          <p:nvPr/>
        </p:nvSpPr>
        <p:spPr>
          <a:xfrm>
            <a:off x="5292080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B</a:t>
            </a:r>
            <a:endParaRPr lang="pt-BR" dirty="0"/>
          </a:p>
        </p:txBody>
      </p:sp>
      <p:sp>
        <p:nvSpPr>
          <p:cNvPr id="14" name="Retângulo de cantos arredondados 13"/>
          <p:cNvSpPr/>
          <p:nvPr/>
        </p:nvSpPr>
        <p:spPr>
          <a:xfrm>
            <a:off x="5940152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K</a:t>
            </a:r>
            <a:endParaRPr lang="pt-BR" dirty="0"/>
          </a:p>
        </p:txBody>
      </p:sp>
      <p:sp>
        <p:nvSpPr>
          <p:cNvPr id="15" name="Retângulo de cantos arredondados 14"/>
          <p:cNvSpPr/>
          <p:nvPr/>
        </p:nvSpPr>
        <p:spPr>
          <a:xfrm>
            <a:off x="2411760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</a:t>
            </a:r>
            <a:endParaRPr lang="pt-BR" dirty="0"/>
          </a:p>
        </p:txBody>
      </p:sp>
      <p:sp>
        <p:nvSpPr>
          <p:cNvPr id="16" name="Retângulo de cantos arredondados 15"/>
          <p:cNvSpPr/>
          <p:nvPr/>
        </p:nvSpPr>
        <p:spPr>
          <a:xfrm>
            <a:off x="3059832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B</a:t>
            </a:r>
            <a:endParaRPr lang="pt-BR" dirty="0"/>
          </a:p>
        </p:txBody>
      </p:sp>
      <p:sp>
        <p:nvSpPr>
          <p:cNvPr id="17" name="Retângulo de cantos arredondados 16"/>
          <p:cNvSpPr/>
          <p:nvPr/>
        </p:nvSpPr>
        <p:spPr>
          <a:xfrm>
            <a:off x="3707904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K</a:t>
            </a:r>
            <a:endParaRPr lang="pt-BR" dirty="0"/>
          </a:p>
        </p:txBody>
      </p:sp>
      <p:sp>
        <p:nvSpPr>
          <p:cNvPr id="18" name="Retângulo de cantos arredondados 17"/>
          <p:cNvSpPr/>
          <p:nvPr/>
        </p:nvSpPr>
        <p:spPr>
          <a:xfrm>
            <a:off x="6588224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19" name="Retângulo de cantos arredondados 18"/>
          <p:cNvSpPr/>
          <p:nvPr/>
        </p:nvSpPr>
        <p:spPr>
          <a:xfrm>
            <a:off x="7236296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20" name="Retângulo de cantos arredondados 19"/>
          <p:cNvSpPr/>
          <p:nvPr/>
        </p:nvSpPr>
        <p:spPr>
          <a:xfrm>
            <a:off x="4355976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21" name="Retângulo de cantos arredondados 20"/>
          <p:cNvSpPr/>
          <p:nvPr/>
        </p:nvSpPr>
        <p:spPr>
          <a:xfrm>
            <a:off x="5004048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22" name="Retângulo de cantos arredondados 21"/>
          <p:cNvSpPr/>
          <p:nvPr/>
        </p:nvSpPr>
        <p:spPr>
          <a:xfrm>
            <a:off x="5652120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</a:t>
            </a:r>
            <a:endParaRPr lang="pt-BR" dirty="0"/>
          </a:p>
        </p:txBody>
      </p:sp>
      <p:sp>
        <p:nvSpPr>
          <p:cNvPr id="23" name="Retângulo de cantos arredondados 22"/>
          <p:cNvSpPr/>
          <p:nvPr/>
        </p:nvSpPr>
        <p:spPr>
          <a:xfrm>
            <a:off x="6300192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K</a:t>
            </a:r>
            <a:endParaRPr lang="pt-BR" dirty="0"/>
          </a:p>
        </p:txBody>
      </p:sp>
      <p:sp>
        <p:nvSpPr>
          <p:cNvPr id="24" name="Retângulo de cantos arredondados 23"/>
          <p:cNvSpPr/>
          <p:nvPr/>
        </p:nvSpPr>
        <p:spPr>
          <a:xfrm>
            <a:off x="6948264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25" name="Retângulo de cantos arredondados 24"/>
          <p:cNvSpPr/>
          <p:nvPr/>
        </p:nvSpPr>
        <p:spPr>
          <a:xfrm>
            <a:off x="7596336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26" name="Retângulo de cantos arredondados 25"/>
          <p:cNvSpPr/>
          <p:nvPr/>
        </p:nvSpPr>
        <p:spPr>
          <a:xfrm>
            <a:off x="467544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K</a:t>
            </a:r>
            <a:endParaRPr lang="pt-BR" dirty="0"/>
          </a:p>
        </p:txBody>
      </p:sp>
      <p:sp>
        <p:nvSpPr>
          <p:cNvPr id="27" name="Retângulo de cantos arredondados 26"/>
          <p:cNvSpPr/>
          <p:nvPr/>
        </p:nvSpPr>
        <p:spPr>
          <a:xfrm>
            <a:off x="1115616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28" name="Retângulo de cantos arredondados 27"/>
          <p:cNvSpPr/>
          <p:nvPr/>
        </p:nvSpPr>
        <p:spPr>
          <a:xfrm>
            <a:off x="1763688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29" name="Retângulo de cantos arredondados 28"/>
          <p:cNvSpPr/>
          <p:nvPr/>
        </p:nvSpPr>
        <p:spPr>
          <a:xfrm>
            <a:off x="1403648" y="1772816"/>
            <a:ext cx="1944216" cy="1008112"/>
          </a:xfrm>
          <a:prstGeom prst="roundRect">
            <a:avLst/>
          </a:prstGeom>
          <a:solidFill>
            <a:schemeClr val="tx1">
              <a:lumMod val="85000"/>
              <a:lumOff val="15000"/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Retângulo de cantos arredondados 29"/>
          <p:cNvSpPr/>
          <p:nvPr/>
        </p:nvSpPr>
        <p:spPr>
          <a:xfrm>
            <a:off x="3059832" y="3501008"/>
            <a:ext cx="1944216" cy="1008112"/>
          </a:xfrm>
          <a:prstGeom prst="roundRect">
            <a:avLst/>
          </a:prstGeom>
          <a:solidFill>
            <a:schemeClr val="tx1">
              <a:lumMod val="85000"/>
              <a:lumOff val="15000"/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tângulo de cantos arredondados 30"/>
          <p:cNvSpPr/>
          <p:nvPr/>
        </p:nvSpPr>
        <p:spPr>
          <a:xfrm>
            <a:off x="1979712" y="1772816"/>
            <a:ext cx="1944216" cy="1008112"/>
          </a:xfrm>
          <a:prstGeom prst="roundRect">
            <a:avLst/>
          </a:prstGeom>
          <a:solidFill>
            <a:schemeClr val="bg2">
              <a:lumMod val="50000"/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Retângulo de cantos arredondados 31"/>
          <p:cNvSpPr/>
          <p:nvPr/>
        </p:nvSpPr>
        <p:spPr>
          <a:xfrm>
            <a:off x="3707904" y="3501008"/>
            <a:ext cx="1944216" cy="1008112"/>
          </a:xfrm>
          <a:prstGeom prst="roundRect">
            <a:avLst/>
          </a:prstGeom>
          <a:solidFill>
            <a:schemeClr val="bg2">
              <a:lumMod val="50000"/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Elipse 32"/>
          <p:cNvSpPr/>
          <p:nvPr/>
        </p:nvSpPr>
        <p:spPr>
          <a:xfrm>
            <a:off x="3059832" y="4941168"/>
            <a:ext cx="1008112" cy="1008112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2</a:t>
            </a:r>
          </a:p>
          <a:p>
            <a:pPr algn="ctr"/>
            <a:endParaRPr lang="pt-BR" b="1" dirty="0" smtClean="0">
              <a:solidFill>
                <a:schemeClr val="tx1"/>
              </a:solidFill>
            </a:endParaRPr>
          </a:p>
          <a:p>
            <a:pPr algn="ctr"/>
            <a:r>
              <a:rPr lang="pt-BR" b="1" dirty="0" smtClean="0">
                <a:solidFill>
                  <a:schemeClr val="tx1"/>
                </a:solidFill>
              </a:rPr>
              <a:t>5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34" name="Elipse 33"/>
          <p:cNvSpPr/>
          <p:nvPr/>
        </p:nvSpPr>
        <p:spPr>
          <a:xfrm>
            <a:off x="4788024" y="4941168"/>
            <a:ext cx="1008112" cy="1008112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3</a:t>
            </a:r>
          </a:p>
          <a:p>
            <a:pPr algn="ctr"/>
            <a:endParaRPr lang="pt-BR" b="1" dirty="0" smtClean="0">
              <a:solidFill>
                <a:schemeClr val="tx1"/>
              </a:solidFill>
            </a:endParaRPr>
          </a:p>
          <a:p>
            <a:pPr algn="ctr"/>
            <a:r>
              <a:rPr lang="pt-BR" b="1" dirty="0" smtClean="0">
                <a:solidFill>
                  <a:schemeClr val="tx1"/>
                </a:solidFill>
              </a:rPr>
              <a:t>6</a:t>
            </a:r>
            <a:endParaRPr lang="pt-BR" b="1" dirty="0">
              <a:solidFill>
                <a:schemeClr val="tx1"/>
              </a:solidFill>
            </a:endParaRPr>
          </a:p>
        </p:txBody>
      </p:sp>
      <p:cxnSp>
        <p:nvCxnSpPr>
          <p:cNvPr id="35" name="Conector de seta reta 34"/>
          <p:cNvCxnSpPr>
            <a:stCxn id="33" idx="6"/>
            <a:endCxn id="34" idx="2"/>
          </p:cNvCxnSpPr>
          <p:nvPr/>
        </p:nvCxnSpPr>
        <p:spPr>
          <a:xfrm>
            <a:off x="4067944" y="5445224"/>
            <a:ext cx="720080" cy="0"/>
          </a:xfrm>
          <a:prstGeom prst="straightConnector1">
            <a:avLst/>
          </a:prstGeom>
          <a:ln w="889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Trabalhos em andamento</a:t>
            </a:r>
            <a:endParaRPr lang="pt-BR" dirty="0"/>
          </a:p>
        </p:txBody>
      </p:sp>
      <p:sp>
        <p:nvSpPr>
          <p:cNvPr id="6" name="Retângulo de cantos arredondados 5"/>
          <p:cNvSpPr/>
          <p:nvPr/>
        </p:nvSpPr>
        <p:spPr>
          <a:xfrm>
            <a:off x="755576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</a:t>
            </a:r>
            <a:endParaRPr lang="pt-BR" dirty="0"/>
          </a:p>
        </p:txBody>
      </p:sp>
      <p:sp>
        <p:nvSpPr>
          <p:cNvPr id="7" name="Retângulo de cantos arredondados 6"/>
          <p:cNvSpPr/>
          <p:nvPr/>
        </p:nvSpPr>
        <p:spPr>
          <a:xfrm>
            <a:off x="1403648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B</a:t>
            </a:r>
            <a:endParaRPr lang="pt-BR" dirty="0"/>
          </a:p>
        </p:txBody>
      </p:sp>
      <p:sp>
        <p:nvSpPr>
          <p:cNvPr id="8" name="Retângulo de cantos arredondados 7"/>
          <p:cNvSpPr/>
          <p:nvPr/>
        </p:nvSpPr>
        <p:spPr>
          <a:xfrm>
            <a:off x="2051720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K</a:t>
            </a:r>
            <a:endParaRPr lang="pt-BR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2699792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3347864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3995936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Y</a:t>
            </a:r>
            <a:endParaRPr lang="pt-BR" dirty="0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4644008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</a:t>
            </a:r>
            <a:endParaRPr lang="pt-BR" dirty="0"/>
          </a:p>
        </p:txBody>
      </p:sp>
      <p:sp>
        <p:nvSpPr>
          <p:cNvPr id="13" name="Retângulo de cantos arredondados 12"/>
          <p:cNvSpPr/>
          <p:nvPr/>
        </p:nvSpPr>
        <p:spPr>
          <a:xfrm>
            <a:off x="5292080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B</a:t>
            </a:r>
            <a:endParaRPr lang="pt-BR" dirty="0"/>
          </a:p>
        </p:txBody>
      </p:sp>
      <p:sp>
        <p:nvSpPr>
          <p:cNvPr id="14" name="Retângulo de cantos arredondados 13"/>
          <p:cNvSpPr/>
          <p:nvPr/>
        </p:nvSpPr>
        <p:spPr>
          <a:xfrm>
            <a:off x="5940152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K</a:t>
            </a:r>
            <a:endParaRPr lang="pt-BR" dirty="0"/>
          </a:p>
        </p:txBody>
      </p:sp>
      <p:sp>
        <p:nvSpPr>
          <p:cNvPr id="15" name="Retângulo de cantos arredondados 14"/>
          <p:cNvSpPr/>
          <p:nvPr/>
        </p:nvSpPr>
        <p:spPr>
          <a:xfrm>
            <a:off x="2411760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</a:t>
            </a:r>
            <a:endParaRPr lang="pt-BR" dirty="0"/>
          </a:p>
        </p:txBody>
      </p:sp>
      <p:sp>
        <p:nvSpPr>
          <p:cNvPr id="16" name="Retângulo de cantos arredondados 15"/>
          <p:cNvSpPr/>
          <p:nvPr/>
        </p:nvSpPr>
        <p:spPr>
          <a:xfrm>
            <a:off x="3059832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B</a:t>
            </a:r>
            <a:endParaRPr lang="pt-BR" dirty="0"/>
          </a:p>
        </p:txBody>
      </p:sp>
      <p:sp>
        <p:nvSpPr>
          <p:cNvPr id="17" name="Retângulo de cantos arredondados 16"/>
          <p:cNvSpPr/>
          <p:nvPr/>
        </p:nvSpPr>
        <p:spPr>
          <a:xfrm>
            <a:off x="3707904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K</a:t>
            </a:r>
            <a:endParaRPr lang="pt-BR" dirty="0"/>
          </a:p>
        </p:txBody>
      </p:sp>
      <p:sp>
        <p:nvSpPr>
          <p:cNvPr id="18" name="Retângulo de cantos arredondados 17"/>
          <p:cNvSpPr/>
          <p:nvPr/>
        </p:nvSpPr>
        <p:spPr>
          <a:xfrm>
            <a:off x="6588224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19" name="Retângulo de cantos arredondados 18"/>
          <p:cNvSpPr/>
          <p:nvPr/>
        </p:nvSpPr>
        <p:spPr>
          <a:xfrm>
            <a:off x="7236296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20" name="Retângulo de cantos arredondados 19"/>
          <p:cNvSpPr/>
          <p:nvPr/>
        </p:nvSpPr>
        <p:spPr>
          <a:xfrm>
            <a:off x="4355976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21" name="Retângulo de cantos arredondados 20"/>
          <p:cNvSpPr/>
          <p:nvPr/>
        </p:nvSpPr>
        <p:spPr>
          <a:xfrm>
            <a:off x="5004048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22" name="Retângulo de cantos arredondados 21"/>
          <p:cNvSpPr/>
          <p:nvPr/>
        </p:nvSpPr>
        <p:spPr>
          <a:xfrm>
            <a:off x="5652120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</a:t>
            </a:r>
            <a:endParaRPr lang="pt-BR" dirty="0"/>
          </a:p>
        </p:txBody>
      </p:sp>
      <p:sp>
        <p:nvSpPr>
          <p:cNvPr id="23" name="Retângulo de cantos arredondados 22"/>
          <p:cNvSpPr/>
          <p:nvPr/>
        </p:nvSpPr>
        <p:spPr>
          <a:xfrm>
            <a:off x="6300192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K</a:t>
            </a:r>
            <a:endParaRPr lang="pt-BR" dirty="0"/>
          </a:p>
        </p:txBody>
      </p:sp>
      <p:sp>
        <p:nvSpPr>
          <p:cNvPr id="24" name="Retângulo de cantos arredondados 23"/>
          <p:cNvSpPr/>
          <p:nvPr/>
        </p:nvSpPr>
        <p:spPr>
          <a:xfrm>
            <a:off x="6948264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25" name="Retângulo de cantos arredondados 24"/>
          <p:cNvSpPr/>
          <p:nvPr/>
        </p:nvSpPr>
        <p:spPr>
          <a:xfrm>
            <a:off x="7596336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26" name="Retângulo de cantos arredondados 25"/>
          <p:cNvSpPr/>
          <p:nvPr/>
        </p:nvSpPr>
        <p:spPr>
          <a:xfrm>
            <a:off x="467544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K</a:t>
            </a:r>
            <a:endParaRPr lang="pt-BR" dirty="0"/>
          </a:p>
        </p:txBody>
      </p:sp>
      <p:sp>
        <p:nvSpPr>
          <p:cNvPr id="27" name="Retângulo de cantos arredondados 26"/>
          <p:cNvSpPr/>
          <p:nvPr/>
        </p:nvSpPr>
        <p:spPr>
          <a:xfrm>
            <a:off x="1115616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28" name="Retângulo de cantos arredondados 27"/>
          <p:cNvSpPr/>
          <p:nvPr/>
        </p:nvSpPr>
        <p:spPr>
          <a:xfrm>
            <a:off x="1763688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29" name="Retângulo de cantos arredondados 28"/>
          <p:cNvSpPr/>
          <p:nvPr/>
        </p:nvSpPr>
        <p:spPr>
          <a:xfrm>
            <a:off x="4644008" y="1772816"/>
            <a:ext cx="1944216" cy="1008112"/>
          </a:xfrm>
          <a:prstGeom prst="roundRect">
            <a:avLst/>
          </a:prstGeom>
          <a:solidFill>
            <a:schemeClr val="tx1">
              <a:lumMod val="85000"/>
              <a:lumOff val="15000"/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Retângulo de cantos arredondados 29"/>
          <p:cNvSpPr/>
          <p:nvPr/>
        </p:nvSpPr>
        <p:spPr>
          <a:xfrm>
            <a:off x="2411760" y="3501008"/>
            <a:ext cx="1944216" cy="1008112"/>
          </a:xfrm>
          <a:prstGeom prst="roundRect">
            <a:avLst/>
          </a:prstGeom>
          <a:solidFill>
            <a:schemeClr val="tx1">
              <a:lumMod val="85000"/>
              <a:lumOff val="15000"/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tângulo de cantos arredondados 30"/>
          <p:cNvSpPr/>
          <p:nvPr/>
        </p:nvSpPr>
        <p:spPr>
          <a:xfrm>
            <a:off x="5940152" y="1772816"/>
            <a:ext cx="1944216" cy="1008112"/>
          </a:xfrm>
          <a:prstGeom prst="roundRect">
            <a:avLst/>
          </a:prstGeom>
          <a:solidFill>
            <a:schemeClr val="bg2">
              <a:lumMod val="50000"/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Retângulo de cantos arredondados 31"/>
          <p:cNvSpPr/>
          <p:nvPr/>
        </p:nvSpPr>
        <p:spPr>
          <a:xfrm>
            <a:off x="467544" y="3501008"/>
            <a:ext cx="1944216" cy="1008112"/>
          </a:xfrm>
          <a:prstGeom prst="roundRect">
            <a:avLst/>
          </a:prstGeom>
          <a:solidFill>
            <a:schemeClr val="bg2">
              <a:lumMod val="50000"/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Elipse 32"/>
          <p:cNvSpPr/>
          <p:nvPr/>
        </p:nvSpPr>
        <p:spPr>
          <a:xfrm>
            <a:off x="3059832" y="4941168"/>
            <a:ext cx="1008112" cy="1008112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7</a:t>
            </a:r>
          </a:p>
          <a:p>
            <a:pPr algn="ctr"/>
            <a:endParaRPr lang="pt-BR" b="1" dirty="0" smtClean="0">
              <a:solidFill>
                <a:schemeClr val="tx1"/>
              </a:solidFill>
            </a:endParaRPr>
          </a:p>
          <a:p>
            <a:pPr algn="ctr"/>
            <a:r>
              <a:rPr lang="pt-BR" b="1" dirty="0" smtClean="0">
                <a:solidFill>
                  <a:schemeClr val="tx1"/>
                </a:solidFill>
              </a:rPr>
              <a:t>4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34" name="Elipse 33"/>
          <p:cNvSpPr/>
          <p:nvPr/>
        </p:nvSpPr>
        <p:spPr>
          <a:xfrm>
            <a:off x="4788024" y="4941168"/>
            <a:ext cx="1008112" cy="1008112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9</a:t>
            </a:r>
          </a:p>
          <a:p>
            <a:pPr algn="ctr"/>
            <a:endParaRPr lang="pt-BR" b="1" dirty="0" smtClean="0">
              <a:solidFill>
                <a:schemeClr val="tx1"/>
              </a:solidFill>
            </a:endParaRPr>
          </a:p>
          <a:p>
            <a:pPr algn="ctr"/>
            <a:r>
              <a:rPr lang="pt-BR" b="1" dirty="0" smtClean="0">
                <a:solidFill>
                  <a:schemeClr val="tx1"/>
                </a:solidFill>
              </a:rPr>
              <a:t>1</a:t>
            </a:r>
            <a:endParaRPr lang="pt-BR" b="1" dirty="0">
              <a:solidFill>
                <a:schemeClr val="tx1"/>
              </a:solidFill>
            </a:endParaRPr>
          </a:p>
        </p:txBody>
      </p:sp>
      <p:grpSp>
        <p:nvGrpSpPr>
          <p:cNvPr id="37" name="Grupo 36"/>
          <p:cNvGrpSpPr/>
          <p:nvPr/>
        </p:nvGrpSpPr>
        <p:grpSpPr>
          <a:xfrm>
            <a:off x="4067944" y="5122467"/>
            <a:ext cx="720080" cy="648072"/>
            <a:chOff x="4067944" y="5122467"/>
            <a:chExt cx="720080" cy="648072"/>
          </a:xfrm>
        </p:grpSpPr>
        <p:cxnSp>
          <p:nvCxnSpPr>
            <p:cNvPr id="35" name="Conector de seta reta 34"/>
            <p:cNvCxnSpPr>
              <a:stCxn id="33" idx="6"/>
              <a:endCxn id="34" idx="2"/>
            </p:cNvCxnSpPr>
            <p:nvPr/>
          </p:nvCxnSpPr>
          <p:spPr>
            <a:xfrm>
              <a:off x="4067944" y="5445224"/>
              <a:ext cx="720080" cy="0"/>
            </a:xfrm>
            <a:prstGeom prst="straightConnector1">
              <a:avLst/>
            </a:prstGeom>
            <a:ln w="889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Símbolo de 'Não' 35"/>
            <p:cNvSpPr/>
            <p:nvPr/>
          </p:nvSpPr>
          <p:spPr>
            <a:xfrm>
              <a:off x="4067944" y="5122467"/>
              <a:ext cx="720080" cy="648072"/>
            </a:xfrm>
            <a:prstGeom prst="noSmoking">
              <a:avLst>
                <a:gd name="adj" fmla="val 6211"/>
              </a:avLst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Trabalhos em andamento</a:t>
            </a:r>
            <a:endParaRPr lang="pt-BR" dirty="0"/>
          </a:p>
        </p:txBody>
      </p:sp>
      <p:sp>
        <p:nvSpPr>
          <p:cNvPr id="6" name="Retângulo de cantos arredondados 5"/>
          <p:cNvSpPr/>
          <p:nvPr/>
        </p:nvSpPr>
        <p:spPr>
          <a:xfrm>
            <a:off x="755576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</a:t>
            </a:r>
            <a:endParaRPr lang="pt-BR" dirty="0"/>
          </a:p>
        </p:txBody>
      </p:sp>
      <p:sp>
        <p:nvSpPr>
          <p:cNvPr id="7" name="Retângulo de cantos arredondados 6"/>
          <p:cNvSpPr/>
          <p:nvPr/>
        </p:nvSpPr>
        <p:spPr>
          <a:xfrm>
            <a:off x="1403648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B</a:t>
            </a:r>
            <a:endParaRPr lang="pt-BR" dirty="0"/>
          </a:p>
        </p:txBody>
      </p:sp>
      <p:sp>
        <p:nvSpPr>
          <p:cNvPr id="8" name="Retângulo de cantos arredondados 7"/>
          <p:cNvSpPr/>
          <p:nvPr/>
        </p:nvSpPr>
        <p:spPr>
          <a:xfrm>
            <a:off x="2051720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K</a:t>
            </a:r>
            <a:endParaRPr lang="pt-BR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2699792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3347864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3995936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Y</a:t>
            </a:r>
            <a:endParaRPr lang="pt-BR" dirty="0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4644008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</a:t>
            </a:r>
            <a:endParaRPr lang="pt-BR" dirty="0"/>
          </a:p>
        </p:txBody>
      </p:sp>
      <p:sp>
        <p:nvSpPr>
          <p:cNvPr id="13" name="Retângulo de cantos arredondados 12"/>
          <p:cNvSpPr/>
          <p:nvPr/>
        </p:nvSpPr>
        <p:spPr>
          <a:xfrm>
            <a:off x="5292080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B</a:t>
            </a:r>
            <a:endParaRPr lang="pt-BR" dirty="0"/>
          </a:p>
        </p:txBody>
      </p:sp>
      <p:sp>
        <p:nvSpPr>
          <p:cNvPr id="14" name="Retângulo de cantos arredondados 13"/>
          <p:cNvSpPr/>
          <p:nvPr/>
        </p:nvSpPr>
        <p:spPr>
          <a:xfrm>
            <a:off x="5940152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K</a:t>
            </a:r>
            <a:endParaRPr lang="pt-BR" dirty="0"/>
          </a:p>
        </p:txBody>
      </p:sp>
      <p:sp>
        <p:nvSpPr>
          <p:cNvPr id="15" name="Retângulo de cantos arredondados 14"/>
          <p:cNvSpPr/>
          <p:nvPr/>
        </p:nvSpPr>
        <p:spPr>
          <a:xfrm>
            <a:off x="2411760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</a:t>
            </a:r>
            <a:endParaRPr lang="pt-BR" dirty="0"/>
          </a:p>
        </p:txBody>
      </p:sp>
      <p:sp>
        <p:nvSpPr>
          <p:cNvPr id="16" name="Retângulo de cantos arredondados 15"/>
          <p:cNvSpPr/>
          <p:nvPr/>
        </p:nvSpPr>
        <p:spPr>
          <a:xfrm>
            <a:off x="3059832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B</a:t>
            </a:r>
            <a:endParaRPr lang="pt-BR" dirty="0"/>
          </a:p>
        </p:txBody>
      </p:sp>
      <p:sp>
        <p:nvSpPr>
          <p:cNvPr id="17" name="Retângulo de cantos arredondados 16"/>
          <p:cNvSpPr/>
          <p:nvPr/>
        </p:nvSpPr>
        <p:spPr>
          <a:xfrm>
            <a:off x="3707904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K</a:t>
            </a:r>
            <a:endParaRPr lang="pt-BR" dirty="0"/>
          </a:p>
        </p:txBody>
      </p:sp>
      <p:sp>
        <p:nvSpPr>
          <p:cNvPr id="18" name="Retângulo de cantos arredondados 17"/>
          <p:cNvSpPr/>
          <p:nvPr/>
        </p:nvSpPr>
        <p:spPr>
          <a:xfrm>
            <a:off x="6588224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19" name="Retângulo de cantos arredondados 18"/>
          <p:cNvSpPr/>
          <p:nvPr/>
        </p:nvSpPr>
        <p:spPr>
          <a:xfrm>
            <a:off x="7236296" y="1988840"/>
            <a:ext cx="648072" cy="576064"/>
          </a:xfrm>
          <a:prstGeom prst="roundRect">
            <a:avLst/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20" name="Retângulo de cantos arredondados 19"/>
          <p:cNvSpPr/>
          <p:nvPr/>
        </p:nvSpPr>
        <p:spPr>
          <a:xfrm>
            <a:off x="4355976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21" name="Retângulo de cantos arredondados 20"/>
          <p:cNvSpPr/>
          <p:nvPr/>
        </p:nvSpPr>
        <p:spPr>
          <a:xfrm>
            <a:off x="5004048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22" name="Retângulo de cantos arredondados 21"/>
          <p:cNvSpPr/>
          <p:nvPr/>
        </p:nvSpPr>
        <p:spPr>
          <a:xfrm>
            <a:off x="5652120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</a:t>
            </a:r>
            <a:endParaRPr lang="pt-BR" dirty="0"/>
          </a:p>
        </p:txBody>
      </p:sp>
      <p:sp>
        <p:nvSpPr>
          <p:cNvPr id="23" name="Retângulo de cantos arredondados 22"/>
          <p:cNvSpPr/>
          <p:nvPr/>
        </p:nvSpPr>
        <p:spPr>
          <a:xfrm>
            <a:off x="6300192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K</a:t>
            </a:r>
            <a:endParaRPr lang="pt-BR" dirty="0"/>
          </a:p>
        </p:txBody>
      </p:sp>
      <p:sp>
        <p:nvSpPr>
          <p:cNvPr id="24" name="Retângulo de cantos arredondados 23"/>
          <p:cNvSpPr/>
          <p:nvPr/>
        </p:nvSpPr>
        <p:spPr>
          <a:xfrm>
            <a:off x="6948264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25" name="Retângulo de cantos arredondados 24"/>
          <p:cNvSpPr/>
          <p:nvPr/>
        </p:nvSpPr>
        <p:spPr>
          <a:xfrm>
            <a:off x="7596336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26" name="Retângulo de cantos arredondados 25"/>
          <p:cNvSpPr/>
          <p:nvPr/>
        </p:nvSpPr>
        <p:spPr>
          <a:xfrm>
            <a:off x="467544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K</a:t>
            </a:r>
            <a:endParaRPr lang="pt-BR" dirty="0"/>
          </a:p>
        </p:txBody>
      </p:sp>
      <p:sp>
        <p:nvSpPr>
          <p:cNvPr id="27" name="Retângulo de cantos arredondados 26"/>
          <p:cNvSpPr/>
          <p:nvPr/>
        </p:nvSpPr>
        <p:spPr>
          <a:xfrm>
            <a:off x="1115616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28" name="Retângulo de cantos arredondados 27"/>
          <p:cNvSpPr/>
          <p:nvPr/>
        </p:nvSpPr>
        <p:spPr>
          <a:xfrm>
            <a:off x="1763688" y="3717032"/>
            <a:ext cx="648072" cy="576064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107950" h="107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29" name="Retângulo de cantos arredondados 28"/>
          <p:cNvSpPr/>
          <p:nvPr/>
        </p:nvSpPr>
        <p:spPr>
          <a:xfrm>
            <a:off x="1403648" y="1772816"/>
            <a:ext cx="1944216" cy="1008112"/>
          </a:xfrm>
          <a:prstGeom prst="roundRect">
            <a:avLst/>
          </a:prstGeom>
          <a:solidFill>
            <a:schemeClr val="tx1">
              <a:lumMod val="85000"/>
              <a:lumOff val="15000"/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Retângulo de cantos arredondados 29"/>
          <p:cNvSpPr/>
          <p:nvPr/>
        </p:nvSpPr>
        <p:spPr>
          <a:xfrm>
            <a:off x="3059832" y="3501008"/>
            <a:ext cx="1944216" cy="1008112"/>
          </a:xfrm>
          <a:prstGeom prst="roundRect">
            <a:avLst/>
          </a:prstGeom>
          <a:solidFill>
            <a:schemeClr val="tx1">
              <a:lumMod val="85000"/>
              <a:lumOff val="15000"/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tângulo de cantos arredondados 30"/>
          <p:cNvSpPr/>
          <p:nvPr/>
        </p:nvSpPr>
        <p:spPr>
          <a:xfrm>
            <a:off x="2051720" y="1772816"/>
            <a:ext cx="1944216" cy="1008112"/>
          </a:xfrm>
          <a:prstGeom prst="roundRect">
            <a:avLst/>
          </a:prstGeom>
          <a:solidFill>
            <a:schemeClr val="bg2">
              <a:lumMod val="50000"/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Retângulo de cantos arredondados 31"/>
          <p:cNvSpPr/>
          <p:nvPr/>
        </p:nvSpPr>
        <p:spPr>
          <a:xfrm>
            <a:off x="6300192" y="3501008"/>
            <a:ext cx="1944216" cy="1008112"/>
          </a:xfrm>
          <a:prstGeom prst="roundRect">
            <a:avLst/>
          </a:prstGeom>
          <a:solidFill>
            <a:schemeClr val="bg2">
              <a:lumMod val="50000"/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Elipse 32"/>
          <p:cNvSpPr/>
          <p:nvPr/>
        </p:nvSpPr>
        <p:spPr>
          <a:xfrm>
            <a:off x="3059832" y="4941168"/>
            <a:ext cx="1008112" cy="1008112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2</a:t>
            </a:r>
          </a:p>
          <a:p>
            <a:pPr algn="ctr"/>
            <a:endParaRPr lang="pt-BR" b="1" dirty="0" smtClean="0">
              <a:solidFill>
                <a:schemeClr val="tx1"/>
              </a:solidFill>
            </a:endParaRPr>
          </a:p>
          <a:p>
            <a:pPr algn="ctr"/>
            <a:r>
              <a:rPr lang="pt-BR" b="1" dirty="0" smtClean="0">
                <a:solidFill>
                  <a:schemeClr val="tx1"/>
                </a:solidFill>
              </a:rPr>
              <a:t>5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34" name="Elipse 33"/>
          <p:cNvSpPr/>
          <p:nvPr/>
        </p:nvSpPr>
        <p:spPr>
          <a:xfrm>
            <a:off x="4788024" y="4941168"/>
            <a:ext cx="1008112" cy="1008112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3</a:t>
            </a:r>
          </a:p>
          <a:p>
            <a:pPr algn="ctr"/>
            <a:endParaRPr lang="pt-BR" b="1" dirty="0" smtClean="0">
              <a:solidFill>
                <a:schemeClr val="tx1"/>
              </a:solidFill>
            </a:endParaRPr>
          </a:p>
          <a:p>
            <a:pPr algn="ctr"/>
            <a:r>
              <a:rPr lang="pt-BR" b="1" dirty="0" smtClean="0">
                <a:solidFill>
                  <a:schemeClr val="tx1"/>
                </a:solidFill>
              </a:rPr>
              <a:t>10</a:t>
            </a:r>
            <a:endParaRPr lang="pt-BR" b="1" dirty="0">
              <a:solidFill>
                <a:schemeClr val="tx1"/>
              </a:solidFill>
            </a:endParaRPr>
          </a:p>
        </p:txBody>
      </p:sp>
      <p:grpSp>
        <p:nvGrpSpPr>
          <p:cNvPr id="3" name="Grupo 36"/>
          <p:cNvGrpSpPr/>
          <p:nvPr/>
        </p:nvGrpSpPr>
        <p:grpSpPr>
          <a:xfrm>
            <a:off x="4067944" y="5122467"/>
            <a:ext cx="720080" cy="648072"/>
            <a:chOff x="4067944" y="5122467"/>
            <a:chExt cx="720080" cy="648072"/>
          </a:xfrm>
        </p:grpSpPr>
        <p:cxnSp>
          <p:nvCxnSpPr>
            <p:cNvPr id="35" name="Conector de seta reta 34"/>
            <p:cNvCxnSpPr>
              <a:stCxn id="33" idx="6"/>
              <a:endCxn id="34" idx="2"/>
            </p:cNvCxnSpPr>
            <p:nvPr/>
          </p:nvCxnSpPr>
          <p:spPr>
            <a:xfrm>
              <a:off x="4067944" y="5445224"/>
              <a:ext cx="720080" cy="0"/>
            </a:xfrm>
            <a:prstGeom prst="straightConnector1">
              <a:avLst/>
            </a:prstGeom>
            <a:ln w="889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Símbolo de 'Não' 35"/>
            <p:cNvSpPr/>
            <p:nvPr/>
          </p:nvSpPr>
          <p:spPr>
            <a:xfrm>
              <a:off x="4067944" y="5122467"/>
              <a:ext cx="720080" cy="648072"/>
            </a:xfrm>
            <a:prstGeom prst="noSmoking">
              <a:avLst>
                <a:gd name="adj" fmla="val 6211"/>
              </a:avLst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Trabalhos em andamento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Métodos para criação de população inicial</a:t>
            </a:r>
          </a:p>
          <a:p>
            <a:pPr lvl="1"/>
            <a:r>
              <a:rPr lang="pt-BR" dirty="0" smtClean="0"/>
              <a:t>Alinhamento baseado em blocos</a:t>
            </a:r>
          </a:p>
          <a:p>
            <a:pPr lvl="2"/>
            <a:r>
              <a:rPr lang="pt-BR" dirty="0" smtClean="0"/>
              <a:t>A2 – Baseado em alinhamentos locais exatos</a:t>
            </a:r>
          </a:p>
          <a:p>
            <a:pPr lvl="3"/>
            <a:r>
              <a:rPr lang="pt-BR" dirty="0" smtClean="0"/>
              <a:t>Trechos entre blocos alinhados no grafo</a:t>
            </a:r>
          </a:p>
          <a:p>
            <a:pPr lvl="4"/>
            <a:r>
              <a:rPr lang="pt-BR" dirty="0" err="1" smtClean="0"/>
              <a:t>Needleman</a:t>
            </a:r>
            <a:r>
              <a:rPr lang="pt-BR" dirty="0" smtClean="0"/>
              <a:t> e </a:t>
            </a:r>
            <a:r>
              <a:rPr lang="pt-BR" dirty="0" err="1" smtClean="0"/>
              <a:t>Wunsch</a:t>
            </a:r>
            <a:endParaRPr lang="pt-BR" dirty="0" smtClean="0"/>
          </a:p>
          <a:p>
            <a:pPr lvl="3"/>
            <a:r>
              <a:rPr lang="pt-BR" dirty="0" smtClean="0"/>
              <a:t>Geração de árvore guia (valor dos alinhamentos)</a:t>
            </a:r>
          </a:p>
          <a:p>
            <a:pPr lvl="3"/>
            <a:r>
              <a:rPr lang="pt-BR" dirty="0" smtClean="0"/>
              <a:t>Construção da solução</a:t>
            </a:r>
          </a:p>
          <a:p>
            <a:pPr lvl="3"/>
            <a:r>
              <a:rPr lang="pt-BR" dirty="0" smtClean="0"/>
              <a:t>Duas abordagens:</a:t>
            </a:r>
          </a:p>
          <a:p>
            <a:pPr lvl="4"/>
            <a:r>
              <a:rPr lang="pt-BR" dirty="0" smtClean="0"/>
              <a:t>A2 - Alinhamentos exatos</a:t>
            </a:r>
          </a:p>
          <a:p>
            <a:pPr lvl="4"/>
            <a:r>
              <a:rPr lang="pt-BR" dirty="0" smtClean="0"/>
              <a:t>A2a - Alfabeto comprimido (Dayhoff6)</a:t>
            </a:r>
          </a:p>
          <a:p>
            <a:pPr lvl="4">
              <a:buNone/>
            </a:pPr>
            <a:endParaRPr lang="pt-BR" dirty="0" smtClean="0"/>
          </a:p>
          <a:p>
            <a:pPr lvl="3"/>
            <a:endParaRPr lang="pt-BR" dirty="0" smtClean="0"/>
          </a:p>
          <a:p>
            <a:pPr lvl="4">
              <a:buNone/>
            </a:pPr>
            <a:endParaRPr lang="pt-BR" dirty="0" smtClean="0"/>
          </a:p>
          <a:p>
            <a:pPr lvl="3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Trabalhos em andamento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755576" y="2420888"/>
          <a:ext cx="7560841" cy="3039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2666"/>
                <a:gridCol w="1023372"/>
                <a:gridCol w="1023372"/>
                <a:gridCol w="836828"/>
                <a:gridCol w="836828"/>
                <a:gridCol w="836828"/>
                <a:gridCol w="836828"/>
                <a:gridCol w="934119"/>
              </a:tblGrid>
              <a:tr h="3600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RV11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RV12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RV20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RV30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RV40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RV50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Média</a:t>
                      </a:r>
                      <a:endParaRPr lang="pt-BR" dirty="0"/>
                    </a:p>
                  </a:txBody>
                  <a:tcPr/>
                </a:tc>
              </a:tr>
              <a:tr h="668363">
                <a:tc>
                  <a:txBody>
                    <a:bodyPr/>
                    <a:lstStyle/>
                    <a:p>
                      <a:r>
                        <a:rPr lang="pt-BR" dirty="0" smtClean="0"/>
                        <a:t>A1 (k=5)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30,2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67,5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73,1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58,4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58,7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58,0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57,7</a:t>
                      </a:r>
                      <a:endParaRPr lang="pt-BR" dirty="0"/>
                    </a:p>
                  </a:txBody>
                  <a:tcPr/>
                </a:tc>
              </a:tr>
              <a:tr h="668363">
                <a:tc>
                  <a:txBody>
                    <a:bodyPr/>
                    <a:lstStyle/>
                    <a:p>
                      <a:r>
                        <a:rPr lang="pt-BR" dirty="0" smtClean="0"/>
                        <a:t>A2 (k=5)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20,3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60,7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66,5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49,4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49,4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44,6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48,5</a:t>
                      </a:r>
                      <a:endParaRPr lang="pt-BR" dirty="0"/>
                    </a:p>
                  </a:txBody>
                  <a:tcPr/>
                </a:tc>
              </a:tr>
              <a:tr h="668363">
                <a:tc>
                  <a:txBody>
                    <a:bodyPr/>
                    <a:lstStyle/>
                    <a:p>
                      <a:r>
                        <a:rPr lang="pt-BR" dirty="0" smtClean="0"/>
                        <a:t>A2(k=12)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26,9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67,6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73,3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50,8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50,1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51,1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53,3</a:t>
                      </a:r>
                      <a:endParaRPr lang="pt-BR" dirty="0"/>
                    </a:p>
                  </a:txBody>
                  <a:tcPr/>
                </a:tc>
              </a:tr>
              <a:tr h="668363"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Dialign</a:t>
                      </a:r>
                      <a:r>
                        <a:rPr lang="pt-BR" dirty="0" smtClean="0"/>
                        <a:t> 2.2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50,7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86,6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86,9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74,0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83,1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80,6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76,9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Trabalhos em andamento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Como analisar os resultados obtidos?</a:t>
            </a:r>
          </a:p>
          <a:p>
            <a:r>
              <a:rPr lang="pt-BR" dirty="0" err="1" smtClean="0"/>
              <a:t>SuiteMSA</a:t>
            </a:r>
            <a:endParaRPr lang="pt-BR" dirty="0" smtClean="0"/>
          </a:p>
          <a:p>
            <a:pPr lvl="1"/>
            <a:r>
              <a:rPr lang="pt-BR" dirty="0" smtClean="0"/>
              <a:t>Anderson</a:t>
            </a:r>
            <a:r>
              <a:rPr lang="pt-BR" i="1" dirty="0" smtClean="0"/>
              <a:t> </a:t>
            </a:r>
            <a:r>
              <a:rPr lang="pt-BR" i="1" dirty="0" err="1" smtClean="0"/>
              <a:t>et</a:t>
            </a:r>
            <a:r>
              <a:rPr lang="pt-BR" i="1" dirty="0" smtClean="0"/>
              <a:t> al. </a:t>
            </a:r>
            <a:r>
              <a:rPr lang="pt-BR" dirty="0" smtClean="0"/>
              <a:t>(2011)</a:t>
            </a:r>
          </a:p>
          <a:p>
            <a:pPr lvl="1"/>
            <a:r>
              <a:rPr lang="pt-BR" dirty="0" smtClean="0"/>
              <a:t>Conjunto de ferramentas para MSA </a:t>
            </a:r>
          </a:p>
          <a:p>
            <a:pPr lvl="2"/>
            <a:r>
              <a:rPr lang="pt-BR" i="1" dirty="0" smtClean="0"/>
              <a:t>MSA </a:t>
            </a:r>
            <a:r>
              <a:rPr lang="pt-BR" i="1" dirty="0" err="1" smtClean="0"/>
              <a:t>Viewer</a:t>
            </a:r>
            <a:endParaRPr lang="pt-BR" i="1" dirty="0" smtClean="0"/>
          </a:p>
          <a:p>
            <a:pPr lvl="2"/>
            <a:r>
              <a:rPr lang="pt-BR" i="1" dirty="0" smtClean="0"/>
              <a:t>Pixel </a:t>
            </a:r>
            <a:r>
              <a:rPr lang="pt-BR" i="1" dirty="0" err="1" smtClean="0"/>
              <a:t>Plot</a:t>
            </a:r>
            <a:r>
              <a:rPr lang="pt-BR" i="1" dirty="0" smtClean="0"/>
              <a:t> (</a:t>
            </a:r>
            <a:r>
              <a:rPr lang="pt-BR" i="1" dirty="0" err="1" smtClean="0"/>
              <a:t>eagle</a:t>
            </a:r>
            <a:r>
              <a:rPr lang="pt-BR" i="1" dirty="0" smtClean="0"/>
              <a:t> </a:t>
            </a:r>
            <a:r>
              <a:rPr lang="pt-BR" i="1" dirty="0" err="1" smtClean="0"/>
              <a:t>eye</a:t>
            </a:r>
            <a:r>
              <a:rPr lang="pt-BR" i="1" dirty="0" smtClean="0"/>
              <a:t>)</a:t>
            </a:r>
          </a:p>
          <a:p>
            <a:pPr lvl="2"/>
            <a:r>
              <a:rPr lang="pt-BR" i="1" dirty="0" err="1" smtClean="0"/>
              <a:t>Phylogeny</a:t>
            </a:r>
            <a:r>
              <a:rPr lang="pt-BR" i="1" dirty="0" smtClean="0"/>
              <a:t> </a:t>
            </a:r>
            <a:r>
              <a:rPr lang="pt-BR" i="1" dirty="0" err="1" smtClean="0"/>
              <a:t>Viewer</a:t>
            </a:r>
            <a:endParaRPr lang="pt-BR" i="1" dirty="0" smtClean="0"/>
          </a:p>
          <a:p>
            <a:pPr lvl="1"/>
            <a:r>
              <a:rPr lang="pt-BR" dirty="0" smtClean="0"/>
              <a:t>Percentual de similaridade com o benchmark</a:t>
            </a:r>
          </a:p>
          <a:p>
            <a:pPr lvl="1"/>
            <a:r>
              <a:rPr lang="pt-BR" dirty="0" smtClean="0"/>
              <a:t>Colunas idênticas ao benchmark</a:t>
            </a:r>
          </a:p>
          <a:p>
            <a:pPr lvl="2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Trabalhos em andamento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err="1" smtClean="0"/>
              <a:t>Anubis</a:t>
            </a:r>
            <a:endParaRPr lang="pt-BR" dirty="0" smtClean="0"/>
          </a:p>
          <a:p>
            <a:pPr lvl="1"/>
            <a:r>
              <a:rPr lang="pt-BR" dirty="0" smtClean="0"/>
              <a:t>Visualizar alinhamento contra o benchmark</a:t>
            </a:r>
          </a:p>
          <a:p>
            <a:pPr lvl="2"/>
            <a:r>
              <a:rPr lang="pt-BR" dirty="0" smtClean="0"/>
              <a:t>Destacar trechos conservados </a:t>
            </a:r>
          </a:p>
          <a:p>
            <a:pPr lvl="3"/>
            <a:r>
              <a:rPr lang="pt-BR" dirty="0" smtClean="0"/>
              <a:t>Benchmark no alinhamento alvo</a:t>
            </a:r>
          </a:p>
          <a:p>
            <a:pPr lvl="2"/>
            <a:r>
              <a:rPr lang="pt-BR" dirty="0" smtClean="0"/>
              <a:t>Cores por coluna (benchmark)</a:t>
            </a:r>
          </a:p>
          <a:p>
            <a:pPr lvl="1"/>
            <a:r>
              <a:rPr lang="pt-BR" dirty="0" smtClean="0"/>
              <a:t>Quais foram os acertos e erros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lvl="2"/>
            <a:r>
              <a:rPr lang="pt-BR" dirty="0" smtClean="0"/>
              <a:t>Onde estão os resíduos do benchmark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?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pt-BR" dirty="0" smtClean="0"/>
              <a:t>Quais </a:t>
            </a:r>
            <a:r>
              <a:rPr lang="pt-BR" dirty="0" err="1" smtClean="0"/>
              <a:t>sequências</a:t>
            </a:r>
            <a:r>
              <a:rPr lang="pt-BR" dirty="0" smtClean="0"/>
              <a:t> estão melhor alinhadas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lvl="2"/>
            <a:r>
              <a:rPr lang="pt-BR" dirty="0" smtClean="0"/>
              <a:t>Quais colunas estão melhor alinhadas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lvl="1"/>
            <a:r>
              <a:rPr lang="pt-BR" dirty="0" smtClean="0"/>
              <a:t>Posições do benchmark no alinhamento alvo</a:t>
            </a:r>
          </a:p>
          <a:p>
            <a:pPr lvl="2"/>
            <a:r>
              <a:rPr lang="pt-BR" dirty="0" err="1" smtClean="0"/>
              <a:t>Trigger</a:t>
            </a:r>
            <a:r>
              <a:rPr lang="pt-BR" dirty="0" smtClean="0"/>
              <a:t> </a:t>
            </a:r>
            <a:r>
              <a:rPr lang="pt-BR" dirty="0" err="1" smtClean="0"/>
              <a:t>point</a:t>
            </a:r>
            <a:endParaRPr lang="pt-BR" dirty="0" smtClean="0"/>
          </a:p>
          <a:p>
            <a:pPr lvl="1"/>
            <a:endParaRPr lang="pt-BR" dirty="0" smtClean="0"/>
          </a:p>
          <a:p>
            <a:pPr lvl="2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Trabalhos em andamento</a:t>
            </a:r>
            <a:endParaRPr lang="pt-BR" dirty="0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772816"/>
            <a:ext cx="8352928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DNA e RNA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Estrutura do DNA</a:t>
            </a:r>
          </a:p>
          <a:p>
            <a:pPr lvl="1"/>
            <a:r>
              <a:rPr lang="pt-BR" dirty="0" smtClean="0"/>
              <a:t>1953 – Watson e Crick</a:t>
            </a:r>
          </a:p>
          <a:p>
            <a:pPr lvl="1"/>
            <a:r>
              <a:rPr lang="pt-BR" dirty="0" smtClean="0"/>
              <a:t>Nucleotídeos</a:t>
            </a:r>
          </a:p>
          <a:p>
            <a:pPr lvl="2"/>
            <a:r>
              <a:rPr lang="pt-BR" dirty="0" smtClean="0"/>
              <a:t>Pentose – 2-</a:t>
            </a:r>
            <a:r>
              <a:rPr lang="pt-BR" dirty="0" err="1" smtClean="0"/>
              <a:t>deoxiribose</a:t>
            </a:r>
            <a:endParaRPr lang="pt-BR" dirty="0" smtClean="0"/>
          </a:p>
          <a:p>
            <a:pPr lvl="2"/>
            <a:r>
              <a:rPr lang="pt-BR" dirty="0" smtClean="0"/>
              <a:t>Base Nitrogenada </a:t>
            </a:r>
          </a:p>
          <a:p>
            <a:pPr lvl="3"/>
            <a:r>
              <a:rPr lang="pt-BR" dirty="0" smtClean="0"/>
              <a:t>Purinas – Adenina (A) e Guanina (G)</a:t>
            </a:r>
          </a:p>
          <a:p>
            <a:pPr lvl="3"/>
            <a:r>
              <a:rPr lang="pt-BR" dirty="0" smtClean="0"/>
              <a:t>Pirimidinas – Timina (T) e Citosina (C)</a:t>
            </a:r>
          </a:p>
          <a:p>
            <a:pPr lvl="2"/>
            <a:r>
              <a:rPr lang="pt-BR" dirty="0" smtClean="0"/>
              <a:t>Grupo Fosfato</a:t>
            </a:r>
          </a:p>
          <a:p>
            <a:pPr lvl="1"/>
            <a:r>
              <a:rPr lang="pt-BR" dirty="0" smtClean="0"/>
              <a:t>Dupla hélice</a:t>
            </a:r>
          </a:p>
          <a:p>
            <a:pPr lvl="2"/>
            <a:r>
              <a:rPr lang="pt-BR" dirty="0" smtClean="0"/>
              <a:t>Pontes de Hidrogênio</a:t>
            </a:r>
          </a:p>
          <a:p>
            <a:pPr lvl="2"/>
            <a:r>
              <a:rPr lang="pt-BR" dirty="0" smtClean="0"/>
              <a:t>Sentido 5´ </a:t>
            </a:r>
            <a:r>
              <a:rPr lang="pt-BR" dirty="0" smtClean="0">
                <a:sym typeface="Wingdings" pitchFamily="2" charset="2"/>
              </a:rPr>
              <a:t> 3´</a:t>
            </a:r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Trabalhos em andamento</a:t>
            </a:r>
            <a:endParaRPr lang="pt-BR" dirty="0"/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772816"/>
            <a:ext cx="8365185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Trabalhos em andamento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Anubis</a:t>
            </a:r>
            <a:endParaRPr lang="pt-BR" dirty="0" smtClean="0"/>
          </a:p>
          <a:p>
            <a:pPr lvl="1"/>
            <a:r>
              <a:rPr lang="pt-BR" dirty="0" smtClean="0"/>
              <a:t>Futuros desenvolvimentos propostos</a:t>
            </a:r>
          </a:p>
          <a:p>
            <a:pPr lvl="2"/>
            <a:r>
              <a:rPr lang="pt-BR" dirty="0" smtClean="0"/>
              <a:t>Melhorias na UI</a:t>
            </a:r>
          </a:p>
          <a:p>
            <a:pPr lvl="3"/>
            <a:r>
              <a:rPr lang="pt-BR" dirty="0" smtClean="0"/>
              <a:t>Alteração da posição das </a:t>
            </a:r>
            <a:r>
              <a:rPr lang="pt-BR" dirty="0" err="1" smtClean="0"/>
              <a:t>sequências</a:t>
            </a:r>
            <a:r>
              <a:rPr lang="pt-BR" dirty="0" smtClean="0"/>
              <a:t> </a:t>
            </a:r>
          </a:p>
          <a:p>
            <a:pPr lvl="3"/>
            <a:r>
              <a:rPr lang="pt-BR" dirty="0" smtClean="0"/>
              <a:t>Ocultar </a:t>
            </a:r>
          </a:p>
          <a:p>
            <a:pPr lvl="3"/>
            <a:r>
              <a:rPr lang="pt-BR" dirty="0" err="1" smtClean="0"/>
              <a:t>Eagle</a:t>
            </a:r>
            <a:r>
              <a:rPr lang="pt-BR" dirty="0" smtClean="0"/>
              <a:t> </a:t>
            </a:r>
            <a:r>
              <a:rPr lang="pt-BR" dirty="0" err="1" smtClean="0"/>
              <a:t>eye</a:t>
            </a:r>
            <a:endParaRPr lang="pt-BR" dirty="0" smtClean="0"/>
          </a:p>
          <a:p>
            <a:pPr lvl="2"/>
            <a:r>
              <a:rPr lang="pt-BR" dirty="0" smtClean="0"/>
              <a:t>Inferir árvore filogenética pelos alinhamentos</a:t>
            </a:r>
          </a:p>
          <a:p>
            <a:pPr lvl="3"/>
            <a:r>
              <a:rPr lang="pt-BR" dirty="0" smtClean="0"/>
              <a:t>Comparação</a:t>
            </a:r>
          </a:p>
          <a:p>
            <a:pPr lvl="3"/>
            <a:r>
              <a:rPr lang="pt-BR" dirty="0" smtClean="0"/>
              <a:t>Seleção por nó das árvores</a:t>
            </a:r>
          </a:p>
          <a:p>
            <a:pPr lvl="2"/>
            <a:r>
              <a:rPr lang="pt-BR" dirty="0" smtClean="0"/>
              <a:t>Utilização da ferramenta nos trabalhos já realizados</a:t>
            </a:r>
          </a:p>
          <a:p>
            <a:pPr lvl="3">
              <a:buNone/>
            </a:pPr>
            <a:endParaRPr lang="pt-BR" dirty="0" smtClean="0"/>
          </a:p>
          <a:p>
            <a:pPr lvl="1"/>
            <a:endParaRPr lang="pt-BR" dirty="0" smtClean="0"/>
          </a:p>
          <a:p>
            <a:pPr lvl="2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Cronograma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11560" y="1988840"/>
          <a:ext cx="7854445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12"/>
                <a:gridCol w="369512"/>
                <a:gridCol w="369512"/>
                <a:gridCol w="307974"/>
                <a:gridCol w="307974"/>
                <a:gridCol w="302249"/>
                <a:gridCol w="295094"/>
                <a:gridCol w="310837"/>
                <a:gridCol w="302249"/>
                <a:gridCol w="302249"/>
                <a:gridCol w="307974"/>
                <a:gridCol w="287939"/>
                <a:gridCol w="394017"/>
                <a:gridCol w="335280"/>
                <a:gridCol w="317992"/>
                <a:gridCol w="279352"/>
                <a:gridCol w="394017"/>
                <a:gridCol w="302249"/>
                <a:gridCol w="295094"/>
                <a:gridCol w="310837"/>
                <a:gridCol w="302249"/>
                <a:gridCol w="302249"/>
                <a:gridCol w="394017"/>
                <a:gridCol w="394017"/>
              </a:tblGrid>
              <a:tr h="216024">
                <a:tc gridSpan="10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2011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2012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2013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216024">
                <a:tc gridSpan="10"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3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4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5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6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7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8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9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11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12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13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611560" y="6021288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1. Cumprimento dos </a:t>
            </a:r>
            <a:r>
              <a:rPr lang="pt-BR" sz="2400" dirty="0" err="1" smtClean="0"/>
              <a:t>creditos</a:t>
            </a:r>
            <a:r>
              <a:rPr lang="pt-BR" sz="2400" dirty="0" smtClean="0"/>
              <a:t> </a:t>
            </a:r>
            <a:r>
              <a:rPr lang="pt-BR" sz="2400" dirty="0" err="1" smtClean="0"/>
              <a:t>obrigatorios</a:t>
            </a:r>
            <a:endParaRPr lang="pt-B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Cronograma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11560" y="1988840"/>
          <a:ext cx="7854445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12"/>
                <a:gridCol w="369512"/>
                <a:gridCol w="369512"/>
                <a:gridCol w="307974"/>
                <a:gridCol w="307974"/>
                <a:gridCol w="302249"/>
                <a:gridCol w="295094"/>
                <a:gridCol w="310837"/>
                <a:gridCol w="302249"/>
                <a:gridCol w="302249"/>
                <a:gridCol w="307974"/>
                <a:gridCol w="287939"/>
                <a:gridCol w="394017"/>
                <a:gridCol w="335280"/>
                <a:gridCol w="317992"/>
                <a:gridCol w="279352"/>
                <a:gridCol w="394017"/>
                <a:gridCol w="302249"/>
                <a:gridCol w="295094"/>
                <a:gridCol w="310837"/>
                <a:gridCol w="302249"/>
                <a:gridCol w="302249"/>
                <a:gridCol w="394017"/>
                <a:gridCol w="394017"/>
              </a:tblGrid>
              <a:tr h="216024">
                <a:tc gridSpan="10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2011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2012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2013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216024">
                <a:tc gridSpan="10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3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4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5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6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7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8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9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11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12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13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611560" y="6021288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2. Estudo Dirigido/Preparação do EQM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Cronograma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11560" y="1988840"/>
          <a:ext cx="7854445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12"/>
                <a:gridCol w="369512"/>
                <a:gridCol w="369512"/>
                <a:gridCol w="307974"/>
                <a:gridCol w="307974"/>
                <a:gridCol w="302249"/>
                <a:gridCol w="295094"/>
                <a:gridCol w="310837"/>
                <a:gridCol w="302249"/>
                <a:gridCol w="302249"/>
                <a:gridCol w="307974"/>
                <a:gridCol w="287939"/>
                <a:gridCol w="394017"/>
                <a:gridCol w="335280"/>
                <a:gridCol w="317992"/>
                <a:gridCol w="279352"/>
                <a:gridCol w="394017"/>
                <a:gridCol w="302249"/>
                <a:gridCol w="295094"/>
                <a:gridCol w="310837"/>
                <a:gridCol w="302249"/>
                <a:gridCol w="302249"/>
                <a:gridCol w="394017"/>
                <a:gridCol w="394017"/>
              </a:tblGrid>
              <a:tr h="216024">
                <a:tc gridSpan="10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2011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2012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2013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216024">
                <a:tc gridSpan="10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4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5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6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7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8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9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11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12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13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611560" y="6021288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3. Entrega do texto do EQM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Cronograma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11560" y="1988840"/>
          <a:ext cx="7854445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12"/>
                <a:gridCol w="369512"/>
                <a:gridCol w="369512"/>
                <a:gridCol w="307974"/>
                <a:gridCol w="307974"/>
                <a:gridCol w="302249"/>
                <a:gridCol w="295094"/>
                <a:gridCol w="310837"/>
                <a:gridCol w="302249"/>
                <a:gridCol w="302249"/>
                <a:gridCol w="307974"/>
                <a:gridCol w="287939"/>
                <a:gridCol w="394017"/>
                <a:gridCol w="335280"/>
                <a:gridCol w="317992"/>
                <a:gridCol w="279352"/>
                <a:gridCol w="394017"/>
                <a:gridCol w="302249"/>
                <a:gridCol w="295094"/>
                <a:gridCol w="310837"/>
                <a:gridCol w="302249"/>
                <a:gridCol w="302249"/>
                <a:gridCol w="394017"/>
                <a:gridCol w="394017"/>
              </a:tblGrid>
              <a:tr h="216024">
                <a:tc gridSpan="10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2011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2012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2013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216024">
                <a:tc gridSpan="10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3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5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6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7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8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9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11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12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13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611560" y="6021288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4. Apresentação do EQM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Cronograma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11560" y="1988840"/>
          <a:ext cx="7854445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12"/>
                <a:gridCol w="369512"/>
                <a:gridCol w="369512"/>
                <a:gridCol w="307974"/>
                <a:gridCol w="307974"/>
                <a:gridCol w="302249"/>
                <a:gridCol w="295094"/>
                <a:gridCol w="310837"/>
                <a:gridCol w="302249"/>
                <a:gridCol w="302249"/>
                <a:gridCol w="307974"/>
                <a:gridCol w="287939"/>
                <a:gridCol w="394017"/>
                <a:gridCol w="335280"/>
                <a:gridCol w="317992"/>
                <a:gridCol w="279352"/>
                <a:gridCol w="394017"/>
                <a:gridCol w="302249"/>
                <a:gridCol w="295094"/>
                <a:gridCol w="310837"/>
                <a:gridCol w="302249"/>
                <a:gridCol w="302249"/>
                <a:gridCol w="394017"/>
                <a:gridCol w="394017"/>
              </a:tblGrid>
              <a:tr h="216024">
                <a:tc gridSpan="10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2011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2012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2013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216024">
                <a:tc gridSpan="10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3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4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6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7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8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9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11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12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13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611560" y="6021288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5. Avaliações iniciais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Cronograma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11560" y="1988840"/>
          <a:ext cx="7854445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12"/>
                <a:gridCol w="369512"/>
                <a:gridCol w="369512"/>
                <a:gridCol w="307974"/>
                <a:gridCol w="307974"/>
                <a:gridCol w="302249"/>
                <a:gridCol w="295094"/>
                <a:gridCol w="310837"/>
                <a:gridCol w="302249"/>
                <a:gridCol w="302249"/>
                <a:gridCol w="307974"/>
                <a:gridCol w="287939"/>
                <a:gridCol w="394017"/>
                <a:gridCol w="335280"/>
                <a:gridCol w="317992"/>
                <a:gridCol w="279352"/>
                <a:gridCol w="394017"/>
                <a:gridCol w="302249"/>
                <a:gridCol w="295094"/>
                <a:gridCol w="310837"/>
                <a:gridCol w="302249"/>
                <a:gridCol w="302249"/>
                <a:gridCol w="394017"/>
                <a:gridCol w="394017"/>
              </a:tblGrid>
              <a:tr h="216024">
                <a:tc gridSpan="10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2011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2012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2013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216024">
                <a:tc gridSpan="10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3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4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5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7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8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9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11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12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13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611560" y="6021288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6. Geração de População Inicial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Cronograma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11560" y="1988840"/>
          <a:ext cx="7854445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12"/>
                <a:gridCol w="369512"/>
                <a:gridCol w="369512"/>
                <a:gridCol w="307974"/>
                <a:gridCol w="307974"/>
                <a:gridCol w="302249"/>
                <a:gridCol w="295094"/>
                <a:gridCol w="310837"/>
                <a:gridCol w="302249"/>
                <a:gridCol w="302249"/>
                <a:gridCol w="307974"/>
                <a:gridCol w="287939"/>
                <a:gridCol w="394017"/>
                <a:gridCol w="335280"/>
                <a:gridCol w="317992"/>
                <a:gridCol w="279352"/>
                <a:gridCol w="394017"/>
                <a:gridCol w="302249"/>
                <a:gridCol w="295094"/>
                <a:gridCol w="310837"/>
                <a:gridCol w="302249"/>
                <a:gridCol w="302249"/>
                <a:gridCol w="394017"/>
                <a:gridCol w="394017"/>
              </a:tblGrid>
              <a:tr h="216024">
                <a:tc gridSpan="10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2011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2012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2013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216024">
                <a:tc gridSpan="10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3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4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5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6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8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9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11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12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13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611560" y="6021288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7. Operadores (Mutação e </a:t>
            </a:r>
            <a:r>
              <a:rPr lang="pt-BR" sz="2400" dirty="0" err="1" smtClean="0"/>
              <a:t>Crossover</a:t>
            </a:r>
            <a:r>
              <a:rPr lang="pt-BR" sz="24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Cronograma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11560" y="1988840"/>
          <a:ext cx="7854445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12"/>
                <a:gridCol w="369512"/>
                <a:gridCol w="369512"/>
                <a:gridCol w="307974"/>
                <a:gridCol w="307974"/>
                <a:gridCol w="302249"/>
                <a:gridCol w="295094"/>
                <a:gridCol w="310837"/>
                <a:gridCol w="302249"/>
                <a:gridCol w="302249"/>
                <a:gridCol w="307974"/>
                <a:gridCol w="287939"/>
                <a:gridCol w="394017"/>
                <a:gridCol w="335280"/>
                <a:gridCol w="317992"/>
                <a:gridCol w="279352"/>
                <a:gridCol w="394017"/>
                <a:gridCol w="302249"/>
                <a:gridCol w="295094"/>
                <a:gridCol w="310837"/>
                <a:gridCol w="302249"/>
                <a:gridCol w="302249"/>
                <a:gridCol w="394017"/>
                <a:gridCol w="394017"/>
              </a:tblGrid>
              <a:tr h="216024">
                <a:tc gridSpan="10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2011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2012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2013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216024">
                <a:tc gridSpan="10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3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4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5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6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7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9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11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12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13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611560" y="6021288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8. Métodos de Seleção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DNA e RNA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1628800"/>
            <a:ext cx="3987527" cy="4712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Cronograma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11560" y="1988840"/>
          <a:ext cx="7854445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12"/>
                <a:gridCol w="369512"/>
                <a:gridCol w="369512"/>
                <a:gridCol w="307974"/>
                <a:gridCol w="307974"/>
                <a:gridCol w="302249"/>
                <a:gridCol w="295094"/>
                <a:gridCol w="310837"/>
                <a:gridCol w="302249"/>
                <a:gridCol w="302249"/>
                <a:gridCol w="307974"/>
                <a:gridCol w="287939"/>
                <a:gridCol w="394017"/>
                <a:gridCol w="335280"/>
                <a:gridCol w="317992"/>
                <a:gridCol w="279352"/>
                <a:gridCol w="394017"/>
                <a:gridCol w="302249"/>
                <a:gridCol w="295094"/>
                <a:gridCol w="310837"/>
                <a:gridCol w="302249"/>
                <a:gridCol w="302249"/>
                <a:gridCol w="394017"/>
                <a:gridCol w="394017"/>
              </a:tblGrid>
              <a:tr h="216024">
                <a:tc gridSpan="10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2011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2012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2013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216024">
                <a:tc gridSpan="10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3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4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5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6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7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8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11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12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13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611560" y="6021288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9. Refinamento dos resultados obtidos/desenvolvimento de ferramental para analise dos resultados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Cronograma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11560" y="1988840"/>
          <a:ext cx="7854445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12"/>
                <a:gridCol w="369512"/>
                <a:gridCol w="369512"/>
                <a:gridCol w="307974"/>
                <a:gridCol w="307974"/>
                <a:gridCol w="302249"/>
                <a:gridCol w="295094"/>
                <a:gridCol w="310837"/>
                <a:gridCol w="302249"/>
                <a:gridCol w="302249"/>
                <a:gridCol w="307974"/>
                <a:gridCol w="287939"/>
                <a:gridCol w="394017"/>
                <a:gridCol w="335280"/>
                <a:gridCol w="317992"/>
                <a:gridCol w="279352"/>
                <a:gridCol w="394017"/>
                <a:gridCol w="302249"/>
                <a:gridCol w="295094"/>
                <a:gridCol w="310837"/>
                <a:gridCol w="302249"/>
                <a:gridCol w="302249"/>
                <a:gridCol w="394017"/>
                <a:gridCol w="394017"/>
              </a:tblGrid>
              <a:tr h="216024">
                <a:tc gridSpan="10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2011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2012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2013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216024">
                <a:tc gridSpan="10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3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4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5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6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7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8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9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11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12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13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611560" y="6021288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10. Escrita da Dissertação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Cronograma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11560" y="1988840"/>
          <a:ext cx="7854445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12"/>
                <a:gridCol w="369512"/>
                <a:gridCol w="369512"/>
                <a:gridCol w="307974"/>
                <a:gridCol w="307974"/>
                <a:gridCol w="302249"/>
                <a:gridCol w="295094"/>
                <a:gridCol w="310837"/>
                <a:gridCol w="302249"/>
                <a:gridCol w="302249"/>
                <a:gridCol w="307974"/>
                <a:gridCol w="287939"/>
                <a:gridCol w="394017"/>
                <a:gridCol w="335280"/>
                <a:gridCol w="317992"/>
                <a:gridCol w="279352"/>
                <a:gridCol w="394017"/>
                <a:gridCol w="302249"/>
                <a:gridCol w="295094"/>
                <a:gridCol w="310837"/>
                <a:gridCol w="302249"/>
                <a:gridCol w="302249"/>
                <a:gridCol w="394017"/>
                <a:gridCol w="394017"/>
              </a:tblGrid>
              <a:tr h="216024">
                <a:tc gridSpan="10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2011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2012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2013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216024">
                <a:tc gridSpan="10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3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4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5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6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7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8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9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12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13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611560" y="6021288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11. Finalização e revisão da dissertação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Cronograma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11560" y="1988840"/>
          <a:ext cx="7854445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12"/>
                <a:gridCol w="369512"/>
                <a:gridCol w="369512"/>
                <a:gridCol w="307974"/>
                <a:gridCol w="307974"/>
                <a:gridCol w="302249"/>
                <a:gridCol w="295094"/>
                <a:gridCol w="310837"/>
                <a:gridCol w="302249"/>
                <a:gridCol w="302249"/>
                <a:gridCol w="307974"/>
                <a:gridCol w="287939"/>
                <a:gridCol w="394017"/>
                <a:gridCol w="335280"/>
                <a:gridCol w="317992"/>
                <a:gridCol w="279352"/>
                <a:gridCol w="394017"/>
                <a:gridCol w="302249"/>
                <a:gridCol w="295094"/>
                <a:gridCol w="310837"/>
                <a:gridCol w="302249"/>
                <a:gridCol w="302249"/>
                <a:gridCol w="394017"/>
                <a:gridCol w="394017"/>
              </a:tblGrid>
              <a:tr h="216024">
                <a:tc gridSpan="10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2011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2012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2013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216024">
                <a:tc gridSpan="10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3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4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5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6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7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8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9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11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13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611560" y="6021288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12. Entrega da dissertação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Cronograma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11560" y="1988840"/>
          <a:ext cx="7854445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12"/>
                <a:gridCol w="369512"/>
                <a:gridCol w="369512"/>
                <a:gridCol w="307974"/>
                <a:gridCol w="307974"/>
                <a:gridCol w="302249"/>
                <a:gridCol w="295094"/>
                <a:gridCol w="310837"/>
                <a:gridCol w="302249"/>
                <a:gridCol w="302249"/>
                <a:gridCol w="307974"/>
                <a:gridCol w="287939"/>
                <a:gridCol w="394017"/>
                <a:gridCol w="335280"/>
                <a:gridCol w="317992"/>
                <a:gridCol w="279352"/>
                <a:gridCol w="394017"/>
                <a:gridCol w="302249"/>
                <a:gridCol w="295094"/>
                <a:gridCol w="310837"/>
                <a:gridCol w="302249"/>
                <a:gridCol w="302249"/>
                <a:gridCol w="394017"/>
                <a:gridCol w="394017"/>
              </a:tblGrid>
              <a:tr h="216024">
                <a:tc gridSpan="10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2011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2012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2013</a:t>
                      </a:r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pt-B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216024">
                <a:tc gridSpan="10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2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3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4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5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6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7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8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9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10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11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12</a:t>
                      </a:r>
                      <a:endParaRPr lang="pt-BR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bg1"/>
                          </a:solidFill>
                        </a:rPr>
                        <a:t>13</a:t>
                      </a:r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611560" y="6021288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13. Defesa do mestrado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Cronograma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1. Cumprimento dos </a:t>
            </a:r>
            <a:r>
              <a:rPr lang="pt-BR" dirty="0" err="1" smtClean="0"/>
              <a:t>creditos</a:t>
            </a:r>
            <a:r>
              <a:rPr lang="pt-BR" dirty="0" smtClean="0"/>
              <a:t> </a:t>
            </a:r>
            <a:r>
              <a:rPr lang="pt-BR" dirty="0" err="1" smtClean="0"/>
              <a:t>obrigatorios</a:t>
            </a:r>
            <a:endParaRPr lang="pt-BR" dirty="0" smtClean="0"/>
          </a:p>
          <a:p>
            <a:r>
              <a:rPr lang="pt-BR" dirty="0" smtClean="0"/>
              <a:t>2. Estudo Dirigido/Preparação do EQM</a:t>
            </a:r>
          </a:p>
          <a:p>
            <a:r>
              <a:rPr lang="pt-BR" dirty="0" smtClean="0"/>
              <a:t>3. Entrega do texto do EQM</a:t>
            </a:r>
          </a:p>
          <a:p>
            <a:r>
              <a:rPr lang="pt-BR" dirty="0" smtClean="0"/>
              <a:t>4. Apresentação do EQM</a:t>
            </a:r>
          </a:p>
          <a:p>
            <a:r>
              <a:rPr lang="pt-BR" dirty="0" smtClean="0"/>
              <a:t>5. Avaliações iniciais </a:t>
            </a:r>
          </a:p>
          <a:p>
            <a:pPr lvl="1"/>
            <a:r>
              <a:rPr lang="pt-BR" dirty="0" err="1" smtClean="0"/>
              <a:t>ALGAe</a:t>
            </a:r>
            <a:r>
              <a:rPr lang="pt-BR" dirty="0" smtClean="0"/>
              <a:t> </a:t>
            </a:r>
          </a:p>
          <a:p>
            <a:pPr lvl="1"/>
            <a:r>
              <a:rPr lang="pt-BR" dirty="0" smtClean="0"/>
              <a:t>Geração da população inicial</a:t>
            </a:r>
          </a:p>
          <a:p>
            <a:r>
              <a:rPr lang="pt-BR" dirty="0" smtClean="0"/>
              <a:t>6. Geração de População Inicial</a:t>
            </a:r>
          </a:p>
          <a:p>
            <a:pPr lvl="1"/>
            <a:endParaRPr lang="pt-BR" dirty="0" smtClean="0"/>
          </a:p>
          <a:p>
            <a:pPr lvl="2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Cronograma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7. Operadores (Mutação e </a:t>
            </a:r>
            <a:r>
              <a:rPr lang="pt-BR" dirty="0" err="1" smtClean="0"/>
              <a:t>Crossover</a:t>
            </a:r>
            <a:r>
              <a:rPr lang="pt-BR" dirty="0" smtClean="0"/>
              <a:t>)</a:t>
            </a:r>
          </a:p>
          <a:p>
            <a:r>
              <a:rPr lang="pt-BR" dirty="0" smtClean="0"/>
              <a:t>8. Métodos de Seleção</a:t>
            </a:r>
          </a:p>
          <a:p>
            <a:r>
              <a:rPr lang="pt-BR" dirty="0" smtClean="0"/>
              <a:t>9. Refinamento dos resultados obtidos/desenvolvimento de ferramental para analise dos resultados</a:t>
            </a:r>
          </a:p>
          <a:p>
            <a:r>
              <a:rPr lang="pt-BR" dirty="0" smtClean="0"/>
              <a:t>10. Escrita da Dissertação</a:t>
            </a:r>
          </a:p>
          <a:p>
            <a:r>
              <a:rPr lang="pt-BR" dirty="0" smtClean="0"/>
              <a:t>11. Finalização e revisão da dissertação</a:t>
            </a:r>
          </a:p>
          <a:p>
            <a:r>
              <a:rPr lang="pt-BR" dirty="0" smtClean="0"/>
              <a:t>12. Entrega da dissertação</a:t>
            </a:r>
          </a:p>
          <a:p>
            <a:r>
              <a:rPr lang="pt-BR" dirty="0" smtClean="0"/>
              <a:t>13. Defesa do mestrado</a:t>
            </a:r>
          </a:p>
          <a:p>
            <a:pPr lvl="1"/>
            <a:endParaRPr lang="pt-BR" dirty="0" smtClean="0"/>
          </a:p>
          <a:p>
            <a:pPr lvl="2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b="1" dirty="0" smtClean="0"/>
              <a:t>M. </a:t>
            </a:r>
            <a:r>
              <a:rPr lang="en-US" sz="2000" b="1" dirty="0" err="1" smtClean="0"/>
              <a:t>Botta</a:t>
            </a:r>
            <a:r>
              <a:rPr lang="en-US" sz="2000" b="1" dirty="0" smtClean="0"/>
              <a:t> and G. Negro</a:t>
            </a:r>
            <a:r>
              <a:rPr lang="en-US" sz="2000" dirty="0" smtClean="0"/>
              <a:t>. Multiple sequence alignment with genetic algorithms. In Computational Intelligence Methods for Bioinformatics and Biostatistics, volume 6160 of </a:t>
            </a:r>
            <a:r>
              <a:rPr lang="fr-FR" sz="2000" dirty="0" smtClean="0"/>
              <a:t>Lecture Notes in Computer Science, pages </a:t>
            </a:r>
            <a:r>
              <a:rPr lang="pt-BR" sz="2000" dirty="0" smtClean="0"/>
              <a:t>206-214. </a:t>
            </a:r>
            <a:r>
              <a:rPr lang="pt-BR" sz="2000" dirty="0" err="1" smtClean="0"/>
              <a:t>Springer</a:t>
            </a:r>
            <a:r>
              <a:rPr lang="pt-BR" sz="2000" dirty="0" smtClean="0"/>
              <a:t>, 2010</a:t>
            </a:r>
            <a:r>
              <a:rPr lang="pt-BR" dirty="0" smtClean="0"/>
              <a:t>.</a:t>
            </a:r>
          </a:p>
          <a:p>
            <a:r>
              <a:rPr lang="en-US" sz="2000" b="1" dirty="0" smtClean="0"/>
              <a:t>J. Holland</a:t>
            </a:r>
            <a:r>
              <a:rPr lang="en-US" sz="2000" dirty="0" smtClean="0"/>
              <a:t>. Adaptation in natural and artificial systems. University of Michigan Press,</a:t>
            </a:r>
            <a:r>
              <a:rPr lang="pt-BR" sz="2000" dirty="0" smtClean="0"/>
              <a:t>1975</a:t>
            </a:r>
            <a:r>
              <a:rPr lang="pt-BR" sz="2000" b="1" dirty="0" smtClean="0"/>
              <a:t>.</a:t>
            </a:r>
          </a:p>
          <a:p>
            <a:r>
              <a:rPr lang="en-US" sz="2000" b="1" dirty="0" smtClean="0"/>
              <a:t>S. B. Needleman and C. D. </a:t>
            </a:r>
            <a:r>
              <a:rPr lang="en-US" sz="2000" b="1" dirty="0" err="1" smtClean="0"/>
              <a:t>Wunsch</a:t>
            </a:r>
            <a:r>
              <a:rPr lang="en-US" sz="2000" dirty="0" smtClean="0"/>
              <a:t>. A general method applicable to the search for similarities in the amino acid sequence of two proteins. Journal of molecular biology, </a:t>
            </a:r>
            <a:r>
              <a:rPr lang="pt-BR" sz="2000" dirty="0" smtClean="0"/>
              <a:t>48(3):443-453, </a:t>
            </a:r>
            <a:r>
              <a:rPr lang="pt-BR" sz="2000" dirty="0" err="1" smtClean="0"/>
              <a:t>March</a:t>
            </a:r>
            <a:r>
              <a:rPr lang="pt-BR" sz="2000" dirty="0" smtClean="0"/>
              <a:t> 1970</a:t>
            </a:r>
            <a:r>
              <a:rPr lang="pt-BR" sz="2000" b="1" dirty="0" smtClean="0"/>
              <a:t>.</a:t>
            </a:r>
          </a:p>
          <a:p>
            <a:r>
              <a:rPr lang="en-US" sz="2000" b="1" dirty="0" smtClean="0"/>
              <a:t>C. </a:t>
            </a:r>
            <a:r>
              <a:rPr lang="en-US" sz="2000" b="1" dirty="0" err="1" smtClean="0"/>
              <a:t>Notredame</a:t>
            </a:r>
            <a:r>
              <a:rPr lang="en-US" sz="2000" b="1" dirty="0" smtClean="0"/>
              <a:t> and D. G. Higgins</a:t>
            </a:r>
            <a:r>
              <a:rPr lang="en-US" sz="2000" dirty="0" smtClean="0"/>
              <a:t>. SAGA: sequence alignment by genetic algorithm. Nucleic acids research, 24(8):1515-1524, </a:t>
            </a:r>
            <a:r>
              <a:rPr lang="pt-BR" sz="2000" dirty="0" err="1" smtClean="0"/>
              <a:t>April</a:t>
            </a:r>
            <a:r>
              <a:rPr lang="pt-BR" sz="2000" dirty="0" smtClean="0"/>
              <a:t> 1996.</a:t>
            </a:r>
          </a:p>
          <a:p>
            <a:r>
              <a:rPr lang="en-US" sz="2000" b="1" dirty="0" smtClean="0"/>
              <a:t>C. </a:t>
            </a:r>
            <a:r>
              <a:rPr lang="en-US" sz="2000" b="1" dirty="0" err="1" smtClean="0"/>
              <a:t>Notredame</a:t>
            </a:r>
            <a:r>
              <a:rPr lang="en-US" sz="2000" b="1" dirty="0" smtClean="0"/>
              <a:t>, L. Holm, and D. G. Higgins</a:t>
            </a:r>
            <a:r>
              <a:rPr lang="en-US" sz="2000" dirty="0" smtClean="0"/>
              <a:t>. COFFEE: an objective function for </a:t>
            </a:r>
            <a:r>
              <a:rPr lang="pt-BR" sz="2000" dirty="0" err="1" smtClean="0"/>
              <a:t>multiple</a:t>
            </a:r>
            <a:r>
              <a:rPr lang="pt-BR" sz="2000" dirty="0" smtClean="0"/>
              <a:t> </a:t>
            </a:r>
            <a:r>
              <a:rPr lang="pt-BR" sz="2000" dirty="0" err="1" smtClean="0"/>
              <a:t>sequence</a:t>
            </a:r>
            <a:r>
              <a:rPr lang="pt-BR" sz="2000" dirty="0" smtClean="0"/>
              <a:t> </a:t>
            </a:r>
            <a:r>
              <a:rPr lang="pt-BR" sz="2000" dirty="0" err="1" smtClean="0"/>
              <a:t>alignments</a:t>
            </a:r>
            <a:r>
              <a:rPr lang="pt-BR" sz="2000" dirty="0" smtClean="0"/>
              <a:t>. </a:t>
            </a:r>
            <a:r>
              <a:rPr lang="pt-BR" sz="2000" dirty="0" err="1" smtClean="0"/>
              <a:t>Bioinforma</a:t>
            </a:r>
            <a:r>
              <a:rPr lang="en-US" sz="2000" dirty="0" smtClean="0"/>
              <a:t>tics, 14(5):407{422, June 1998.</a:t>
            </a:r>
            <a:endParaRPr lang="pt-BR" sz="2000" b="1" dirty="0" smtClean="0"/>
          </a:p>
          <a:p>
            <a:pPr lvl="2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2000" b="1" dirty="0" smtClean="0"/>
              <a:t>C. </a:t>
            </a:r>
            <a:r>
              <a:rPr lang="pt-BR" sz="2000" b="1" dirty="0" err="1" smtClean="0"/>
              <a:t>Notredame</a:t>
            </a:r>
            <a:r>
              <a:rPr lang="pt-BR" sz="2000" dirty="0" smtClean="0"/>
              <a:t>. </a:t>
            </a:r>
            <a:r>
              <a:rPr lang="pt-BR" sz="2000" dirty="0" err="1" smtClean="0"/>
              <a:t>Recent</a:t>
            </a:r>
            <a:r>
              <a:rPr lang="pt-BR" sz="2000" dirty="0" smtClean="0"/>
              <a:t> </a:t>
            </a:r>
            <a:r>
              <a:rPr lang="pt-BR" sz="2000" dirty="0" err="1" smtClean="0"/>
              <a:t>progress</a:t>
            </a:r>
            <a:r>
              <a:rPr lang="pt-BR" sz="2000" dirty="0" smtClean="0"/>
              <a:t> in </a:t>
            </a:r>
            <a:r>
              <a:rPr lang="pt-BR" sz="2000" dirty="0" err="1" smtClean="0"/>
              <a:t>multiple</a:t>
            </a:r>
            <a:r>
              <a:rPr lang="pt-BR" sz="2000" dirty="0" smtClean="0"/>
              <a:t> </a:t>
            </a:r>
            <a:r>
              <a:rPr lang="pt-BR" sz="2000" dirty="0" err="1" smtClean="0"/>
              <a:t>sequence</a:t>
            </a:r>
            <a:r>
              <a:rPr lang="pt-BR" sz="2000" dirty="0" smtClean="0"/>
              <a:t> </a:t>
            </a:r>
            <a:r>
              <a:rPr lang="pt-BR" sz="2000" dirty="0" err="1" smtClean="0"/>
              <a:t>alignment</a:t>
            </a:r>
            <a:r>
              <a:rPr lang="pt-BR" sz="2000" dirty="0" smtClean="0"/>
              <a:t>: a </a:t>
            </a:r>
            <a:r>
              <a:rPr lang="pt-BR" sz="2000" dirty="0" err="1" smtClean="0"/>
              <a:t>survey</a:t>
            </a:r>
            <a:r>
              <a:rPr lang="pt-BR" sz="2000" dirty="0" smtClean="0"/>
              <a:t>. </a:t>
            </a:r>
            <a:r>
              <a:rPr lang="pt-BR" sz="2000" dirty="0" err="1" smtClean="0"/>
              <a:t>Pharmacogenomics</a:t>
            </a:r>
            <a:r>
              <a:rPr lang="pt-BR" sz="2000" dirty="0" smtClean="0"/>
              <a:t>, 3(1):131-144, 2002</a:t>
            </a:r>
            <a:r>
              <a:rPr lang="pt-BR" dirty="0" smtClean="0"/>
              <a:t>.</a:t>
            </a:r>
          </a:p>
          <a:p>
            <a:r>
              <a:rPr lang="it-IT" sz="2000" b="1" dirty="0" smtClean="0"/>
              <a:t>S. J. R. Ordine, A. B. Grilo, A. A. M. Al</a:t>
            </a:r>
            <a:r>
              <a:rPr lang="pt-BR" sz="2000" b="1" dirty="0" err="1" smtClean="0"/>
              <a:t>meida</a:t>
            </a:r>
            <a:r>
              <a:rPr lang="pt-BR" sz="2000" b="1" dirty="0" smtClean="0"/>
              <a:t>, </a:t>
            </a:r>
            <a:r>
              <a:rPr lang="pt-BR" sz="2000" b="1" dirty="0" err="1" smtClean="0"/>
              <a:t>and</a:t>
            </a:r>
            <a:r>
              <a:rPr lang="pt-BR" sz="2000" b="1" dirty="0" smtClean="0"/>
              <a:t> Z. Dias. </a:t>
            </a:r>
            <a:r>
              <a:rPr lang="pt-BR" sz="2000" dirty="0" err="1" smtClean="0"/>
              <a:t>ALGAe</a:t>
            </a:r>
            <a:r>
              <a:rPr lang="pt-BR" sz="2000" dirty="0" smtClean="0"/>
              <a:t>:</a:t>
            </a:r>
            <a:r>
              <a:rPr lang="pt-BR" sz="2000" b="1" dirty="0" smtClean="0"/>
              <a:t> </a:t>
            </a:r>
            <a:r>
              <a:rPr lang="pt-BR" sz="2000" dirty="0" smtClean="0"/>
              <a:t>A </a:t>
            </a:r>
            <a:r>
              <a:rPr lang="pt-BR" sz="2000" dirty="0" err="1" smtClean="0"/>
              <a:t>test-bench</a:t>
            </a:r>
            <a:r>
              <a:rPr lang="pt-BR" sz="2000" dirty="0" smtClean="0"/>
              <a:t> </a:t>
            </a:r>
            <a:r>
              <a:rPr lang="en-US" sz="2000" dirty="0" smtClean="0"/>
              <a:t>environment for a genetic algorithm-based </a:t>
            </a:r>
            <a:r>
              <a:rPr lang="pt-BR" sz="2000" dirty="0" err="1" smtClean="0"/>
              <a:t>multiple</a:t>
            </a:r>
            <a:r>
              <a:rPr lang="pt-BR" sz="2000" dirty="0" smtClean="0"/>
              <a:t> </a:t>
            </a:r>
            <a:r>
              <a:rPr lang="pt-BR" sz="2000" dirty="0" err="1" smtClean="0"/>
              <a:t>sequence</a:t>
            </a:r>
            <a:r>
              <a:rPr lang="pt-BR" sz="2000" dirty="0" smtClean="0"/>
              <a:t> </a:t>
            </a:r>
            <a:r>
              <a:rPr lang="pt-BR" sz="2000" dirty="0" err="1" smtClean="0"/>
              <a:t>aligner</a:t>
            </a:r>
            <a:r>
              <a:rPr lang="pt-BR" sz="2000" dirty="0" smtClean="0"/>
              <a:t>. In BSB &amp; EBB Digital </a:t>
            </a:r>
            <a:r>
              <a:rPr lang="pt-BR" sz="2000" dirty="0" err="1" smtClean="0"/>
              <a:t>Proceedings</a:t>
            </a:r>
            <a:r>
              <a:rPr lang="pt-BR" sz="2000" dirty="0" smtClean="0"/>
              <a:t>, August 2011</a:t>
            </a:r>
            <a:r>
              <a:rPr lang="pt-BR" sz="2000" b="1" dirty="0" smtClean="0"/>
              <a:t>.</a:t>
            </a:r>
          </a:p>
          <a:p>
            <a:r>
              <a:rPr lang="pt-BR" sz="2000" b="1" dirty="0" smtClean="0"/>
              <a:t>D. Santos</a:t>
            </a:r>
            <a:r>
              <a:rPr lang="pt-BR" sz="2000" dirty="0" smtClean="0"/>
              <a:t>. Alinhamento </a:t>
            </a:r>
            <a:r>
              <a:rPr lang="pt-BR" sz="2000" dirty="0" err="1" smtClean="0"/>
              <a:t>multiplo</a:t>
            </a:r>
            <a:r>
              <a:rPr lang="pt-BR" sz="2000" dirty="0" smtClean="0"/>
              <a:t> de proteínas via algoritmo genético baseado em tipos abstratos de dados. </a:t>
            </a:r>
            <a:r>
              <a:rPr lang="pt-BR" sz="2000" dirty="0" err="1" smtClean="0"/>
              <a:t>Master's</a:t>
            </a:r>
            <a:r>
              <a:rPr lang="pt-BR" sz="2000" dirty="0" smtClean="0"/>
              <a:t> </a:t>
            </a:r>
            <a:r>
              <a:rPr lang="pt-BR" sz="2000" dirty="0" err="1" smtClean="0"/>
              <a:t>thesis</a:t>
            </a:r>
            <a:r>
              <a:rPr lang="pt-BR" sz="2000" dirty="0" smtClean="0"/>
              <a:t>, Universidade Federal de Alagoas, 2008. In </a:t>
            </a:r>
            <a:r>
              <a:rPr lang="pt-BR" sz="2000" dirty="0" err="1" smtClean="0"/>
              <a:t>Portuguese</a:t>
            </a:r>
            <a:r>
              <a:rPr lang="pt-BR" sz="2000" dirty="0" smtClean="0"/>
              <a:t>.</a:t>
            </a:r>
          </a:p>
          <a:p>
            <a:r>
              <a:rPr lang="en-US" sz="2000" b="1" dirty="0" smtClean="0"/>
              <a:t>T. F. Smith and M. S. Waterman</a:t>
            </a:r>
            <a:r>
              <a:rPr lang="en-US" sz="2000" dirty="0" smtClean="0"/>
              <a:t>. </a:t>
            </a:r>
            <a:r>
              <a:rPr lang="en-US" sz="2000" dirty="0" err="1" smtClean="0"/>
              <a:t>Identication</a:t>
            </a:r>
            <a:r>
              <a:rPr lang="en-US" sz="2000" dirty="0" smtClean="0"/>
              <a:t> of common molecular subsequences. Journal of molecular biology, 147(1):195-</a:t>
            </a:r>
            <a:r>
              <a:rPr lang="pt-BR" sz="2000" dirty="0" smtClean="0"/>
              <a:t>197, </a:t>
            </a:r>
            <a:r>
              <a:rPr lang="pt-BR" sz="2000" dirty="0" err="1" smtClean="0"/>
              <a:t>March</a:t>
            </a:r>
            <a:r>
              <a:rPr lang="pt-BR" sz="2000" dirty="0" smtClean="0"/>
              <a:t> 1981.</a:t>
            </a:r>
          </a:p>
          <a:p>
            <a:r>
              <a:rPr lang="en-US" sz="2000" b="1" dirty="0" smtClean="0"/>
              <a:t>R. Thomsen and W. </a:t>
            </a:r>
            <a:r>
              <a:rPr lang="en-US" sz="2000" b="1" dirty="0" err="1" smtClean="0"/>
              <a:t>Boomsma</a:t>
            </a:r>
            <a:r>
              <a:rPr lang="en-US" sz="2000" dirty="0" smtClean="0"/>
              <a:t>. Multiple Sequence Alignment Using SAGA: Investigating the </a:t>
            </a:r>
            <a:r>
              <a:rPr lang="en-US" sz="2000" dirty="0" err="1" smtClean="0"/>
              <a:t>eects</a:t>
            </a:r>
            <a:r>
              <a:rPr lang="en-US" sz="2000" dirty="0" smtClean="0"/>
              <a:t> of operator scheduling, population seeding, and crossover operators. In Applications of Evolutionary Computing, volume 3005 of Lecture Notes in </a:t>
            </a:r>
            <a:r>
              <a:rPr lang="fr-FR" sz="2000" dirty="0" smtClean="0"/>
              <a:t>Computer Science, pages 113-122. </a:t>
            </a:r>
            <a:r>
              <a:rPr lang="fr-FR" sz="2000" dirty="0" err="1" smtClean="0"/>
              <a:t>Sprin</a:t>
            </a:r>
            <a:r>
              <a:rPr lang="pt-BR" sz="2000" dirty="0" err="1" smtClean="0"/>
              <a:t>ger</a:t>
            </a:r>
            <a:r>
              <a:rPr lang="pt-BR" sz="2000" dirty="0" smtClean="0"/>
              <a:t>, 2004.</a:t>
            </a:r>
          </a:p>
          <a:p>
            <a:r>
              <a:rPr lang="en-US" sz="2100" b="1" dirty="0" smtClean="0"/>
              <a:t>L. Wang and T. Jiang</a:t>
            </a:r>
            <a:r>
              <a:rPr lang="en-US" sz="2100" dirty="0" smtClean="0"/>
              <a:t>. On the complexity of multiple sequence alignment. Journal of </a:t>
            </a:r>
            <a:r>
              <a:rPr lang="pt-BR" sz="2100" dirty="0" err="1" smtClean="0"/>
              <a:t>Computational</a:t>
            </a:r>
            <a:r>
              <a:rPr lang="pt-BR" sz="2100" dirty="0" smtClean="0"/>
              <a:t> </a:t>
            </a:r>
            <a:r>
              <a:rPr lang="pt-BR" sz="2100" dirty="0" err="1" smtClean="0"/>
              <a:t>Biology</a:t>
            </a:r>
            <a:r>
              <a:rPr lang="pt-BR" sz="2100" dirty="0" smtClean="0"/>
              <a:t>, 1(4):337-348, 1994.</a:t>
            </a:r>
          </a:p>
          <a:p>
            <a:pPr lvl="2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DNA e RNA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Estrutura do RNA</a:t>
            </a:r>
          </a:p>
          <a:p>
            <a:pPr lvl="1"/>
            <a:r>
              <a:rPr lang="pt-BR" dirty="0" smtClean="0"/>
              <a:t>Em geral fita simples</a:t>
            </a:r>
          </a:p>
          <a:p>
            <a:pPr lvl="1"/>
            <a:r>
              <a:rPr lang="pt-BR" dirty="0" smtClean="0"/>
              <a:t>Pentose – Ribose</a:t>
            </a:r>
          </a:p>
          <a:p>
            <a:pPr lvl="1"/>
            <a:r>
              <a:rPr lang="pt-BR" dirty="0" smtClean="0"/>
              <a:t>Uracila (U) ao invés de Timina (T)</a:t>
            </a:r>
          </a:p>
          <a:p>
            <a:r>
              <a:rPr lang="pt-BR" dirty="0" smtClean="0"/>
              <a:t>Dogma Central da Biologia Molecular</a:t>
            </a:r>
          </a:p>
          <a:p>
            <a:pPr lvl="1"/>
            <a:r>
              <a:rPr lang="pt-BR" dirty="0" smtClean="0"/>
              <a:t>Transcrição</a:t>
            </a:r>
          </a:p>
          <a:p>
            <a:pPr lvl="2"/>
            <a:r>
              <a:rPr lang="pt-BR" dirty="0" smtClean="0"/>
              <a:t>DNA </a:t>
            </a:r>
            <a:r>
              <a:rPr lang="pt-BR" dirty="0" smtClean="0">
                <a:sym typeface="Wingdings" pitchFamily="2" charset="2"/>
              </a:rPr>
              <a:t> </a:t>
            </a:r>
            <a:r>
              <a:rPr lang="pt-BR" dirty="0" err="1" smtClean="0">
                <a:sym typeface="Wingdings" pitchFamily="2" charset="2"/>
              </a:rPr>
              <a:t>mRNA</a:t>
            </a:r>
            <a:endParaRPr lang="pt-BR" dirty="0" smtClean="0">
              <a:sym typeface="Wingdings" pitchFamily="2" charset="2"/>
            </a:endParaRPr>
          </a:p>
          <a:p>
            <a:pPr lvl="2"/>
            <a:r>
              <a:rPr lang="pt-BR" i="1" dirty="0" err="1" smtClean="0">
                <a:sym typeface="Wingdings" pitchFamily="2" charset="2"/>
              </a:rPr>
              <a:t>Splicing</a:t>
            </a:r>
            <a:endParaRPr lang="pt-BR" i="1" dirty="0" smtClean="0"/>
          </a:p>
          <a:p>
            <a:pPr lvl="1"/>
            <a:r>
              <a:rPr lang="pt-BR" dirty="0" smtClean="0"/>
              <a:t>Tradução</a:t>
            </a:r>
          </a:p>
          <a:p>
            <a:pPr lvl="2"/>
            <a:r>
              <a:rPr lang="pt-BR" dirty="0" err="1" smtClean="0"/>
              <a:t>Ribomossomos</a:t>
            </a:r>
            <a:r>
              <a:rPr lang="pt-BR" dirty="0" smtClean="0"/>
              <a:t> e </a:t>
            </a:r>
            <a:r>
              <a:rPr lang="pt-BR" dirty="0" err="1" smtClean="0"/>
              <a:t>tRNA</a:t>
            </a:r>
            <a:endParaRPr lang="pt-BR" dirty="0" smtClean="0"/>
          </a:p>
          <a:p>
            <a:pPr lvl="2"/>
            <a:r>
              <a:rPr lang="pt-BR" dirty="0" err="1" smtClean="0"/>
              <a:t>RNAm</a:t>
            </a:r>
            <a:r>
              <a:rPr lang="pt-BR" dirty="0" smtClean="0"/>
              <a:t> </a:t>
            </a:r>
            <a:r>
              <a:rPr lang="pt-BR" dirty="0" smtClean="0">
                <a:sym typeface="Wingdings" pitchFamily="2" charset="2"/>
              </a:rPr>
              <a:t> Proteína</a:t>
            </a:r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DNA e RNA</a:t>
            </a:r>
            <a:endParaRPr lang="pt-BR" dirty="0"/>
          </a:p>
        </p:txBody>
      </p:sp>
      <p:pic>
        <p:nvPicPr>
          <p:cNvPr id="2054" name="Picture 6" descr="C:\Users\sergio\AppData\Local\Microsoft\Windows\Temporary Internet Files\Content.IE5\RNCC76MN\MC900436915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1988840"/>
            <a:ext cx="1828572" cy="1828572"/>
          </a:xfrm>
          <a:prstGeom prst="rect">
            <a:avLst/>
          </a:prstGeom>
          <a:noFill/>
        </p:spPr>
      </p:pic>
      <p:sp>
        <p:nvSpPr>
          <p:cNvPr id="14" name="Seta em curva para a esquerda 13"/>
          <p:cNvSpPr/>
          <p:nvPr/>
        </p:nvSpPr>
        <p:spPr>
          <a:xfrm>
            <a:off x="6660232" y="2996952"/>
            <a:ext cx="792088" cy="223224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grpSp>
        <p:nvGrpSpPr>
          <p:cNvPr id="35" name="Grupo 34"/>
          <p:cNvGrpSpPr/>
          <p:nvPr/>
        </p:nvGrpSpPr>
        <p:grpSpPr>
          <a:xfrm>
            <a:off x="3347864" y="2204864"/>
            <a:ext cx="2088232" cy="1008112"/>
            <a:chOff x="3347864" y="2204864"/>
            <a:chExt cx="2088232" cy="1008112"/>
          </a:xfrm>
        </p:grpSpPr>
        <p:sp>
          <p:nvSpPr>
            <p:cNvPr id="13" name="Seta entalhada para a direita 12"/>
            <p:cNvSpPr/>
            <p:nvPr/>
          </p:nvSpPr>
          <p:spPr>
            <a:xfrm>
              <a:off x="3635896" y="2780928"/>
              <a:ext cx="1584176" cy="432048"/>
            </a:xfrm>
            <a:prstGeom prst="notch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1" name="CaixaDeTexto 40"/>
            <p:cNvSpPr txBox="1"/>
            <p:nvPr/>
          </p:nvSpPr>
          <p:spPr>
            <a:xfrm>
              <a:off x="3347864" y="2204864"/>
              <a:ext cx="20882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/>
                <a:t>Transcrição</a:t>
              </a:r>
              <a:endParaRPr lang="pt-BR" sz="2400" b="1" dirty="0"/>
            </a:p>
          </p:txBody>
        </p:sp>
      </p:grpSp>
      <p:grpSp>
        <p:nvGrpSpPr>
          <p:cNvPr id="36" name="Grupo 35"/>
          <p:cNvGrpSpPr/>
          <p:nvPr/>
        </p:nvGrpSpPr>
        <p:grpSpPr>
          <a:xfrm>
            <a:off x="4067944" y="4797152"/>
            <a:ext cx="2088232" cy="965721"/>
            <a:chOff x="4067944" y="4797152"/>
            <a:chExt cx="2088232" cy="965721"/>
          </a:xfrm>
        </p:grpSpPr>
        <p:sp>
          <p:nvSpPr>
            <p:cNvPr id="30" name="Seta entalhada para a direita 29"/>
            <p:cNvSpPr/>
            <p:nvPr/>
          </p:nvSpPr>
          <p:spPr>
            <a:xfrm rot="10800000">
              <a:off x="4067944" y="4797152"/>
              <a:ext cx="1584176" cy="432048"/>
            </a:xfrm>
            <a:prstGeom prst="notch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2" name="CaixaDeTexto 41"/>
            <p:cNvSpPr txBox="1"/>
            <p:nvPr/>
          </p:nvSpPr>
          <p:spPr>
            <a:xfrm>
              <a:off x="4067944" y="5301208"/>
              <a:ext cx="20882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/>
                <a:t>Tradução</a:t>
              </a:r>
              <a:endParaRPr lang="pt-BR" sz="2400" b="1" dirty="0"/>
            </a:p>
          </p:txBody>
        </p:sp>
      </p:grpSp>
      <p:grpSp>
        <p:nvGrpSpPr>
          <p:cNvPr id="34" name="Grupo 33"/>
          <p:cNvGrpSpPr/>
          <p:nvPr/>
        </p:nvGrpSpPr>
        <p:grpSpPr>
          <a:xfrm>
            <a:off x="1043608" y="4509120"/>
            <a:ext cx="2801144" cy="965721"/>
            <a:chOff x="1043608" y="4509120"/>
            <a:chExt cx="2801144" cy="965721"/>
          </a:xfrm>
        </p:grpSpPr>
        <p:grpSp>
          <p:nvGrpSpPr>
            <p:cNvPr id="29" name="Grupo 28"/>
            <p:cNvGrpSpPr/>
            <p:nvPr/>
          </p:nvGrpSpPr>
          <p:grpSpPr>
            <a:xfrm>
              <a:off x="1619672" y="4509120"/>
              <a:ext cx="2225080" cy="936104"/>
              <a:chOff x="1050776" y="4149080"/>
              <a:chExt cx="3161184" cy="1367800"/>
            </a:xfrm>
          </p:grpSpPr>
          <p:sp>
            <p:nvSpPr>
              <p:cNvPr id="15" name="Elipse 14"/>
              <p:cNvSpPr/>
              <p:nvPr/>
            </p:nvSpPr>
            <p:spPr>
              <a:xfrm>
                <a:off x="3275856" y="4653136"/>
                <a:ext cx="288032" cy="288032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h="825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6" name="Elipse 15"/>
              <p:cNvSpPr/>
              <p:nvPr/>
            </p:nvSpPr>
            <p:spPr>
              <a:xfrm>
                <a:off x="2987824" y="4653136"/>
                <a:ext cx="288032" cy="288032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chemeClr val="accent2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h="825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7" name="Elipse 16"/>
              <p:cNvSpPr/>
              <p:nvPr/>
            </p:nvSpPr>
            <p:spPr>
              <a:xfrm>
                <a:off x="2730272" y="4493880"/>
                <a:ext cx="288032" cy="288032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chemeClr val="accent2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h="825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8" name="Elipse 17"/>
              <p:cNvSpPr/>
              <p:nvPr/>
            </p:nvSpPr>
            <p:spPr>
              <a:xfrm>
                <a:off x="2439928" y="4413508"/>
                <a:ext cx="288032" cy="288032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h="825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9" name="Elipse 18"/>
              <p:cNvSpPr/>
              <p:nvPr/>
            </p:nvSpPr>
            <p:spPr>
              <a:xfrm>
                <a:off x="3507120" y="4463400"/>
                <a:ext cx="288032" cy="288032"/>
              </a:xfrm>
              <a:prstGeom prst="ellipse">
                <a:avLst/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h="825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0" name="Elipse 19"/>
              <p:cNvSpPr/>
              <p:nvPr/>
            </p:nvSpPr>
            <p:spPr>
              <a:xfrm>
                <a:off x="2148056" y="4511824"/>
                <a:ext cx="288032" cy="288032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h="825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1" name="Elipse 20"/>
              <p:cNvSpPr/>
              <p:nvPr/>
            </p:nvSpPr>
            <p:spPr>
              <a:xfrm>
                <a:off x="1881356" y="4393332"/>
                <a:ext cx="288032" cy="288032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h="825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2" name="Elipse 21"/>
              <p:cNvSpPr/>
              <p:nvPr/>
            </p:nvSpPr>
            <p:spPr>
              <a:xfrm>
                <a:off x="1619672" y="4221088"/>
                <a:ext cx="288032" cy="288032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h="825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3" name="Elipse 22"/>
              <p:cNvSpPr/>
              <p:nvPr/>
            </p:nvSpPr>
            <p:spPr>
              <a:xfrm>
                <a:off x="3779912" y="4509120"/>
                <a:ext cx="288032" cy="288032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h="825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4" name="Elipse 23"/>
              <p:cNvSpPr/>
              <p:nvPr/>
            </p:nvSpPr>
            <p:spPr>
              <a:xfrm>
                <a:off x="3923928" y="4770864"/>
                <a:ext cx="288032" cy="288032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h="825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5" name="Elipse 24"/>
              <p:cNvSpPr/>
              <p:nvPr/>
            </p:nvSpPr>
            <p:spPr>
              <a:xfrm>
                <a:off x="1331640" y="4149080"/>
                <a:ext cx="288032" cy="288032"/>
              </a:xfrm>
              <a:prstGeom prst="ellipse">
                <a:avLst/>
              </a:prstGeom>
              <a:solidFill>
                <a:srgbClr val="CC3300"/>
              </a:solidFill>
              <a:ln>
                <a:solidFill>
                  <a:schemeClr val="accent2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h="825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6" name="Elipse 25"/>
              <p:cNvSpPr/>
              <p:nvPr/>
            </p:nvSpPr>
            <p:spPr>
              <a:xfrm>
                <a:off x="1050776" y="4180736"/>
                <a:ext cx="288032" cy="288032"/>
              </a:xfrm>
              <a:prstGeom prst="ellipse">
                <a:avLst/>
              </a:prstGeom>
              <a:solidFill>
                <a:srgbClr val="800080"/>
              </a:solidFill>
              <a:ln>
                <a:solidFill>
                  <a:schemeClr val="accent2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h="825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7" name="Elipse 26"/>
              <p:cNvSpPr/>
              <p:nvPr/>
            </p:nvSpPr>
            <p:spPr>
              <a:xfrm>
                <a:off x="3730764" y="4990316"/>
                <a:ext cx="288032" cy="288032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h="825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8" name="Elipse 27"/>
              <p:cNvSpPr/>
              <p:nvPr/>
            </p:nvSpPr>
            <p:spPr>
              <a:xfrm>
                <a:off x="3537208" y="5228848"/>
                <a:ext cx="288032" cy="288032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h="825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43" name="CaixaDeTexto 42"/>
            <p:cNvSpPr txBox="1"/>
            <p:nvPr/>
          </p:nvSpPr>
          <p:spPr>
            <a:xfrm>
              <a:off x="1043608" y="5013176"/>
              <a:ext cx="20882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/>
                <a:t>Proteína</a:t>
              </a:r>
              <a:endParaRPr lang="pt-BR" sz="2400" b="1" dirty="0"/>
            </a:p>
          </p:txBody>
        </p:sp>
      </p:grpSp>
      <p:sp>
        <p:nvSpPr>
          <p:cNvPr id="44" name="CaixaDeTexto 43"/>
          <p:cNvSpPr txBox="1"/>
          <p:nvPr/>
        </p:nvSpPr>
        <p:spPr>
          <a:xfrm>
            <a:off x="1115616" y="1700808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DNA</a:t>
            </a:r>
            <a:endParaRPr lang="pt-BR" sz="2400" b="1" dirty="0"/>
          </a:p>
        </p:txBody>
      </p:sp>
      <p:grpSp>
        <p:nvGrpSpPr>
          <p:cNvPr id="32" name="Grupo 31"/>
          <p:cNvGrpSpPr/>
          <p:nvPr/>
        </p:nvGrpSpPr>
        <p:grpSpPr>
          <a:xfrm>
            <a:off x="5724128" y="2132856"/>
            <a:ext cx="2088232" cy="1519808"/>
            <a:chOff x="5724128" y="2132856"/>
            <a:chExt cx="2088232" cy="1519808"/>
          </a:xfrm>
        </p:grpSpPr>
        <p:sp>
          <p:nvSpPr>
            <p:cNvPr id="9" name="Forma livre 8"/>
            <p:cNvSpPr/>
            <p:nvPr/>
          </p:nvSpPr>
          <p:spPr>
            <a:xfrm>
              <a:off x="5724128" y="2276872"/>
              <a:ext cx="397768" cy="1375792"/>
            </a:xfrm>
            <a:custGeom>
              <a:avLst/>
              <a:gdLst>
                <a:gd name="connsiteX0" fmla="*/ 0 w 518160"/>
                <a:gd name="connsiteY0" fmla="*/ 0 h 2476500"/>
                <a:gd name="connsiteX1" fmla="*/ 22860 w 518160"/>
                <a:gd name="connsiteY1" fmla="*/ 7620 h 2476500"/>
                <a:gd name="connsiteX2" fmla="*/ 68580 w 518160"/>
                <a:gd name="connsiteY2" fmla="*/ 15240 h 2476500"/>
                <a:gd name="connsiteX3" fmla="*/ 137160 w 518160"/>
                <a:gd name="connsiteY3" fmla="*/ 38100 h 2476500"/>
                <a:gd name="connsiteX4" fmla="*/ 160020 w 518160"/>
                <a:gd name="connsiteY4" fmla="*/ 53340 h 2476500"/>
                <a:gd name="connsiteX5" fmla="*/ 182880 w 518160"/>
                <a:gd name="connsiteY5" fmla="*/ 76200 h 2476500"/>
                <a:gd name="connsiteX6" fmla="*/ 228600 w 518160"/>
                <a:gd name="connsiteY6" fmla="*/ 91440 h 2476500"/>
                <a:gd name="connsiteX7" fmla="*/ 289560 w 518160"/>
                <a:gd name="connsiteY7" fmla="*/ 160020 h 2476500"/>
                <a:gd name="connsiteX8" fmla="*/ 320040 w 518160"/>
                <a:gd name="connsiteY8" fmla="*/ 213360 h 2476500"/>
                <a:gd name="connsiteX9" fmla="*/ 327660 w 518160"/>
                <a:gd name="connsiteY9" fmla="*/ 243840 h 2476500"/>
                <a:gd name="connsiteX10" fmla="*/ 342900 w 518160"/>
                <a:gd name="connsiteY10" fmla="*/ 281940 h 2476500"/>
                <a:gd name="connsiteX11" fmla="*/ 320040 w 518160"/>
                <a:gd name="connsiteY11" fmla="*/ 480060 h 2476500"/>
                <a:gd name="connsiteX12" fmla="*/ 312420 w 518160"/>
                <a:gd name="connsiteY12" fmla="*/ 502920 h 2476500"/>
                <a:gd name="connsiteX13" fmla="*/ 289560 w 518160"/>
                <a:gd name="connsiteY13" fmla="*/ 525780 h 2476500"/>
                <a:gd name="connsiteX14" fmla="*/ 274320 w 518160"/>
                <a:gd name="connsiteY14" fmla="*/ 571500 h 2476500"/>
                <a:gd name="connsiteX15" fmla="*/ 251460 w 518160"/>
                <a:gd name="connsiteY15" fmla="*/ 594360 h 2476500"/>
                <a:gd name="connsiteX16" fmla="*/ 236220 w 518160"/>
                <a:gd name="connsiteY16" fmla="*/ 617220 h 2476500"/>
                <a:gd name="connsiteX17" fmla="*/ 213360 w 518160"/>
                <a:gd name="connsiteY17" fmla="*/ 647700 h 2476500"/>
                <a:gd name="connsiteX18" fmla="*/ 198120 w 518160"/>
                <a:gd name="connsiteY18" fmla="*/ 670560 h 2476500"/>
                <a:gd name="connsiteX19" fmla="*/ 190500 w 518160"/>
                <a:gd name="connsiteY19" fmla="*/ 693420 h 2476500"/>
                <a:gd name="connsiteX20" fmla="*/ 167640 w 518160"/>
                <a:gd name="connsiteY20" fmla="*/ 716280 h 2476500"/>
                <a:gd name="connsiteX21" fmla="*/ 160020 w 518160"/>
                <a:gd name="connsiteY21" fmla="*/ 739140 h 2476500"/>
                <a:gd name="connsiteX22" fmla="*/ 121920 w 518160"/>
                <a:gd name="connsiteY22" fmla="*/ 792480 h 2476500"/>
                <a:gd name="connsiteX23" fmla="*/ 114300 w 518160"/>
                <a:gd name="connsiteY23" fmla="*/ 845820 h 2476500"/>
                <a:gd name="connsiteX24" fmla="*/ 106680 w 518160"/>
                <a:gd name="connsiteY24" fmla="*/ 876300 h 2476500"/>
                <a:gd name="connsiteX25" fmla="*/ 114300 w 518160"/>
                <a:gd name="connsiteY25" fmla="*/ 929640 h 2476500"/>
                <a:gd name="connsiteX26" fmla="*/ 129540 w 518160"/>
                <a:gd name="connsiteY26" fmla="*/ 960120 h 2476500"/>
                <a:gd name="connsiteX27" fmla="*/ 175260 w 518160"/>
                <a:gd name="connsiteY27" fmla="*/ 990600 h 2476500"/>
                <a:gd name="connsiteX28" fmla="*/ 213360 w 518160"/>
                <a:gd name="connsiteY28" fmla="*/ 998220 h 2476500"/>
                <a:gd name="connsiteX29" fmla="*/ 266700 w 518160"/>
                <a:gd name="connsiteY29" fmla="*/ 1028700 h 2476500"/>
                <a:gd name="connsiteX30" fmla="*/ 304800 w 518160"/>
                <a:gd name="connsiteY30" fmla="*/ 1066800 h 2476500"/>
                <a:gd name="connsiteX31" fmla="*/ 335280 w 518160"/>
                <a:gd name="connsiteY31" fmla="*/ 1082040 h 2476500"/>
                <a:gd name="connsiteX32" fmla="*/ 358140 w 518160"/>
                <a:gd name="connsiteY32" fmla="*/ 1104900 h 2476500"/>
                <a:gd name="connsiteX33" fmla="*/ 403860 w 518160"/>
                <a:gd name="connsiteY33" fmla="*/ 1135380 h 2476500"/>
                <a:gd name="connsiteX34" fmla="*/ 449580 w 518160"/>
                <a:gd name="connsiteY34" fmla="*/ 1165860 h 2476500"/>
                <a:gd name="connsiteX35" fmla="*/ 480060 w 518160"/>
                <a:gd name="connsiteY35" fmla="*/ 1196340 h 2476500"/>
                <a:gd name="connsiteX36" fmla="*/ 487680 w 518160"/>
                <a:gd name="connsiteY36" fmla="*/ 1219200 h 2476500"/>
                <a:gd name="connsiteX37" fmla="*/ 502920 w 518160"/>
                <a:gd name="connsiteY37" fmla="*/ 1249680 h 2476500"/>
                <a:gd name="connsiteX38" fmla="*/ 510540 w 518160"/>
                <a:gd name="connsiteY38" fmla="*/ 1303020 h 2476500"/>
                <a:gd name="connsiteX39" fmla="*/ 518160 w 518160"/>
                <a:gd name="connsiteY39" fmla="*/ 1325880 h 2476500"/>
                <a:gd name="connsiteX40" fmla="*/ 510540 w 518160"/>
                <a:gd name="connsiteY40" fmla="*/ 1455420 h 2476500"/>
                <a:gd name="connsiteX41" fmla="*/ 502920 w 518160"/>
                <a:gd name="connsiteY41" fmla="*/ 1478280 h 2476500"/>
                <a:gd name="connsiteX42" fmla="*/ 464820 w 518160"/>
                <a:gd name="connsiteY42" fmla="*/ 1539240 h 2476500"/>
                <a:gd name="connsiteX43" fmla="*/ 441960 w 518160"/>
                <a:gd name="connsiteY43" fmla="*/ 1554480 h 2476500"/>
                <a:gd name="connsiteX44" fmla="*/ 411480 w 518160"/>
                <a:gd name="connsiteY44" fmla="*/ 1607820 h 2476500"/>
                <a:gd name="connsiteX45" fmla="*/ 388620 w 518160"/>
                <a:gd name="connsiteY45" fmla="*/ 1623060 h 2476500"/>
                <a:gd name="connsiteX46" fmla="*/ 350520 w 518160"/>
                <a:gd name="connsiteY46" fmla="*/ 1661160 h 2476500"/>
                <a:gd name="connsiteX47" fmla="*/ 327660 w 518160"/>
                <a:gd name="connsiteY47" fmla="*/ 1684020 h 2476500"/>
                <a:gd name="connsiteX48" fmla="*/ 281940 w 518160"/>
                <a:gd name="connsiteY48" fmla="*/ 1722120 h 2476500"/>
                <a:gd name="connsiteX49" fmla="*/ 251460 w 518160"/>
                <a:gd name="connsiteY49" fmla="*/ 1767840 h 2476500"/>
                <a:gd name="connsiteX50" fmla="*/ 243840 w 518160"/>
                <a:gd name="connsiteY50" fmla="*/ 1790700 h 2476500"/>
                <a:gd name="connsiteX51" fmla="*/ 220980 w 518160"/>
                <a:gd name="connsiteY51" fmla="*/ 1821180 h 2476500"/>
                <a:gd name="connsiteX52" fmla="*/ 205740 w 518160"/>
                <a:gd name="connsiteY52" fmla="*/ 1874520 h 2476500"/>
                <a:gd name="connsiteX53" fmla="*/ 213360 w 518160"/>
                <a:gd name="connsiteY53" fmla="*/ 1950720 h 2476500"/>
                <a:gd name="connsiteX54" fmla="*/ 220980 w 518160"/>
                <a:gd name="connsiteY54" fmla="*/ 1973580 h 2476500"/>
                <a:gd name="connsiteX55" fmla="*/ 243840 w 518160"/>
                <a:gd name="connsiteY55" fmla="*/ 1996440 h 2476500"/>
                <a:gd name="connsiteX56" fmla="*/ 266700 w 518160"/>
                <a:gd name="connsiteY56" fmla="*/ 2057400 h 2476500"/>
                <a:gd name="connsiteX57" fmla="*/ 289560 w 518160"/>
                <a:gd name="connsiteY57" fmla="*/ 2087880 h 2476500"/>
                <a:gd name="connsiteX58" fmla="*/ 304800 w 518160"/>
                <a:gd name="connsiteY58" fmla="*/ 2110740 h 2476500"/>
                <a:gd name="connsiteX59" fmla="*/ 327660 w 518160"/>
                <a:gd name="connsiteY59" fmla="*/ 2118360 h 2476500"/>
                <a:gd name="connsiteX60" fmla="*/ 381000 w 518160"/>
                <a:gd name="connsiteY60" fmla="*/ 2148840 h 2476500"/>
                <a:gd name="connsiteX61" fmla="*/ 426720 w 518160"/>
                <a:gd name="connsiteY61" fmla="*/ 2179320 h 2476500"/>
                <a:gd name="connsiteX62" fmla="*/ 449580 w 518160"/>
                <a:gd name="connsiteY62" fmla="*/ 2194560 h 2476500"/>
                <a:gd name="connsiteX63" fmla="*/ 464820 w 518160"/>
                <a:gd name="connsiteY63" fmla="*/ 2217420 h 2476500"/>
                <a:gd name="connsiteX64" fmla="*/ 480060 w 518160"/>
                <a:gd name="connsiteY64" fmla="*/ 2270760 h 2476500"/>
                <a:gd name="connsiteX65" fmla="*/ 487680 w 518160"/>
                <a:gd name="connsiteY65" fmla="*/ 2293620 h 2476500"/>
                <a:gd name="connsiteX66" fmla="*/ 502920 w 518160"/>
                <a:gd name="connsiteY66" fmla="*/ 2316480 h 2476500"/>
                <a:gd name="connsiteX67" fmla="*/ 495300 w 518160"/>
                <a:gd name="connsiteY67" fmla="*/ 2430780 h 2476500"/>
                <a:gd name="connsiteX68" fmla="*/ 472440 w 518160"/>
                <a:gd name="connsiteY68" fmla="*/ 2446020 h 2476500"/>
                <a:gd name="connsiteX69" fmla="*/ 457200 w 518160"/>
                <a:gd name="connsiteY69" fmla="*/ 2476500 h 2476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518160" h="2476500">
                  <a:moveTo>
                    <a:pt x="0" y="0"/>
                  </a:moveTo>
                  <a:cubicBezTo>
                    <a:pt x="7620" y="2540"/>
                    <a:pt x="15019" y="5878"/>
                    <a:pt x="22860" y="7620"/>
                  </a:cubicBezTo>
                  <a:cubicBezTo>
                    <a:pt x="37942" y="10972"/>
                    <a:pt x="53651" y="11259"/>
                    <a:pt x="68580" y="15240"/>
                  </a:cubicBezTo>
                  <a:cubicBezTo>
                    <a:pt x="91863" y="21449"/>
                    <a:pt x="137160" y="38100"/>
                    <a:pt x="137160" y="38100"/>
                  </a:cubicBezTo>
                  <a:cubicBezTo>
                    <a:pt x="144780" y="43180"/>
                    <a:pt x="152985" y="47477"/>
                    <a:pt x="160020" y="53340"/>
                  </a:cubicBezTo>
                  <a:cubicBezTo>
                    <a:pt x="168299" y="60239"/>
                    <a:pt x="173460" y="70967"/>
                    <a:pt x="182880" y="76200"/>
                  </a:cubicBezTo>
                  <a:cubicBezTo>
                    <a:pt x="196923" y="84002"/>
                    <a:pt x="213360" y="86360"/>
                    <a:pt x="228600" y="91440"/>
                  </a:cubicBezTo>
                  <a:cubicBezTo>
                    <a:pt x="261866" y="124706"/>
                    <a:pt x="259968" y="120564"/>
                    <a:pt x="289560" y="160020"/>
                  </a:cubicBezTo>
                  <a:cubicBezTo>
                    <a:pt x="300614" y="174759"/>
                    <a:pt x="313712" y="196485"/>
                    <a:pt x="320040" y="213360"/>
                  </a:cubicBezTo>
                  <a:cubicBezTo>
                    <a:pt x="323717" y="223166"/>
                    <a:pt x="324348" y="233905"/>
                    <a:pt x="327660" y="243840"/>
                  </a:cubicBezTo>
                  <a:cubicBezTo>
                    <a:pt x="331985" y="256816"/>
                    <a:pt x="337820" y="269240"/>
                    <a:pt x="342900" y="281940"/>
                  </a:cubicBezTo>
                  <a:cubicBezTo>
                    <a:pt x="333385" y="481763"/>
                    <a:pt x="355431" y="385683"/>
                    <a:pt x="320040" y="480060"/>
                  </a:cubicBezTo>
                  <a:cubicBezTo>
                    <a:pt x="317220" y="487581"/>
                    <a:pt x="316875" y="496237"/>
                    <a:pt x="312420" y="502920"/>
                  </a:cubicBezTo>
                  <a:cubicBezTo>
                    <a:pt x="306442" y="511886"/>
                    <a:pt x="297180" y="518160"/>
                    <a:pt x="289560" y="525780"/>
                  </a:cubicBezTo>
                  <a:cubicBezTo>
                    <a:pt x="284480" y="541020"/>
                    <a:pt x="285679" y="560141"/>
                    <a:pt x="274320" y="571500"/>
                  </a:cubicBezTo>
                  <a:cubicBezTo>
                    <a:pt x="266700" y="579120"/>
                    <a:pt x="258359" y="586081"/>
                    <a:pt x="251460" y="594360"/>
                  </a:cubicBezTo>
                  <a:cubicBezTo>
                    <a:pt x="245597" y="601395"/>
                    <a:pt x="241543" y="609768"/>
                    <a:pt x="236220" y="617220"/>
                  </a:cubicBezTo>
                  <a:cubicBezTo>
                    <a:pt x="228838" y="627554"/>
                    <a:pt x="220742" y="637366"/>
                    <a:pt x="213360" y="647700"/>
                  </a:cubicBezTo>
                  <a:cubicBezTo>
                    <a:pt x="208037" y="655152"/>
                    <a:pt x="202216" y="662369"/>
                    <a:pt x="198120" y="670560"/>
                  </a:cubicBezTo>
                  <a:cubicBezTo>
                    <a:pt x="194528" y="677744"/>
                    <a:pt x="194955" y="686737"/>
                    <a:pt x="190500" y="693420"/>
                  </a:cubicBezTo>
                  <a:cubicBezTo>
                    <a:pt x="184522" y="702386"/>
                    <a:pt x="175260" y="708660"/>
                    <a:pt x="167640" y="716280"/>
                  </a:cubicBezTo>
                  <a:cubicBezTo>
                    <a:pt x="165100" y="723900"/>
                    <a:pt x="163612" y="731956"/>
                    <a:pt x="160020" y="739140"/>
                  </a:cubicBezTo>
                  <a:cubicBezTo>
                    <a:pt x="154449" y="750282"/>
                    <a:pt x="127097" y="785577"/>
                    <a:pt x="121920" y="792480"/>
                  </a:cubicBezTo>
                  <a:cubicBezTo>
                    <a:pt x="119380" y="810260"/>
                    <a:pt x="117513" y="828149"/>
                    <a:pt x="114300" y="845820"/>
                  </a:cubicBezTo>
                  <a:cubicBezTo>
                    <a:pt x="112427" y="856124"/>
                    <a:pt x="106680" y="865827"/>
                    <a:pt x="106680" y="876300"/>
                  </a:cubicBezTo>
                  <a:cubicBezTo>
                    <a:pt x="106680" y="894261"/>
                    <a:pt x="109574" y="912312"/>
                    <a:pt x="114300" y="929640"/>
                  </a:cubicBezTo>
                  <a:cubicBezTo>
                    <a:pt x="117289" y="940599"/>
                    <a:pt x="121508" y="952088"/>
                    <a:pt x="129540" y="960120"/>
                  </a:cubicBezTo>
                  <a:cubicBezTo>
                    <a:pt x="142492" y="973072"/>
                    <a:pt x="160020" y="980440"/>
                    <a:pt x="175260" y="990600"/>
                  </a:cubicBezTo>
                  <a:cubicBezTo>
                    <a:pt x="186036" y="997784"/>
                    <a:pt x="200660" y="995680"/>
                    <a:pt x="213360" y="998220"/>
                  </a:cubicBezTo>
                  <a:cubicBezTo>
                    <a:pt x="229766" y="1006423"/>
                    <a:pt x="252339" y="1016134"/>
                    <a:pt x="266700" y="1028700"/>
                  </a:cubicBezTo>
                  <a:cubicBezTo>
                    <a:pt x="280217" y="1040527"/>
                    <a:pt x="290623" y="1055773"/>
                    <a:pt x="304800" y="1066800"/>
                  </a:cubicBezTo>
                  <a:cubicBezTo>
                    <a:pt x="313766" y="1073774"/>
                    <a:pt x="326037" y="1075438"/>
                    <a:pt x="335280" y="1082040"/>
                  </a:cubicBezTo>
                  <a:cubicBezTo>
                    <a:pt x="344049" y="1088304"/>
                    <a:pt x="349634" y="1098284"/>
                    <a:pt x="358140" y="1104900"/>
                  </a:cubicBezTo>
                  <a:cubicBezTo>
                    <a:pt x="372598" y="1116145"/>
                    <a:pt x="388620" y="1125220"/>
                    <a:pt x="403860" y="1135380"/>
                  </a:cubicBezTo>
                  <a:lnTo>
                    <a:pt x="449580" y="1165860"/>
                  </a:lnTo>
                  <a:cubicBezTo>
                    <a:pt x="461535" y="1173830"/>
                    <a:pt x="469900" y="1186180"/>
                    <a:pt x="480060" y="1196340"/>
                  </a:cubicBezTo>
                  <a:cubicBezTo>
                    <a:pt x="482600" y="1203960"/>
                    <a:pt x="484516" y="1211817"/>
                    <a:pt x="487680" y="1219200"/>
                  </a:cubicBezTo>
                  <a:cubicBezTo>
                    <a:pt x="492155" y="1229641"/>
                    <a:pt x="499931" y="1238721"/>
                    <a:pt x="502920" y="1249680"/>
                  </a:cubicBezTo>
                  <a:cubicBezTo>
                    <a:pt x="507646" y="1267008"/>
                    <a:pt x="507018" y="1285408"/>
                    <a:pt x="510540" y="1303020"/>
                  </a:cubicBezTo>
                  <a:cubicBezTo>
                    <a:pt x="512115" y="1310896"/>
                    <a:pt x="515620" y="1318260"/>
                    <a:pt x="518160" y="1325880"/>
                  </a:cubicBezTo>
                  <a:cubicBezTo>
                    <a:pt x="515620" y="1369060"/>
                    <a:pt x="514844" y="1412380"/>
                    <a:pt x="510540" y="1455420"/>
                  </a:cubicBezTo>
                  <a:cubicBezTo>
                    <a:pt x="509741" y="1463412"/>
                    <a:pt x="506084" y="1470897"/>
                    <a:pt x="502920" y="1478280"/>
                  </a:cubicBezTo>
                  <a:cubicBezTo>
                    <a:pt x="493866" y="1499406"/>
                    <a:pt x="481229" y="1522831"/>
                    <a:pt x="464820" y="1539240"/>
                  </a:cubicBezTo>
                  <a:cubicBezTo>
                    <a:pt x="458344" y="1545716"/>
                    <a:pt x="449580" y="1549400"/>
                    <a:pt x="441960" y="1554480"/>
                  </a:cubicBezTo>
                  <a:cubicBezTo>
                    <a:pt x="433242" y="1580635"/>
                    <a:pt x="434546" y="1584754"/>
                    <a:pt x="411480" y="1607820"/>
                  </a:cubicBezTo>
                  <a:cubicBezTo>
                    <a:pt x="405004" y="1614296"/>
                    <a:pt x="396240" y="1617980"/>
                    <a:pt x="388620" y="1623060"/>
                  </a:cubicBezTo>
                  <a:cubicBezTo>
                    <a:pt x="360680" y="1664970"/>
                    <a:pt x="388620" y="1629410"/>
                    <a:pt x="350520" y="1661160"/>
                  </a:cubicBezTo>
                  <a:cubicBezTo>
                    <a:pt x="342241" y="1668059"/>
                    <a:pt x="335939" y="1677121"/>
                    <a:pt x="327660" y="1684020"/>
                  </a:cubicBezTo>
                  <a:cubicBezTo>
                    <a:pt x="299854" y="1707192"/>
                    <a:pt x="306545" y="1690485"/>
                    <a:pt x="281940" y="1722120"/>
                  </a:cubicBezTo>
                  <a:cubicBezTo>
                    <a:pt x="270695" y="1736578"/>
                    <a:pt x="257252" y="1750464"/>
                    <a:pt x="251460" y="1767840"/>
                  </a:cubicBezTo>
                  <a:cubicBezTo>
                    <a:pt x="248920" y="1775460"/>
                    <a:pt x="247825" y="1783726"/>
                    <a:pt x="243840" y="1790700"/>
                  </a:cubicBezTo>
                  <a:cubicBezTo>
                    <a:pt x="237539" y="1801727"/>
                    <a:pt x="228600" y="1811020"/>
                    <a:pt x="220980" y="1821180"/>
                  </a:cubicBezTo>
                  <a:cubicBezTo>
                    <a:pt x="217387" y="1831960"/>
                    <a:pt x="205740" y="1864952"/>
                    <a:pt x="205740" y="1874520"/>
                  </a:cubicBezTo>
                  <a:cubicBezTo>
                    <a:pt x="205740" y="1900047"/>
                    <a:pt x="209478" y="1925490"/>
                    <a:pt x="213360" y="1950720"/>
                  </a:cubicBezTo>
                  <a:cubicBezTo>
                    <a:pt x="214581" y="1958659"/>
                    <a:pt x="216525" y="1966897"/>
                    <a:pt x="220980" y="1973580"/>
                  </a:cubicBezTo>
                  <a:cubicBezTo>
                    <a:pt x="226958" y="1982546"/>
                    <a:pt x="236220" y="1988820"/>
                    <a:pt x="243840" y="1996440"/>
                  </a:cubicBezTo>
                  <a:cubicBezTo>
                    <a:pt x="249543" y="2013550"/>
                    <a:pt x="259107" y="2043733"/>
                    <a:pt x="266700" y="2057400"/>
                  </a:cubicBezTo>
                  <a:cubicBezTo>
                    <a:pt x="272868" y="2068502"/>
                    <a:pt x="282178" y="2077546"/>
                    <a:pt x="289560" y="2087880"/>
                  </a:cubicBezTo>
                  <a:cubicBezTo>
                    <a:pt x="294883" y="2095332"/>
                    <a:pt x="297649" y="2105019"/>
                    <a:pt x="304800" y="2110740"/>
                  </a:cubicBezTo>
                  <a:cubicBezTo>
                    <a:pt x="311072" y="2115758"/>
                    <a:pt x="320040" y="2115820"/>
                    <a:pt x="327660" y="2118360"/>
                  </a:cubicBezTo>
                  <a:cubicBezTo>
                    <a:pt x="378986" y="2169686"/>
                    <a:pt x="319598" y="2118139"/>
                    <a:pt x="381000" y="2148840"/>
                  </a:cubicBezTo>
                  <a:cubicBezTo>
                    <a:pt x="397383" y="2157031"/>
                    <a:pt x="411480" y="2169160"/>
                    <a:pt x="426720" y="2179320"/>
                  </a:cubicBezTo>
                  <a:lnTo>
                    <a:pt x="449580" y="2194560"/>
                  </a:lnTo>
                  <a:cubicBezTo>
                    <a:pt x="454660" y="2202180"/>
                    <a:pt x="460724" y="2209229"/>
                    <a:pt x="464820" y="2217420"/>
                  </a:cubicBezTo>
                  <a:cubicBezTo>
                    <a:pt x="470910" y="2229600"/>
                    <a:pt x="476805" y="2259367"/>
                    <a:pt x="480060" y="2270760"/>
                  </a:cubicBezTo>
                  <a:cubicBezTo>
                    <a:pt x="482267" y="2278483"/>
                    <a:pt x="484088" y="2286436"/>
                    <a:pt x="487680" y="2293620"/>
                  </a:cubicBezTo>
                  <a:cubicBezTo>
                    <a:pt x="491776" y="2301811"/>
                    <a:pt x="497840" y="2308860"/>
                    <a:pt x="502920" y="2316480"/>
                  </a:cubicBezTo>
                  <a:cubicBezTo>
                    <a:pt x="500380" y="2354580"/>
                    <a:pt x="504046" y="2393610"/>
                    <a:pt x="495300" y="2430780"/>
                  </a:cubicBezTo>
                  <a:cubicBezTo>
                    <a:pt x="493202" y="2439695"/>
                    <a:pt x="478303" y="2438985"/>
                    <a:pt x="472440" y="2446020"/>
                  </a:cubicBezTo>
                  <a:cubicBezTo>
                    <a:pt x="465168" y="2454746"/>
                    <a:pt x="457200" y="2476500"/>
                    <a:pt x="457200" y="2476500"/>
                  </a:cubicBezTo>
                </a:path>
              </a:pathLst>
            </a:custGeom>
            <a:ln w="85725">
              <a:solidFill>
                <a:schemeClr val="accent1">
                  <a:lumMod val="50000"/>
                </a:schemeClr>
              </a:solidFill>
            </a:ln>
            <a:scene3d>
              <a:camera prst="orthographicFront">
                <a:rot lat="20018152" lon="18498343" rev="2695538"/>
              </a:camera>
              <a:lightRig rig="threePt" dir="t"/>
            </a:scene3d>
            <a:sp3d>
              <a:bevelT w="171450" prst="relaxedInset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5" name="CaixaDeTexto 44"/>
            <p:cNvSpPr txBox="1"/>
            <p:nvPr/>
          </p:nvSpPr>
          <p:spPr>
            <a:xfrm>
              <a:off x="5724128" y="2132856"/>
              <a:ext cx="20882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err="1" smtClean="0"/>
                <a:t>mRNA</a:t>
              </a:r>
              <a:endParaRPr lang="pt-BR" sz="2400" b="1" dirty="0"/>
            </a:p>
          </p:txBody>
        </p:sp>
      </p:grpSp>
      <p:grpSp>
        <p:nvGrpSpPr>
          <p:cNvPr id="33" name="Grupo 32"/>
          <p:cNvGrpSpPr/>
          <p:nvPr/>
        </p:nvGrpSpPr>
        <p:grpSpPr>
          <a:xfrm>
            <a:off x="5724128" y="4653136"/>
            <a:ext cx="2664296" cy="1623085"/>
            <a:chOff x="5724128" y="4653136"/>
            <a:chExt cx="2664296" cy="1623085"/>
          </a:xfrm>
        </p:grpSpPr>
        <p:grpSp>
          <p:nvGrpSpPr>
            <p:cNvPr id="12" name="Grupo 11"/>
            <p:cNvGrpSpPr/>
            <p:nvPr/>
          </p:nvGrpSpPr>
          <p:grpSpPr>
            <a:xfrm>
              <a:off x="5724128" y="4653136"/>
              <a:ext cx="674772" cy="875908"/>
              <a:chOff x="6300192" y="3281556"/>
              <a:chExt cx="674772" cy="875908"/>
            </a:xfrm>
          </p:grpSpPr>
          <p:sp>
            <p:nvSpPr>
              <p:cNvPr id="11" name="Elipse 10"/>
              <p:cNvSpPr/>
              <p:nvPr/>
            </p:nvSpPr>
            <p:spPr>
              <a:xfrm>
                <a:off x="6300192" y="3789040"/>
                <a:ext cx="648072" cy="368424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  <a:scene3d>
                <a:camera prst="orthographicFront">
                  <a:rot lat="1200000" lon="1500000" rev="0"/>
                </a:camera>
                <a:lightRig rig="freezing" dir="t"/>
              </a:scene3d>
              <a:sp3d>
                <a:bevelT w="254000" h="254000"/>
                <a:bevelB w="254000" h="254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" name="Elipse 9"/>
              <p:cNvSpPr/>
              <p:nvPr/>
            </p:nvSpPr>
            <p:spPr>
              <a:xfrm>
                <a:off x="6326892" y="3281556"/>
                <a:ext cx="648072" cy="648072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  <a:scene3d>
                <a:camera prst="orthographicFront">
                  <a:rot lat="1200000" lon="1500000" rev="0"/>
                </a:camera>
                <a:lightRig rig="freezing" dir="t"/>
              </a:scene3d>
              <a:sp3d>
                <a:bevelT w="254000" h="254000"/>
                <a:bevelB w="254000" h="254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46" name="CaixaDeTexto 45"/>
            <p:cNvSpPr txBox="1"/>
            <p:nvPr/>
          </p:nvSpPr>
          <p:spPr>
            <a:xfrm>
              <a:off x="6300192" y="5445224"/>
              <a:ext cx="208823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/>
                <a:t>Ribossomo + </a:t>
              </a:r>
              <a:r>
                <a:rPr lang="pt-BR" sz="2400" b="1" dirty="0" err="1" smtClean="0"/>
                <a:t>tRNA</a:t>
              </a:r>
              <a:endParaRPr lang="pt-BR" sz="24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Proteínas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Blocos formadores dos seres vivos</a:t>
            </a:r>
          </a:p>
          <a:p>
            <a:r>
              <a:rPr lang="pt-BR" dirty="0" smtClean="0"/>
              <a:t>Moléculas polipeptídicas</a:t>
            </a:r>
          </a:p>
          <a:p>
            <a:pPr lvl="1"/>
            <a:r>
              <a:rPr lang="pt-BR" dirty="0" err="1" smtClean="0"/>
              <a:t>Sequência</a:t>
            </a:r>
            <a:r>
              <a:rPr lang="pt-BR" dirty="0" smtClean="0"/>
              <a:t> de resíduos de Aminoácidos</a:t>
            </a:r>
          </a:p>
          <a:p>
            <a:pPr lvl="1"/>
            <a:r>
              <a:rPr lang="pt-BR" dirty="0" smtClean="0"/>
              <a:t>Ligações peptídicas</a:t>
            </a:r>
          </a:p>
          <a:p>
            <a:r>
              <a:rPr lang="pt-BR" dirty="0" smtClean="0"/>
              <a:t>Aminoácido</a:t>
            </a:r>
          </a:p>
          <a:p>
            <a:pPr lvl="1"/>
            <a:r>
              <a:rPr lang="pt-BR" dirty="0" smtClean="0"/>
              <a:t>Carbono Central (C</a:t>
            </a:r>
            <a:r>
              <a:rPr lang="pt-BR" dirty="0" smtClean="0">
                <a:latin typeface="Symbol" pitchFamily="18" charset="2"/>
              </a:rPr>
              <a:t>a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Grupo Carboxila - COOH</a:t>
            </a:r>
          </a:p>
          <a:p>
            <a:pPr lvl="1"/>
            <a:r>
              <a:rPr lang="pt-BR" dirty="0" smtClean="0"/>
              <a:t>Grupo Amina – NH</a:t>
            </a:r>
            <a:r>
              <a:rPr lang="pt-BR" baseline="-25000" dirty="0" smtClean="0"/>
              <a:t>2</a:t>
            </a:r>
          </a:p>
          <a:p>
            <a:pPr lvl="1"/>
            <a:r>
              <a:rPr lang="pt-BR" dirty="0" smtClean="0"/>
              <a:t>Cadeia Lateral (R)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dStudPres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F2399BB-7EC3-4342-B503-148D67E07A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3076</Words>
  <Application>Microsoft Office PowerPoint</Application>
  <PresentationFormat>Apresentação na tela (4:3)</PresentationFormat>
  <Paragraphs>1358</Paragraphs>
  <Slides>68</Slides>
  <Notes>68</Notes>
  <HiddenSlides>11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68</vt:i4>
      </vt:variant>
    </vt:vector>
  </HeadingPairs>
  <TitlesOfParts>
    <vt:vector size="70" baseType="lpstr">
      <vt:lpstr>EdStudPres</vt:lpstr>
      <vt:lpstr>Equação</vt:lpstr>
      <vt:lpstr>Alinhamento Múltiplo de SeqUências Utilizando Algoritmos Genéticos </vt:lpstr>
      <vt:lpstr>Visão geral</vt:lpstr>
      <vt:lpstr>Visão geral</vt:lpstr>
      <vt:lpstr>DNA e RNA</vt:lpstr>
      <vt:lpstr>DNA e RNA</vt:lpstr>
      <vt:lpstr>DNA e RNA</vt:lpstr>
      <vt:lpstr>DNA e RNA</vt:lpstr>
      <vt:lpstr>DNA e RNA</vt:lpstr>
      <vt:lpstr>Proteínas</vt:lpstr>
      <vt:lpstr>Proteínas</vt:lpstr>
      <vt:lpstr>Proteínas</vt:lpstr>
      <vt:lpstr>Alinhamento de Sequências</vt:lpstr>
      <vt:lpstr>Alinhamento de Sequências</vt:lpstr>
      <vt:lpstr>Alinhamento Múltiplo de Sequências</vt:lpstr>
      <vt:lpstr>MSA</vt:lpstr>
      <vt:lpstr>MSA</vt:lpstr>
      <vt:lpstr>MSA</vt:lpstr>
      <vt:lpstr>MSA</vt:lpstr>
      <vt:lpstr>MSA</vt:lpstr>
      <vt:lpstr>MSA</vt:lpstr>
      <vt:lpstr>Algoritmos Genéticos</vt:lpstr>
      <vt:lpstr>Algoritmos Genéticos</vt:lpstr>
      <vt:lpstr>Algoritmos Genéticos</vt:lpstr>
      <vt:lpstr>Algoritmos Genéticos</vt:lpstr>
      <vt:lpstr>Algoritmos Genéticos</vt:lpstr>
      <vt:lpstr>Algoritmos Genéticos</vt:lpstr>
      <vt:lpstr>Algoritmos Genéticos</vt:lpstr>
      <vt:lpstr>Algoritmos Genéticos</vt:lpstr>
      <vt:lpstr>MSA utilizando GA</vt:lpstr>
      <vt:lpstr>MSA utilizando GA</vt:lpstr>
      <vt:lpstr>MSA utilizando GA</vt:lpstr>
      <vt:lpstr>MSA utilizando GA</vt:lpstr>
      <vt:lpstr>MSA utilizando GA</vt:lpstr>
      <vt:lpstr>BAliBASE</vt:lpstr>
      <vt:lpstr>BAliBASE</vt:lpstr>
      <vt:lpstr>Trabalhos em andamento</vt:lpstr>
      <vt:lpstr>Trabalhos em andamento</vt:lpstr>
      <vt:lpstr>Trabalhos em andamento</vt:lpstr>
      <vt:lpstr>Trabalhos em andamento</vt:lpstr>
      <vt:lpstr>Trabalhos em andamento</vt:lpstr>
      <vt:lpstr>Trabalhos em andamento</vt:lpstr>
      <vt:lpstr>Trabalhos em andamento</vt:lpstr>
      <vt:lpstr>Trabalhos em andamento</vt:lpstr>
      <vt:lpstr>Trabalhos em andamento</vt:lpstr>
      <vt:lpstr>Trabalhos em andamento</vt:lpstr>
      <vt:lpstr>Trabalhos em andamento</vt:lpstr>
      <vt:lpstr>Trabalhos em andamento</vt:lpstr>
      <vt:lpstr>Trabalhos em andamento</vt:lpstr>
      <vt:lpstr>Trabalhos em andamento</vt:lpstr>
      <vt:lpstr>Trabalhos em andamento</vt:lpstr>
      <vt:lpstr>Trabalhos em andamento</vt:lpstr>
      <vt:lpstr>Cronograma</vt:lpstr>
      <vt:lpstr>Cronograma</vt:lpstr>
      <vt:lpstr>Cronograma</vt:lpstr>
      <vt:lpstr>Cronograma</vt:lpstr>
      <vt:lpstr>Cronograma</vt:lpstr>
      <vt:lpstr>Cronograma</vt:lpstr>
      <vt:lpstr>Cronograma</vt:lpstr>
      <vt:lpstr>Cronograma</vt:lpstr>
      <vt:lpstr>Cronograma</vt:lpstr>
      <vt:lpstr>Cronograma</vt:lpstr>
      <vt:lpstr>Cronograma</vt:lpstr>
      <vt:lpstr>Cronograma</vt:lpstr>
      <vt:lpstr>Cronograma</vt:lpstr>
      <vt:lpstr>Cronograma</vt:lpstr>
      <vt:lpstr>Cronograma</vt:lpstr>
      <vt:lpstr>Referências</vt:lpstr>
      <vt:lpstr>Referências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2011-10-17T00:28:53Z</dcterms:created>
  <dcterms:modified xsi:type="dcterms:W3CDTF">2011-11-11T00:39:29Z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TC010167125</vt:lpwstr>
  </property>
</Properties>
</file>