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autoCompressPictures="0" strictFirstAndLastChars="0" saveSubsetFonts="1">
  <p:sldMasterIdLst>
    <p:sldMasterId id="2147483654"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Lst>
  <p:sldSz cy="5143500" cx="9144000"/>
  <p:notesSz cx="6858000" cy="9144000"/>
  <p:defaultText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defaultTextStyle>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mAuthor clrIdx="0" id="0" initials="" lastIdx="2" name="Rafael Padilha"/>
  <p:cmAuthor clrIdx="1" id="1" initials="" lastIdx="2" name="Luísa Cardoso"/>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file>

<file path=ppt/tableStyles.xml><?xml version="1.0" encoding="utf-8"?>
<a:tblStyleLst xmlns:a="http://schemas.openxmlformats.org/drawingml/2006/main" xmlns:r="http://schemas.openxmlformats.org/officeDocument/2006/relationships" def="{90651C3A-4460-11DB-9652-00E08161165F}"/>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commentAuthors" Target="commentAuthors.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m authorId="1" idx="1">
    <p:pos x="6000" y="0"/>
    <p:text>Vale a pena entrar nos detalhes das CNNs usadas?</p:text>
  </p:cm>
  <p:cm authorId="0" idx="2">
    <p:pos x="6000" y="100"/>
    <p:text>Lu, eu não sei. Acho que talvez nós tenhamos que entrar em alguns detalhes, pois não acho que com o que temos agora temos um seminário de 1h20 ~ 1h30.
Mas também podemos nos aprofundar em outros pontos. Acho que podemos gastar um tempo melhor falando sobre CNN, aproveitar bastante daquele tutorial que você encontrou</p:text>
  </p:cm>
  <p:cm authorId="1" idx="2">
    <p:pos x="6000" y="200"/>
    <p:text>Padilha, achei que seria legal focar só no conceito de Inception do GoogleLeNet. Dá uma olhada no que você acha (talvez esteja faltando explicar porque isso é interessante e que você monta a rede com vários módulos de Inception). Eu não sei se entendi plenamente as convoluções 1x1 =P</p:tex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m authorId="0" idx="1">
    <p:pos x="6000" y="0"/>
    <p:text>Se for fazer um slide de AdaGrad... usar isso daqui como base
http://www.ark.cs.cmu.edu/cdyer/adagrad.pdf</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 name="Shape 1"/>
        <p:cNvGrpSpPr/>
        <p:nvPr/>
      </p:nvGrpSpPr>
      <p:grpSpPr>
        <a:xfrm>
          <a:off x="0" y="0"/>
          <a:ext cx="0" cy="0"/>
          <a:chOff x="0" y="0"/>
          <a:chExt cx="0" cy="0"/>
        </a:xfrm>
      </p:grpSpPr>
      <p:sp>
        <p:nvSpPr>
          <p:cNvPr id="2" name="Shape 2"/>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 name="Shape 3"/>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 name="Shape 32"/>
        <p:cNvGrpSpPr/>
        <p:nvPr/>
      </p:nvGrpSpPr>
      <p:grpSpPr>
        <a:xfrm>
          <a:off x="0" y="0"/>
          <a:ext cx="0" cy="0"/>
          <a:chOff x="0" y="0"/>
          <a:chExt cx="0" cy="0"/>
        </a:xfrm>
      </p:grpSpPr>
      <p:sp>
        <p:nvSpPr>
          <p:cNvPr id="33" name="Shape 3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 name="Shape 3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94" name="Shape 94"/>
        <p:cNvGrpSpPr/>
        <p:nvPr/>
      </p:nvGrpSpPr>
      <p:grpSpPr>
        <a:xfrm>
          <a:off x="0" y="0"/>
          <a:ext cx="0" cy="0"/>
          <a:chOff x="0" y="0"/>
          <a:chExt cx="0" cy="0"/>
        </a:xfrm>
      </p:grpSpPr>
      <p:sp>
        <p:nvSpPr>
          <p:cNvPr id="95" name="Shape 9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96" name="Shape 9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Falar sobre o volume 3D que as camadas alteram na CNN</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2" name="Shape 102"/>
        <p:cNvGrpSpPr/>
        <p:nvPr/>
      </p:nvGrpSpPr>
      <p:grpSpPr>
        <a:xfrm>
          <a:off x="0" y="0"/>
          <a:ext cx="0" cy="0"/>
          <a:chOff x="0" y="0"/>
          <a:chExt cx="0" cy="0"/>
        </a:xfrm>
      </p:grpSpPr>
      <p:sp>
        <p:nvSpPr>
          <p:cNvPr id="103" name="Shape 1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04" name="Shape 104"/>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600"/>
              </a:spcBef>
              <a:buNone/>
            </a:pPr>
            <a:r>
              <a:rPr lang="en" sz="1800">
                <a:solidFill>
                  <a:schemeClr val="dk1"/>
                </a:solidFill>
              </a:rPr>
              <a:t>We can have several neurons connected to the same region, this is called the </a:t>
            </a:r>
            <a:r>
              <a:rPr b="1" lang="en" sz="1800">
                <a:solidFill>
                  <a:srgbClr val="38761D"/>
                </a:solidFill>
              </a:rPr>
              <a:t>depth </a:t>
            </a:r>
            <a:r>
              <a:rPr lang="en" sz="1800">
                <a:solidFill>
                  <a:schemeClr val="dk1"/>
                </a:solidFill>
              </a:rPr>
              <a:t>(don’t confuse this with the depth of the network).</a:t>
            </a:r>
          </a:p>
          <a:p>
            <a:pPr lvl="0" rtl="0">
              <a:spcBef>
                <a:spcPts val="600"/>
              </a:spcBef>
              <a:buNone/>
            </a:pPr>
            <a:r>
              <a:t/>
            </a:r>
            <a:endParaRPr sz="1800">
              <a:solidFill>
                <a:schemeClr val="dk1"/>
              </a:solidFill>
            </a:endParaRPr>
          </a:p>
          <a:p>
            <a:pPr lvl="0">
              <a:spcBef>
                <a:spcPts val="600"/>
              </a:spcBef>
              <a:buClr>
                <a:schemeClr val="dk1"/>
              </a:buClr>
              <a:buSzPct val="61111"/>
              <a:buFont typeface="Arial"/>
              <a:buNone/>
            </a:pPr>
            <a:r>
              <a:rPr lang="en" sz="1800">
                <a:solidFill>
                  <a:schemeClr val="dk1"/>
                </a:solidFill>
              </a:rPr>
              <a:t>The number of depth columns is given by the </a:t>
            </a:r>
            <a:r>
              <a:rPr b="1" lang="en" sz="1800">
                <a:solidFill>
                  <a:schemeClr val="dk1"/>
                </a:solidFill>
              </a:rPr>
              <a:t>stride</a:t>
            </a:r>
            <a:r>
              <a:rPr lang="en" sz="1800">
                <a:solidFill>
                  <a:schemeClr val="dk1"/>
                </a:solidFill>
              </a:rPr>
              <a:t> (step used when sliding a window filter). It determines </a:t>
            </a:r>
            <a:r>
              <a:rPr b="1" lang="en" sz="1800">
                <a:solidFill>
                  <a:srgbClr val="FF0000"/>
                </a:solidFill>
              </a:rPr>
              <a:t>width</a:t>
            </a:r>
            <a:r>
              <a:rPr b="1" lang="en" sz="1800">
                <a:solidFill>
                  <a:schemeClr val="dk1"/>
                </a:solidFill>
              </a:rPr>
              <a:t> </a:t>
            </a:r>
            <a:r>
              <a:rPr lang="en" sz="1800">
                <a:solidFill>
                  <a:schemeClr val="dk1"/>
                </a:solidFill>
              </a:rPr>
              <a:t>and </a:t>
            </a:r>
            <a:r>
              <a:rPr b="1" lang="en" sz="1800">
                <a:solidFill>
                  <a:srgbClr val="0000FF"/>
                </a:solidFill>
              </a:rPr>
              <a:t>height</a:t>
            </a:r>
            <a:r>
              <a:rPr lang="en" sz="1800">
                <a:solidFill>
                  <a:schemeClr val="dk1"/>
                </a:solidFill>
              </a:rPr>
              <a:t> of the volume.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08" name="Shape 108"/>
        <p:cNvGrpSpPr/>
        <p:nvPr/>
      </p:nvGrpSpPr>
      <p:grpSpPr>
        <a:xfrm>
          <a:off x="0" y="0"/>
          <a:ext cx="0" cy="0"/>
          <a:chOff x="0" y="0"/>
          <a:chExt cx="0" cy="0"/>
        </a:xfrm>
      </p:grpSpPr>
      <p:sp>
        <p:nvSpPr>
          <p:cNvPr id="109" name="Shape 1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0" name="Shape 11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14" name="Shape 114"/>
        <p:cNvGrpSpPr/>
        <p:nvPr/>
      </p:nvGrpSpPr>
      <p:grpSpPr>
        <a:xfrm>
          <a:off x="0" y="0"/>
          <a:ext cx="0" cy="0"/>
          <a:chOff x="0" y="0"/>
          <a:chExt cx="0" cy="0"/>
        </a:xfrm>
      </p:grpSpPr>
      <p:sp>
        <p:nvSpPr>
          <p:cNvPr id="115" name="Shape 1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16" name="Shape 11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0" name="Shape 120"/>
        <p:cNvGrpSpPr/>
        <p:nvPr/>
      </p:nvGrpSpPr>
      <p:grpSpPr>
        <a:xfrm>
          <a:off x="0" y="0"/>
          <a:ext cx="0" cy="0"/>
          <a:chOff x="0" y="0"/>
          <a:chExt cx="0" cy="0"/>
        </a:xfrm>
      </p:grpSpPr>
      <p:sp>
        <p:nvSpPr>
          <p:cNvPr id="121" name="Shape 1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2" name="Shape 12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27" name="Shape 12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34" name="Shape 134"/>
        <p:cNvGrpSpPr/>
        <p:nvPr/>
      </p:nvGrpSpPr>
      <p:grpSpPr>
        <a:xfrm>
          <a:off x="0" y="0"/>
          <a:ext cx="0" cy="0"/>
          <a:chOff x="0" y="0"/>
          <a:chExt cx="0" cy="0"/>
        </a:xfrm>
      </p:grpSpPr>
      <p:sp>
        <p:nvSpPr>
          <p:cNvPr id="135" name="Shape 13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36" name="Shape 13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Ao final do slide, falar que se o número de filtros fosse muito grande, a quantidade de parâmetros para se aprender seria enorme. Portanto parameter sharing (proximo slide)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0" name="Shape 140"/>
        <p:cNvGrpSpPr/>
        <p:nvPr/>
      </p:nvGrpSpPr>
      <p:grpSpPr>
        <a:xfrm>
          <a:off x="0" y="0"/>
          <a:ext cx="0" cy="0"/>
          <a:chOff x="0" y="0"/>
          <a:chExt cx="0" cy="0"/>
        </a:xfrm>
      </p:grpSpPr>
      <p:sp>
        <p:nvSpPr>
          <p:cNvPr id="141" name="Shape 14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2" name="Shape 14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46" name="Shape 146"/>
        <p:cNvGrpSpPr/>
        <p:nvPr/>
      </p:nvGrpSpPr>
      <p:grpSpPr>
        <a:xfrm>
          <a:off x="0" y="0"/>
          <a:ext cx="0" cy="0"/>
          <a:chOff x="0" y="0"/>
          <a:chExt cx="0" cy="0"/>
        </a:xfrm>
      </p:grpSpPr>
      <p:sp>
        <p:nvSpPr>
          <p:cNvPr id="147" name="Shape 14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48" name="Shape 14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sz="1200">
                <a:solidFill>
                  <a:schemeClr val="dk1"/>
                </a:solidFill>
              </a:rPr>
              <a:t> Intuitively, the network will learn filters that activate when they see some specific type of feature at some spatial position in the input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52" name="Shape 152"/>
        <p:cNvGrpSpPr/>
        <p:nvPr/>
      </p:nvGrpSpPr>
      <p:grpSpPr>
        <a:xfrm>
          <a:off x="0" y="0"/>
          <a:ext cx="0" cy="0"/>
          <a:chOff x="0" y="0"/>
          <a:chExt cx="0" cy="0"/>
        </a:xfrm>
      </p:grpSpPr>
      <p:sp>
        <p:nvSpPr>
          <p:cNvPr id="153" name="Shape 1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54" name="Shape 154"/>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rPr lang="en" sz="1200">
                <a:solidFill>
                  <a:schemeClr val="dk1"/>
                </a:solidFill>
              </a:rPr>
              <a:t>High overlap → larger volume</a:t>
            </a:r>
          </a:p>
          <a:p>
            <a:pPr lvl="0" rtl="0">
              <a:spcBef>
                <a:spcPts val="0"/>
              </a:spcBef>
              <a:buNone/>
            </a:pPr>
            <a:r>
              <a:rPr lang="en" sz="1200">
                <a:solidFill>
                  <a:schemeClr val="dk1"/>
                </a:solidFill>
              </a:rPr>
              <a:t>Less overlap → smaller volume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 name="Shape 38"/>
        <p:cNvGrpSpPr/>
        <p:nvPr/>
      </p:nvGrpSpPr>
      <p:grpSpPr>
        <a:xfrm>
          <a:off x="0" y="0"/>
          <a:ext cx="0" cy="0"/>
          <a:chOff x="0" y="0"/>
          <a:chExt cx="0" cy="0"/>
        </a:xfrm>
      </p:grpSpPr>
      <p:sp>
        <p:nvSpPr>
          <p:cNvPr id="39" name="Shape 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0" name="Shape 4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67" name="Shape 167"/>
        <p:cNvGrpSpPr/>
        <p:nvPr/>
      </p:nvGrpSpPr>
      <p:grpSpPr>
        <a:xfrm>
          <a:off x="0" y="0"/>
          <a:ext cx="0" cy="0"/>
          <a:chOff x="0" y="0"/>
          <a:chExt cx="0" cy="0"/>
        </a:xfrm>
      </p:grpSpPr>
      <p:sp>
        <p:nvSpPr>
          <p:cNvPr id="168" name="Shape 16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69" name="Shape 16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75" name="Shape 175"/>
        <p:cNvGrpSpPr/>
        <p:nvPr/>
      </p:nvGrpSpPr>
      <p:grpSpPr>
        <a:xfrm>
          <a:off x="0" y="0"/>
          <a:ext cx="0" cy="0"/>
          <a:chOff x="0" y="0"/>
          <a:chExt cx="0" cy="0"/>
        </a:xfrm>
      </p:grpSpPr>
      <p:sp>
        <p:nvSpPr>
          <p:cNvPr id="176" name="Shape 17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77" name="Shape 17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0" name="Shape 180"/>
        <p:cNvGrpSpPr/>
        <p:nvPr/>
      </p:nvGrpSpPr>
      <p:grpSpPr>
        <a:xfrm>
          <a:off x="0" y="0"/>
          <a:ext cx="0" cy="0"/>
          <a:chOff x="0" y="0"/>
          <a:chExt cx="0" cy="0"/>
        </a:xfrm>
      </p:grpSpPr>
      <p:sp>
        <p:nvSpPr>
          <p:cNvPr id="181" name="Shape 18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2" name="Shape 18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86" name="Shape 186"/>
        <p:cNvGrpSpPr/>
        <p:nvPr/>
      </p:nvGrpSpPr>
      <p:grpSpPr>
        <a:xfrm>
          <a:off x="0" y="0"/>
          <a:ext cx="0" cy="0"/>
          <a:chOff x="0" y="0"/>
          <a:chExt cx="0" cy="0"/>
        </a:xfrm>
      </p:grpSpPr>
      <p:sp>
        <p:nvSpPr>
          <p:cNvPr id="187" name="Shape 18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88" name="Shape 18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sz="1200">
              <a:solidFill>
                <a:schemeClr val="dk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193" name="Shape 193"/>
        <p:cNvGrpSpPr/>
        <p:nvPr/>
      </p:nvGrpSpPr>
      <p:grpSpPr>
        <a:xfrm>
          <a:off x="0" y="0"/>
          <a:ext cx="0" cy="0"/>
          <a:chOff x="0" y="0"/>
          <a:chExt cx="0" cy="0"/>
        </a:xfrm>
      </p:grpSpPr>
      <p:sp>
        <p:nvSpPr>
          <p:cNvPr id="194" name="Shape 19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195" name="Shape 19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1" name="Shape 201"/>
        <p:cNvGrpSpPr/>
        <p:nvPr/>
      </p:nvGrpSpPr>
      <p:grpSpPr>
        <a:xfrm>
          <a:off x="0" y="0"/>
          <a:ext cx="0" cy="0"/>
          <a:chOff x="0" y="0"/>
          <a:chExt cx="0" cy="0"/>
        </a:xfrm>
      </p:grpSpPr>
      <p:sp>
        <p:nvSpPr>
          <p:cNvPr id="202" name="Shape 20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03" name="Shape 20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Fazer as diversas convoluções em paralelo e depois concatenar os resultados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07" name="Shape 207"/>
        <p:cNvGrpSpPr/>
        <p:nvPr/>
      </p:nvGrpSpPr>
      <p:grpSpPr>
        <a:xfrm>
          <a:off x="0" y="0"/>
          <a:ext cx="0" cy="0"/>
          <a:chOff x="0" y="0"/>
          <a:chExt cx="0" cy="0"/>
        </a:xfrm>
      </p:grpSpPr>
      <p:sp>
        <p:nvSpPr>
          <p:cNvPr id="208" name="Shape 2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09" name="Shape 209"/>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sz="1200">
                <a:solidFill>
                  <a:schemeClr val="dk1"/>
                </a:solidFill>
              </a:rPr>
              <a:t>From “Network In Network”: “Each pooling layer performs weighted linear recombination on the input feature maps, which then go through a rectifier linear unit. The cross channel pooled feature maps are cross channel pooled again and again in the next layers. This cascaded cross channel parameteric pooling structure allows complex and learnable interactions of cross channel information. The cross channel parametric pooling layer is also equivalent to a convolution layer with 1x1 convolution kernel”</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13" name="Shape 213"/>
        <p:cNvGrpSpPr/>
        <p:nvPr/>
      </p:nvGrpSpPr>
      <p:grpSpPr>
        <a:xfrm>
          <a:off x="0" y="0"/>
          <a:ext cx="0" cy="0"/>
          <a:chOff x="0" y="0"/>
          <a:chExt cx="0" cy="0"/>
        </a:xfrm>
      </p:grpSpPr>
      <p:sp>
        <p:nvSpPr>
          <p:cNvPr id="214" name="Shape 21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15" name="Shape 21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0" name="Shape 220"/>
        <p:cNvGrpSpPr/>
        <p:nvPr/>
      </p:nvGrpSpPr>
      <p:grpSpPr>
        <a:xfrm>
          <a:off x="0" y="0"/>
          <a:ext cx="0" cy="0"/>
          <a:chOff x="0" y="0"/>
          <a:chExt cx="0" cy="0"/>
        </a:xfrm>
      </p:grpSpPr>
      <p:sp>
        <p:nvSpPr>
          <p:cNvPr id="221" name="Shape 2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22" name="Shape 22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26" name="Shape 226"/>
        <p:cNvGrpSpPr/>
        <p:nvPr/>
      </p:nvGrpSpPr>
      <p:grpSpPr>
        <a:xfrm>
          <a:off x="0" y="0"/>
          <a:ext cx="0" cy="0"/>
          <a:chOff x="0" y="0"/>
          <a:chExt cx="0" cy="0"/>
        </a:xfrm>
      </p:grpSpPr>
      <p:sp>
        <p:nvSpPr>
          <p:cNvPr id="227" name="Shape 2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28" name="Shape 22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3" name="Shape 43"/>
        <p:cNvGrpSpPr/>
        <p:nvPr/>
      </p:nvGrpSpPr>
      <p:grpSpPr>
        <a:xfrm>
          <a:off x="0" y="0"/>
          <a:ext cx="0" cy="0"/>
          <a:chOff x="0" y="0"/>
          <a:chExt cx="0" cy="0"/>
        </a:xfrm>
      </p:grpSpPr>
      <p:sp>
        <p:nvSpPr>
          <p:cNvPr id="44" name="Shape 4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5" name="Shape 4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36" name="Shape 236"/>
        <p:cNvGrpSpPr/>
        <p:nvPr/>
      </p:nvGrpSpPr>
      <p:grpSpPr>
        <a:xfrm>
          <a:off x="0" y="0"/>
          <a:ext cx="0" cy="0"/>
          <a:chOff x="0" y="0"/>
          <a:chExt cx="0" cy="0"/>
        </a:xfrm>
      </p:grpSpPr>
      <p:sp>
        <p:nvSpPr>
          <p:cNvPr id="237" name="Shape 23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38" name="Shape 23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42" name="Shape 242"/>
        <p:cNvGrpSpPr/>
        <p:nvPr/>
      </p:nvGrpSpPr>
      <p:grpSpPr>
        <a:xfrm>
          <a:off x="0" y="0"/>
          <a:ext cx="0" cy="0"/>
          <a:chOff x="0" y="0"/>
          <a:chExt cx="0" cy="0"/>
        </a:xfrm>
      </p:grpSpPr>
      <p:sp>
        <p:nvSpPr>
          <p:cNvPr id="243" name="Shape 24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44" name="Shape 244"/>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rPr lang="en"/>
              <a:t>Encontrar a função f(x) que leva uma imagem x para um espaço d-dimensional, onde a distancia seja diretamente ligada a similaridade.</a:t>
            </a:r>
          </a:p>
          <a:p>
            <a:pPr>
              <a:spcBef>
                <a:spcPts val="0"/>
              </a:spcBef>
              <a:buNone/>
            </a:pPr>
            <a:r>
              <a:rPr lang="en"/>
              <a:t>Se d2(x1,x2) é grande, x1 e x2 são de identidades diferentes. Se não, são da mesma pessoa</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0" name="Shape 250"/>
        <p:cNvGrpSpPr/>
        <p:nvPr/>
      </p:nvGrpSpPr>
      <p:grpSpPr>
        <a:xfrm>
          <a:off x="0" y="0"/>
          <a:ext cx="0" cy="0"/>
          <a:chOff x="0" y="0"/>
          <a:chExt cx="0" cy="0"/>
        </a:xfrm>
      </p:grpSpPr>
      <p:sp>
        <p:nvSpPr>
          <p:cNvPr id="251" name="Shape 25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52" name="Shape 252"/>
          <p:cNvSpPr txBox="1"/>
          <p:nvPr>
            <p:ph idx="1" type="body"/>
          </p:nvPr>
        </p:nvSpPr>
        <p:spPr>
          <a:xfrm>
            <a:off x="685800" y="4343400"/>
            <a:ext cx="5486399" cy="4114800"/>
          </a:xfrm>
          <a:prstGeom prst="rect">
            <a:avLst/>
          </a:prstGeom>
        </p:spPr>
        <p:txBody>
          <a:bodyPr anchorCtr="0" anchor="t" bIns="91425" lIns="91425" rIns="91425" tIns="91425">
            <a:noAutofit/>
          </a:bodyPr>
          <a:lstStyle/>
          <a:p>
            <a:pPr rtl="0">
              <a:spcBef>
                <a:spcPts val="0"/>
              </a:spcBef>
              <a:buNone/>
            </a:pPr>
            <a:r>
              <a:rPr lang="en"/>
              <a:t>Normalização L2.</a:t>
            </a:r>
          </a:p>
          <a:p>
            <a:pPr>
              <a:spcBef>
                <a:spcPts val="0"/>
              </a:spcBef>
              <a:buNone/>
            </a:pPr>
            <a:r>
              <a:rPr lang="en"/>
              <a:t>Os batches são montados de acordo com a Triplet Loss Function. Será explicado para frente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56" name="Shape 256"/>
        <p:cNvGrpSpPr/>
        <p:nvPr/>
      </p:nvGrpSpPr>
      <p:grpSpPr>
        <a:xfrm>
          <a:off x="0" y="0"/>
          <a:ext cx="0" cy="0"/>
          <a:chOff x="0" y="0"/>
          <a:chExt cx="0" cy="0"/>
        </a:xfrm>
      </p:grpSpPr>
      <p:sp>
        <p:nvSpPr>
          <p:cNvPr id="257" name="Shape 25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58" name="Shape 25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63" name="Shape 263"/>
        <p:cNvGrpSpPr/>
        <p:nvPr/>
      </p:nvGrpSpPr>
      <p:grpSpPr>
        <a:xfrm>
          <a:off x="0" y="0"/>
          <a:ext cx="0" cy="0"/>
          <a:chOff x="0" y="0"/>
          <a:chExt cx="0" cy="0"/>
        </a:xfrm>
      </p:grpSpPr>
      <p:sp>
        <p:nvSpPr>
          <p:cNvPr id="264" name="Shape 26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65" name="Shape 26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0" name="Shape 270"/>
        <p:cNvGrpSpPr/>
        <p:nvPr/>
      </p:nvGrpSpPr>
      <p:grpSpPr>
        <a:xfrm>
          <a:off x="0" y="0"/>
          <a:ext cx="0" cy="0"/>
          <a:chOff x="0" y="0"/>
          <a:chExt cx="0" cy="0"/>
        </a:xfrm>
      </p:grpSpPr>
      <p:sp>
        <p:nvSpPr>
          <p:cNvPr id="271" name="Shape 2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72" name="Shape 27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77" name="Shape 277"/>
        <p:cNvGrpSpPr/>
        <p:nvPr/>
      </p:nvGrpSpPr>
      <p:grpSpPr>
        <a:xfrm>
          <a:off x="0" y="0"/>
          <a:ext cx="0" cy="0"/>
          <a:chOff x="0" y="0"/>
          <a:chExt cx="0" cy="0"/>
        </a:xfrm>
      </p:grpSpPr>
      <p:sp>
        <p:nvSpPr>
          <p:cNvPr id="278" name="Shape 27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79" name="Shape 27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83" name="Shape 283"/>
        <p:cNvGrpSpPr/>
        <p:nvPr/>
      </p:nvGrpSpPr>
      <p:grpSpPr>
        <a:xfrm>
          <a:off x="0" y="0"/>
          <a:ext cx="0" cy="0"/>
          <a:chOff x="0" y="0"/>
          <a:chExt cx="0" cy="0"/>
        </a:xfrm>
      </p:grpSpPr>
      <p:sp>
        <p:nvSpPr>
          <p:cNvPr id="284" name="Shape 284"/>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85" name="Shape 285"/>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290" name="Shape 290"/>
        <p:cNvGrpSpPr/>
        <p:nvPr/>
      </p:nvGrpSpPr>
      <p:grpSpPr>
        <a:xfrm>
          <a:off x="0" y="0"/>
          <a:ext cx="0" cy="0"/>
          <a:chOff x="0" y="0"/>
          <a:chExt cx="0" cy="0"/>
        </a:xfrm>
      </p:grpSpPr>
      <p:sp>
        <p:nvSpPr>
          <p:cNvPr id="291" name="Shape 2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292" name="Shape 29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07" name="Shape 307"/>
        <p:cNvGrpSpPr/>
        <p:nvPr/>
      </p:nvGrpSpPr>
      <p:grpSpPr>
        <a:xfrm>
          <a:off x="0" y="0"/>
          <a:ext cx="0" cy="0"/>
          <a:chOff x="0" y="0"/>
          <a:chExt cx="0" cy="0"/>
        </a:xfrm>
      </p:grpSpPr>
      <p:sp>
        <p:nvSpPr>
          <p:cNvPr id="308" name="Shape 30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09" name="Shape 309"/>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9" name="Shape 49"/>
        <p:cNvGrpSpPr/>
        <p:nvPr/>
      </p:nvGrpSpPr>
      <p:grpSpPr>
        <a:xfrm>
          <a:off x="0" y="0"/>
          <a:ext cx="0" cy="0"/>
          <a:chOff x="0" y="0"/>
          <a:chExt cx="0" cy="0"/>
        </a:xfrm>
      </p:grpSpPr>
      <p:sp>
        <p:nvSpPr>
          <p:cNvPr id="50" name="Shape 50"/>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1" name="Shape 51"/>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14" name="Shape 314"/>
        <p:cNvGrpSpPr/>
        <p:nvPr/>
      </p:nvGrpSpPr>
      <p:grpSpPr>
        <a:xfrm>
          <a:off x="0" y="0"/>
          <a:ext cx="0" cy="0"/>
          <a:chOff x="0" y="0"/>
          <a:chExt cx="0" cy="0"/>
        </a:xfrm>
      </p:grpSpPr>
      <p:sp>
        <p:nvSpPr>
          <p:cNvPr id="315" name="Shape 31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16" name="Shape 31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0" name="Shape 320"/>
        <p:cNvGrpSpPr/>
        <p:nvPr/>
      </p:nvGrpSpPr>
      <p:grpSpPr>
        <a:xfrm>
          <a:off x="0" y="0"/>
          <a:ext cx="0" cy="0"/>
          <a:chOff x="0" y="0"/>
          <a:chExt cx="0" cy="0"/>
        </a:xfrm>
      </p:grpSpPr>
      <p:sp>
        <p:nvSpPr>
          <p:cNvPr id="321" name="Shape 32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2" name="Shape 32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28" name="Shape 32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38" name="Shape 338"/>
        <p:cNvGrpSpPr/>
        <p:nvPr/>
      </p:nvGrpSpPr>
      <p:grpSpPr>
        <a:xfrm>
          <a:off x="0" y="0"/>
          <a:ext cx="0" cy="0"/>
          <a:chOff x="0" y="0"/>
          <a:chExt cx="0" cy="0"/>
        </a:xfrm>
      </p:grpSpPr>
      <p:sp>
        <p:nvSpPr>
          <p:cNvPr id="339" name="Shape 33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0" name="Shape 34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44" name="Shape 344"/>
        <p:cNvGrpSpPr/>
        <p:nvPr/>
      </p:nvGrpSpPr>
      <p:grpSpPr>
        <a:xfrm>
          <a:off x="0" y="0"/>
          <a:ext cx="0" cy="0"/>
          <a:chOff x="0" y="0"/>
          <a:chExt cx="0" cy="0"/>
        </a:xfrm>
      </p:grpSpPr>
      <p:sp>
        <p:nvSpPr>
          <p:cNvPr id="345" name="Shape 34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46" name="Shape 34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2" name="Shape 352"/>
        <p:cNvGrpSpPr/>
        <p:nvPr/>
      </p:nvGrpSpPr>
      <p:grpSpPr>
        <a:xfrm>
          <a:off x="0" y="0"/>
          <a:ext cx="0" cy="0"/>
          <a:chOff x="0" y="0"/>
          <a:chExt cx="0" cy="0"/>
        </a:xfrm>
      </p:grpSpPr>
      <p:sp>
        <p:nvSpPr>
          <p:cNvPr id="353" name="Shape 35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54" name="Shape 35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58" name="Shape 358"/>
        <p:cNvGrpSpPr/>
        <p:nvPr/>
      </p:nvGrpSpPr>
      <p:grpSpPr>
        <a:xfrm>
          <a:off x="0" y="0"/>
          <a:ext cx="0" cy="0"/>
          <a:chOff x="0" y="0"/>
          <a:chExt cx="0" cy="0"/>
        </a:xfrm>
      </p:grpSpPr>
      <p:sp>
        <p:nvSpPr>
          <p:cNvPr id="359" name="Shape 35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60" name="Shape 36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rPr lang="en"/>
              <a:t>AdaGrad → Adaptação do SGD para treinamento online, que leva em conta o histórico de cada feature na hora de fazer o SGD. Adapta a learning rate de acordo com o histórico de cada feature, dando menos valor para features frequentes e mais valor para features que não aparecem tanto (raros)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64" name="Shape 364"/>
        <p:cNvGrpSpPr/>
        <p:nvPr/>
      </p:nvGrpSpPr>
      <p:grpSpPr>
        <a:xfrm>
          <a:off x="0" y="0"/>
          <a:ext cx="0" cy="0"/>
          <a:chOff x="0" y="0"/>
          <a:chExt cx="0" cy="0"/>
        </a:xfrm>
      </p:grpSpPr>
      <p:sp>
        <p:nvSpPr>
          <p:cNvPr id="365" name="Shape 36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66" name="Shape 36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0" name="Shape 370"/>
        <p:cNvGrpSpPr/>
        <p:nvPr/>
      </p:nvGrpSpPr>
      <p:grpSpPr>
        <a:xfrm>
          <a:off x="0" y="0"/>
          <a:ext cx="0" cy="0"/>
          <a:chOff x="0" y="0"/>
          <a:chExt cx="0" cy="0"/>
        </a:xfrm>
      </p:grpSpPr>
      <p:sp>
        <p:nvSpPr>
          <p:cNvPr id="371" name="Shape 37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72" name="Shape 372"/>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76" name="Shape 376"/>
        <p:cNvGrpSpPr/>
        <p:nvPr/>
      </p:nvGrpSpPr>
      <p:grpSpPr>
        <a:xfrm>
          <a:off x="0" y="0"/>
          <a:ext cx="0" cy="0"/>
          <a:chOff x="0" y="0"/>
          <a:chExt cx="0" cy="0"/>
        </a:xfrm>
      </p:grpSpPr>
      <p:sp>
        <p:nvSpPr>
          <p:cNvPr id="377" name="Shape 37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78" name="Shape 37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57" name="Shape 57"/>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84" name="Shape 38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88" name="Shape 388"/>
        <p:cNvGrpSpPr/>
        <p:nvPr/>
      </p:nvGrpSpPr>
      <p:grpSpPr>
        <a:xfrm>
          <a:off x="0" y="0"/>
          <a:ext cx="0" cy="0"/>
          <a:chOff x="0" y="0"/>
          <a:chExt cx="0" cy="0"/>
        </a:xfrm>
      </p:grpSpPr>
      <p:sp>
        <p:nvSpPr>
          <p:cNvPr id="389" name="Shape 38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90" name="Shape 39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396" name="Shape 396"/>
        <p:cNvGrpSpPr/>
        <p:nvPr/>
      </p:nvGrpSpPr>
      <p:grpSpPr>
        <a:xfrm>
          <a:off x="0" y="0"/>
          <a:ext cx="0" cy="0"/>
          <a:chOff x="0" y="0"/>
          <a:chExt cx="0" cy="0"/>
        </a:xfrm>
      </p:grpSpPr>
      <p:sp>
        <p:nvSpPr>
          <p:cNvPr id="397" name="Shape 39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398" name="Shape 39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2" name="Shape 402"/>
        <p:cNvGrpSpPr/>
        <p:nvPr/>
      </p:nvGrpSpPr>
      <p:grpSpPr>
        <a:xfrm>
          <a:off x="0" y="0"/>
          <a:ext cx="0" cy="0"/>
          <a:chOff x="0" y="0"/>
          <a:chExt cx="0" cy="0"/>
        </a:xfrm>
      </p:grpSpPr>
      <p:sp>
        <p:nvSpPr>
          <p:cNvPr id="403" name="Shape 40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04" name="Shape 404"/>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408" name="Shape 408"/>
        <p:cNvGrpSpPr/>
        <p:nvPr/>
      </p:nvGrpSpPr>
      <p:grpSpPr>
        <a:xfrm>
          <a:off x="0" y="0"/>
          <a:ext cx="0" cy="0"/>
          <a:chOff x="0" y="0"/>
          <a:chExt cx="0" cy="0"/>
        </a:xfrm>
      </p:grpSpPr>
      <p:sp>
        <p:nvSpPr>
          <p:cNvPr id="409" name="Shape 409"/>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10" name="Shape 410"/>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3" name="Shape 63"/>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66" name="Shape 66"/>
        <p:cNvGrpSpPr/>
        <p:nvPr/>
      </p:nvGrpSpPr>
      <p:grpSpPr>
        <a:xfrm>
          <a:off x="0" y="0"/>
          <a:ext cx="0" cy="0"/>
          <a:chOff x="0" y="0"/>
          <a:chExt cx="0" cy="0"/>
        </a:xfrm>
      </p:grpSpPr>
      <p:sp>
        <p:nvSpPr>
          <p:cNvPr id="67" name="Shape 67"/>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68" name="Shape 68"/>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74" name="Shape 74"/>
        <p:cNvGrpSpPr/>
        <p:nvPr/>
      </p:nvGrpSpPr>
      <p:grpSpPr>
        <a:xfrm>
          <a:off x="0" y="0"/>
          <a:ext cx="0" cy="0"/>
          <a:chOff x="0" y="0"/>
          <a:chExt cx="0" cy="0"/>
        </a:xfrm>
      </p:grpSpPr>
      <p:sp>
        <p:nvSpPr>
          <p:cNvPr id="75" name="Shape 7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76" name="Shape 7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showMasterPhAnim="0" showMasterSp="0">
  <p:cSld>
    <p:spTree>
      <p:nvGrpSpPr>
        <p:cNvPr id="84" name="Shape 84"/>
        <p:cNvGrpSpPr/>
        <p:nvPr/>
      </p:nvGrpSpPr>
      <p:grpSpPr>
        <a:xfrm>
          <a:off x="0" y="0"/>
          <a:ext cx="0" cy="0"/>
          <a:chOff x="0" y="0"/>
          <a:chExt cx="0" cy="0"/>
        </a:xfrm>
      </p:grpSpPr>
      <p:sp>
        <p:nvSpPr>
          <p:cNvPr id="85" name="Shape 85"/>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86" name="Shape 86"/>
          <p:cNvSpPr txBox="1"/>
          <p:nvPr>
            <p:ph idx="1" type="body"/>
          </p:nvPr>
        </p:nvSpPr>
        <p:spPr>
          <a:xfrm>
            <a:off x="685800" y="4343400"/>
            <a:ext cx="5486399" cy="4114800"/>
          </a:xfrm>
          <a:prstGeom prst="rect">
            <a:avLst/>
          </a:prstGeom>
        </p:spPr>
        <p:txBody>
          <a:bodyPr anchorCtr="0" anchor="t" bIns="91425" lIns="91425" rIns="91425" tIns="91425">
            <a:noAutofit/>
          </a:bodyPr>
          <a:lstStyle/>
          <a:p>
            <a:pPr>
              <a:spcBef>
                <a:spcPts val="0"/>
              </a:spcBef>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
  <p:cSld name="Title Slide">
    <p:spTree>
      <p:nvGrpSpPr>
        <p:cNvPr id="8" name="Shape 8"/>
        <p:cNvGrpSpPr/>
        <p:nvPr/>
      </p:nvGrpSpPr>
      <p:grpSpPr>
        <a:xfrm>
          <a:off x="0" y="0"/>
          <a:ext cx="0" cy="0"/>
          <a:chOff x="0" y="0"/>
          <a:chExt cx="0" cy="0"/>
        </a:xfrm>
      </p:grpSpPr>
      <p:sp>
        <p:nvSpPr>
          <p:cNvPr id="9" name="Shape 9"/>
          <p:cNvSpPr txBox="1"/>
          <p:nvPr>
            <p:ph type="ctrTitle"/>
          </p:nvPr>
        </p:nvSpPr>
        <p:spPr>
          <a:xfrm>
            <a:off x="685800" y="1583342"/>
            <a:ext cx="7772400" cy="1159856"/>
          </a:xfrm>
          <a:prstGeom prst="rect">
            <a:avLst/>
          </a:prstGeom>
        </p:spPr>
        <p:txBody>
          <a:bodyPr anchorCtr="0" anchor="b" bIns="91425" lIns="91425" rIns="91425" tIns="91425"/>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p:txBody>
      </p:sp>
      <p:sp>
        <p:nvSpPr>
          <p:cNvPr id="10" name="Shape 10"/>
          <p:cNvSpPr txBox="1"/>
          <p:nvPr>
            <p:ph idx="1" type="subTitle"/>
          </p:nvPr>
        </p:nvSpPr>
        <p:spPr>
          <a:xfrm>
            <a:off x="685800" y="2840053"/>
            <a:ext cx="7772400" cy="784737"/>
          </a:xfrm>
          <a:prstGeom prst="rect">
            <a:avLst/>
          </a:prstGeom>
        </p:spPr>
        <p:txBody>
          <a:bodyPr anchorCtr="0" anchor="t" bIns="91425" lIns="91425" rIns="91425" tIns="91425"/>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p:txBody>
      </p:sp>
      <p:sp>
        <p:nvSpPr>
          <p:cNvPr id="11" name="Shape 11"/>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x">
  <p:cSld name="Title and Body">
    <p:spTree>
      <p:nvGrpSpPr>
        <p:cNvPr id="12" name="Shape 12"/>
        <p:cNvGrpSpPr/>
        <p:nvPr/>
      </p:nvGrpSpPr>
      <p:grpSpPr>
        <a:xfrm>
          <a:off x="0" y="0"/>
          <a:ext cx="0" cy="0"/>
          <a:chOff x="0" y="0"/>
          <a:chExt cx="0" cy="0"/>
        </a:xfrm>
      </p:grpSpPr>
      <p:sp>
        <p:nvSpPr>
          <p:cNvPr id="13" name="Shape 13"/>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4" name="Shape 14"/>
          <p:cNvSpPr txBox="1"/>
          <p:nvPr>
            <p:ph idx="1" type="body"/>
          </p:nvPr>
        </p:nvSpPr>
        <p:spPr>
          <a:xfrm>
            <a:off x="457200" y="1200150"/>
            <a:ext cx="8229600"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5" name="Shape 15"/>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woColTx">
  <p:cSld name="Title and Two Columns">
    <p:spTree>
      <p:nvGrpSpPr>
        <p:cNvPr id="16" name="Shape 16"/>
        <p:cNvGrpSpPr/>
        <p:nvPr/>
      </p:nvGrpSpPr>
      <p:grpSpPr>
        <a:xfrm>
          <a:off x="0" y="0"/>
          <a:ext cx="0" cy="0"/>
          <a:chOff x="0" y="0"/>
          <a:chExt cx="0" cy="0"/>
        </a:xfrm>
      </p:grpSpPr>
      <p:sp>
        <p:nvSpPr>
          <p:cNvPr id="17" name="Shape 17"/>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8" name="Shape 18"/>
          <p:cNvSpPr txBox="1"/>
          <p:nvPr>
            <p:ph idx="1" type="body"/>
          </p:nvPr>
        </p:nvSpPr>
        <p:spPr>
          <a:xfrm>
            <a:off x="457200"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19" name="Shape 19"/>
          <p:cNvSpPr txBox="1"/>
          <p:nvPr>
            <p:ph idx="2" type="body"/>
          </p:nvPr>
        </p:nvSpPr>
        <p:spPr>
          <a:xfrm>
            <a:off x="4692273" y="1200150"/>
            <a:ext cx="3994525" cy="3725680"/>
          </a:xfrm>
          <a:prstGeom prst="rect">
            <a:avLst/>
          </a:prstGeom>
        </p:spPr>
        <p:txBody>
          <a:bodyPr anchorCtr="0" anchor="t"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0" name="Shape 20"/>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titleOnly">
  <p:cSld name="Title Only">
    <p:spTree>
      <p:nvGrpSpPr>
        <p:cNvPr id="21" name="Shape 21"/>
        <p:cNvGrpSpPr/>
        <p:nvPr/>
      </p:nvGrpSpPr>
      <p:grpSpPr>
        <a:xfrm>
          <a:off x="0" y="0"/>
          <a:ext cx="0" cy="0"/>
          <a:chOff x="0" y="0"/>
          <a:chExt cx="0" cy="0"/>
        </a:xfrm>
      </p:grpSpPr>
      <p:sp>
        <p:nvSpPr>
          <p:cNvPr id="22" name="Shape 22"/>
          <p:cNvSpPr txBox="1"/>
          <p:nvPr>
            <p:ph type="title"/>
          </p:nvPr>
        </p:nvSpPr>
        <p:spPr>
          <a:xfrm>
            <a:off x="457200" y="205978"/>
            <a:ext cx="8229600" cy="857250"/>
          </a:xfrm>
          <a:prstGeom prst="rect">
            <a:avLst/>
          </a:prstGeom>
        </p:spPr>
        <p:txBody>
          <a:bodyPr anchorCtr="0" anchor="b" bIns="91425" lIns="91425" rIns="91425" tIns="91425"/>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p:txBody>
      </p:sp>
      <p:sp>
        <p:nvSpPr>
          <p:cNvPr id="23" name="Shape 23"/>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name="Caption">
    <p:spTree>
      <p:nvGrpSpPr>
        <p:cNvPr id="24" name="Shape 24"/>
        <p:cNvGrpSpPr/>
        <p:nvPr/>
      </p:nvGrpSpPr>
      <p:grpSpPr>
        <a:xfrm>
          <a:off x="0" y="0"/>
          <a:ext cx="0" cy="0"/>
          <a:chOff x="0" y="0"/>
          <a:chExt cx="0" cy="0"/>
        </a:xfrm>
      </p:grpSpPr>
      <p:sp>
        <p:nvSpPr>
          <p:cNvPr id="25" name="Shape 25"/>
          <p:cNvSpPr txBox="1"/>
          <p:nvPr>
            <p:ph idx="1" type="body"/>
          </p:nvPr>
        </p:nvSpPr>
        <p:spPr>
          <a:xfrm>
            <a:off x="457200" y="4406309"/>
            <a:ext cx="8229600" cy="519520"/>
          </a:xfrm>
          <a:prstGeom prst="rect">
            <a:avLst/>
          </a:prstGeom>
        </p:spPr>
        <p:txBody>
          <a:bodyPr anchorCtr="0" anchor="t" bIns="91425" lIns="91425" rIns="91425" tIns="91425"/>
          <a:lstStyle>
            <a:lvl1pPr algn="ctr">
              <a:spcBef>
                <a:spcPts val="360"/>
              </a:spcBef>
              <a:buSzPct val="100000"/>
              <a:buNone/>
              <a:defRPr sz="1800"/>
            </a:lvl1pPr>
          </a:lstStyle>
          <a:p/>
        </p:txBody>
      </p:sp>
      <p:sp>
        <p:nvSpPr>
          <p:cNvPr id="26" name="Shape 26"/>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type="blank">
  <p:cSld name="Blank">
    <p:spTree>
      <p:nvGrpSpPr>
        <p:cNvPr id="27" name="Shape 27"/>
        <p:cNvGrpSpPr/>
        <p:nvPr/>
      </p:nvGrpSpPr>
      <p:grpSpPr>
        <a:xfrm>
          <a:off x="0" y="0"/>
          <a:ext cx="0" cy="0"/>
          <a:chOff x="0" y="0"/>
          <a:chExt cx="0" cy="0"/>
        </a:xfrm>
      </p:grpSpPr>
      <p:sp>
        <p:nvSpPr>
          <p:cNvPr id="28" name="Shape 28"/>
          <p:cNvSpPr txBox="1"/>
          <p:nvPr>
            <p:ph idx="12" type="sldNum"/>
          </p:nvPr>
        </p:nvSpPr>
        <p:spPr>
          <a:xfrm>
            <a:off x="8556791" y="4749850"/>
            <a:ext cx="548699" cy="393524"/>
          </a:xfrm>
          <a:prstGeom prst="rect">
            <a:avLst/>
          </a:prstGeom>
        </p:spPr>
        <p:txBody>
          <a:bodyPr anchorCtr="0" anchor="ctr" bIns="91425" lIns="91425" rIns="91425" tIns="91425">
            <a:noAutofit/>
          </a:bodyPr>
          <a:lstStyle/>
          <a:p>
            <a:pPr>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bg>
      <p:bgPr>
        <a:solidFill>
          <a:schemeClr val="lt1"/>
        </a:solidFill>
      </p:bgPr>
    </p:bg>
    <p:spTree>
      <p:nvGrpSpPr>
        <p:cNvPr id="4" name="Shape 4"/>
        <p:cNvGrpSpPr/>
        <p:nvPr/>
      </p:nvGrpSpPr>
      <p:grpSpPr>
        <a:xfrm>
          <a:off x="0" y="0"/>
          <a:ext cx="0" cy="0"/>
          <a:chOff x="0" y="0"/>
          <a:chExt cx="0" cy="0"/>
        </a:xfrm>
      </p:grpSpPr>
      <p:sp>
        <p:nvSpPr>
          <p:cNvPr id="5" name="Shape 5"/>
          <p:cNvSpPr txBox="1"/>
          <p:nvPr>
            <p:ph type="title"/>
          </p:nvPr>
        </p:nvSpPr>
        <p:spPr>
          <a:xfrm>
            <a:off x="457200" y="205978"/>
            <a:ext cx="8229600" cy="857250"/>
          </a:xfrm>
          <a:prstGeom prst="rect">
            <a:avLst/>
          </a:prstGeom>
          <a:noFill/>
          <a:ln>
            <a:noFill/>
          </a:ln>
        </p:spPr>
        <p:txBody>
          <a:bodyPr anchorCtr="0" anchor="b" bIns="91425" lIns="91425" rIns="91425" tIns="91425"/>
          <a:lstStyle>
            <a:lvl1pPr>
              <a:spcBef>
                <a:spcPts val="0"/>
              </a:spcBef>
              <a:buClr>
                <a:schemeClr val="dk1"/>
              </a:buClr>
              <a:buSzPct val="100000"/>
              <a:buNone/>
              <a:defRPr b="1" sz="3600">
                <a:solidFill>
                  <a:schemeClr val="dk1"/>
                </a:solidFill>
              </a:defRPr>
            </a:lvl1pPr>
            <a:lvl2pPr>
              <a:spcBef>
                <a:spcPts val="0"/>
              </a:spcBef>
              <a:buClr>
                <a:schemeClr val="dk1"/>
              </a:buClr>
              <a:buSzPct val="100000"/>
              <a:buNone/>
              <a:defRPr b="1" sz="3600">
                <a:solidFill>
                  <a:schemeClr val="dk1"/>
                </a:solidFill>
              </a:defRPr>
            </a:lvl2pPr>
            <a:lvl3pPr>
              <a:spcBef>
                <a:spcPts val="0"/>
              </a:spcBef>
              <a:buClr>
                <a:schemeClr val="dk1"/>
              </a:buClr>
              <a:buSzPct val="100000"/>
              <a:buNone/>
              <a:defRPr b="1" sz="3600">
                <a:solidFill>
                  <a:schemeClr val="dk1"/>
                </a:solidFill>
              </a:defRPr>
            </a:lvl3pPr>
            <a:lvl4pPr>
              <a:spcBef>
                <a:spcPts val="0"/>
              </a:spcBef>
              <a:buClr>
                <a:schemeClr val="dk1"/>
              </a:buClr>
              <a:buSzPct val="100000"/>
              <a:buNone/>
              <a:defRPr b="1" sz="3600">
                <a:solidFill>
                  <a:schemeClr val="dk1"/>
                </a:solidFill>
              </a:defRPr>
            </a:lvl4pPr>
            <a:lvl5pPr>
              <a:spcBef>
                <a:spcPts val="0"/>
              </a:spcBef>
              <a:buClr>
                <a:schemeClr val="dk1"/>
              </a:buClr>
              <a:buSzPct val="100000"/>
              <a:buNone/>
              <a:defRPr b="1" sz="3600">
                <a:solidFill>
                  <a:schemeClr val="dk1"/>
                </a:solidFill>
              </a:defRPr>
            </a:lvl5pPr>
            <a:lvl6pPr>
              <a:spcBef>
                <a:spcPts val="0"/>
              </a:spcBef>
              <a:buClr>
                <a:schemeClr val="dk1"/>
              </a:buClr>
              <a:buSzPct val="100000"/>
              <a:buNone/>
              <a:defRPr b="1" sz="3600">
                <a:solidFill>
                  <a:schemeClr val="dk1"/>
                </a:solidFill>
              </a:defRPr>
            </a:lvl6pPr>
            <a:lvl7pPr>
              <a:spcBef>
                <a:spcPts val="0"/>
              </a:spcBef>
              <a:buClr>
                <a:schemeClr val="dk1"/>
              </a:buClr>
              <a:buSzPct val="100000"/>
              <a:buNone/>
              <a:defRPr b="1" sz="3600">
                <a:solidFill>
                  <a:schemeClr val="dk1"/>
                </a:solidFill>
              </a:defRPr>
            </a:lvl7pPr>
            <a:lvl8pPr>
              <a:spcBef>
                <a:spcPts val="0"/>
              </a:spcBef>
              <a:buClr>
                <a:schemeClr val="dk1"/>
              </a:buClr>
              <a:buSzPct val="100000"/>
              <a:buNone/>
              <a:defRPr b="1" sz="3600">
                <a:solidFill>
                  <a:schemeClr val="dk1"/>
                </a:solidFill>
              </a:defRPr>
            </a:lvl8pPr>
            <a:lvl9pPr>
              <a:spcBef>
                <a:spcPts val="0"/>
              </a:spcBef>
              <a:buClr>
                <a:schemeClr val="dk1"/>
              </a:buClr>
              <a:buSzPct val="100000"/>
              <a:buNone/>
              <a:defRPr b="1" sz="3600">
                <a:solidFill>
                  <a:schemeClr val="dk1"/>
                </a:solidFill>
              </a:defRPr>
            </a:lvl9pPr>
          </a:lstStyle>
          <a:p/>
        </p:txBody>
      </p:sp>
      <p:sp>
        <p:nvSpPr>
          <p:cNvPr id="6" name="Shape 6"/>
          <p:cNvSpPr txBox="1"/>
          <p:nvPr>
            <p:ph idx="1" type="body"/>
          </p:nvPr>
        </p:nvSpPr>
        <p:spPr>
          <a:xfrm>
            <a:off x="457200" y="1200150"/>
            <a:ext cx="8229600" cy="3725680"/>
          </a:xfrm>
          <a:prstGeom prst="rect">
            <a:avLst/>
          </a:prstGeom>
          <a:noFill/>
          <a:ln>
            <a:noFill/>
          </a:ln>
        </p:spPr>
        <p:txBody>
          <a:bodyPr anchorCtr="0" anchor="t" bIns="91425" lIns="91425" rIns="91425" tIns="91425"/>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p:txBody>
      </p:sp>
      <p:sp>
        <p:nvSpPr>
          <p:cNvPr id="7" name="Shape 7"/>
          <p:cNvSpPr txBox="1"/>
          <p:nvPr>
            <p:ph idx="12" type="sldNum"/>
          </p:nvPr>
        </p:nvSpPr>
        <p:spPr>
          <a:xfrm>
            <a:off x="8556791" y="4749850"/>
            <a:ext cx="548699" cy="393524"/>
          </a:xfrm>
          <a:prstGeom prst="rect">
            <a:avLst/>
          </a:prstGeom>
          <a:noFill/>
          <a:ln>
            <a:noFill/>
          </a:ln>
        </p:spPr>
        <p:txBody>
          <a:bodyPr anchorCtr="0" anchor="ctr" bIns="91425" lIns="91425" rIns="91425" tIns="91425">
            <a:noAutofit/>
          </a:bodyPr>
          <a:lstStyle/>
          <a:p>
            <a:pPr algn="r">
              <a:spcBef>
                <a:spcPts val="0"/>
              </a:spcBef>
              <a:buNone/>
            </a:pPr>
            <a:fld id="{00000000-1234-1234-1234-123412341234}" type="slidenum">
              <a:rPr lang="en" sz="1300">
                <a:solidFill>
                  <a:schemeClr val="dk1"/>
                </a:solidFill>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Lst>
  <p:hf dt="0" ftr="0" hdr="0" sldNum="0"/>
  <p:txStyles>
    <p:title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p:titleStyle>
    <p:body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bodyStyle>
    <p:otherStyle>
      <a:defPPr marR="0" rtl="0" algn="l">
        <a:lnSpc>
          <a:spcPct val="100000"/>
        </a:lnSpc>
        <a:spcBef>
          <a:spcPts val="0"/>
        </a:spcBef>
        <a:spcAft>
          <a:spcPts val="0"/>
        </a:spcAft>
      </a:defPPr>
      <a:lvl1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1pPr>
      <a:lvl2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2pPr>
      <a:lvl3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3pPr>
      <a:lvl4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4pPr>
      <a:lvl5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5pPr>
      <a:lvl6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6pPr>
      <a:lvl7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7pPr>
      <a:lvl8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8pPr>
      <a:lvl9pPr marR="0" rtl="0" algn="l">
        <a:lnSpc>
          <a:spcPct val="100000"/>
        </a:lnSpc>
        <a:spcBef>
          <a:spcPts val="0"/>
        </a:spcBef>
        <a:spcAft>
          <a:spcPts val="0"/>
        </a:spcAft>
        <a:buNone/>
        <a:defRPr b="0" baseline="0" i="0" sz="1400" u="none" cap="none" strike="noStrike">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04.jpg"/><Relationship Id="rId4" Type="http://schemas.openxmlformats.org/officeDocument/2006/relationships/image" Target="../media/image02.jpg"/><Relationship Id="rId5" Type="http://schemas.openxmlformats.org/officeDocument/2006/relationships/hyperlink" Target="http://cs231n.github.io/convolutional-networks/"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06.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0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07.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1.jpg"/><Relationship Id="rId4" Type="http://schemas.openxmlformats.org/officeDocument/2006/relationships/hyperlink" Target="http://cs231n.github.io/assets/conv-demo/index.html"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comments" Target="../comments/comment1.xml"/><Relationship Id="rId4" Type="http://schemas.openxmlformats.org/officeDocument/2006/relationships/image" Target="../media/image0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1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1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1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1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6.png"/><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19.png"/><Relationship Id="rId4" Type="http://schemas.openxmlformats.org/officeDocument/2006/relationships/image" Target="../media/image15.png"/><Relationship Id="rId9" Type="http://schemas.openxmlformats.org/officeDocument/2006/relationships/image" Target="../media/image29.png"/><Relationship Id="rId5" Type="http://schemas.openxmlformats.org/officeDocument/2006/relationships/image" Target="../media/image18.png"/><Relationship Id="rId6" Type="http://schemas.openxmlformats.org/officeDocument/2006/relationships/image" Target="../media/image25.png"/><Relationship Id="rId7" Type="http://schemas.openxmlformats.org/officeDocument/2006/relationships/image" Target="../media/image23.png"/><Relationship Id="rId8"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3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32.png"/><Relationship Id="rId6" Type="http://schemas.openxmlformats.org/officeDocument/2006/relationships/image" Target="../media/image31.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8.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comments" Target="../comments/commen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9.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5.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hyperlink" Target="http://www.cv-foundation.org/openaccess/content_cvpr_2015/html/Schroff_FaceNet_A_Unified_2015_CVPR_paper.html" TargetMode="External"/><Relationship Id="rId4" Type="http://schemas.openxmlformats.org/officeDocument/2006/relationships/hyperlink" Target="http://cs231n.github.io/convolutional-networks/" TargetMode="External"/><Relationship Id="rId5" Type="http://schemas.openxmlformats.org/officeDocument/2006/relationships/hyperlink" Target="http://www.iro.umontreal.ca/~bengioy/dlbook" TargetMode="External"/><Relationship Id="rId6" Type="http://schemas.openxmlformats.org/officeDocument/2006/relationships/hyperlink" Target="https://staff.fnwi.uva.nl/t.e.j.mensink/rdg/slides/4deepdeep.pdf"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hyperlink" Target="http://www.iro.umontreal.ca/~bengioy/dlboo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0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00.png"/><Relationship Id="rId4" Type="http://schemas.openxmlformats.org/officeDocument/2006/relationships/image" Target="../media/image05.png"/><Relationship Id="rId5" Type="http://schemas.openxmlformats.org/officeDocument/2006/relationships/image" Target="../media/image0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 name="Shape 29"/>
        <p:cNvGrpSpPr/>
        <p:nvPr/>
      </p:nvGrpSpPr>
      <p:grpSpPr>
        <a:xfrm>
          <a:off x="0" y="0"/>
          <a:ext cx="0" cy="0"/>
          <a:chOff x="0" y="0"/>
          <a:chExt cx="0" cy="0"/>
        </a:xfrm>
      </p:grpSpPr>
      <p:sp>
        <p:nvSpPr>
          <p:cNvPr id="30" name="Shape 30"/>
          <p:cNvSpPr txBox="1"/>
          <p:nvPr>
            <p:ph type="ctrTitle"/>
          </p:nvPr>
        </p:nvSpPr>
        <p:spPr>
          <a:xfrm>
            <a:off x="685800" y="1583342"/>
            <a:ext cx="7772400" cy="1159856"/>
          </a:xfrm>
          <a:prstGeom prst="rect">
            <a:avLst/>
          </a:prstGeom>
        </p:spPr>
        <p:txBody>
          <a:bodyPr anchorCtr="0" anchor="b" bIns="91425" lIns="91425" rIns="91425" tIns="91425">
            <a:noAutofit/>
          </a:bodyPr>
          <a:lstStyle/>
          <a:p>
            <a:pPr>
              <a:spcBef>
                <a:spcPts val="0"/>
              </a:spcBef>
              <a:buNone/>
            </a:pPr>
            <a:r>
              <a:rPr lang="en"/>
              <a:t>FaceNet</a:t>
            </a:r>
          </a:p>
        </p:txBody>
      </p:sp>
      <p:sp>
        <p:nvSpPr>
          <p:cNvPr id="31" name="Shape 31"/>
          <p:cNvSpPr txBox="1"/>
          <p:nvPr>
            <p:ph idx="1" type="subTitle"/>
          </p:nvPr>
        </p:nvSpPr>
        <p:spPr>
          <a:xfrm>
            <a:off x="685800" y="2840053"/>
            <a:ext cx="7772400" cy="784737"/>
          </a:xfrm>
          <a:prstGeom prst="rect">
            <a:avLst/>
          </a:prstGeom>
        </p:spPr>
        <p:txBody>
          <a:bodyPr anchorCtr="0" anchor="t" bIns="91425" lIns="91425" rIns="91425" tIns="91425">
            <a:noAutofit/>
          </a:bodyPr>
          <a:lstStyle/>
          <a:p>
            <a:pPr>
              <a:spcBef>
                <a:spcPts val="0"/>
              </a:spcBef>
              <a:buNone/>
            </a:pPr>
            <a:r>
              <a:rPr lang="en"/>
              <a:t>A Unified Embedding for Face Recognition and Clustering</a:t>
            </a:r>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87" name="Shape 87"/>
        <p:cNvGrpSpPr/>
        <p:nvPr/>
      </p:nvGrpSpPr>
      <p:grpSpPr>
        <a:xfrm>
          <a:off x="0" y="0"/>
          <a:ext cx="0" cy="0"/>
          <a:chOff x="0" y="0"/>
          <a:chExt cx="0" cy="0"/>
        </a:xfrm>
      </p:grpSpPr>
      <p:sp>
        <p:nvSpPr>
          <p:cNvPr id="88" name="Shape 88"/>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Neural Network vs CNN</a:t>
            </a:r>
          </a:p>
        </p:txBody>
      </p:sp>
      <p:pic>
        <p:nvPicPr>
          <p:cNvPr id="89" name="Shape 89"/>
          <p:cNvPicPr preferRelativeResize="0"/>
          <p:nvPr/>
        </p:nvPicPr>
        <p:blipFill>
          <a:blip r:embed="rId3">
            <a:alphaModFix/>
          </a:blip>
          <a:stretch>
            <a:fillRect/>
          </a:stretch>
        </p:blipFill>
        <p:spPr>
          <a:xfrm>
            <a:off x="388475" y="1291637"/>
            <a:ext cx="3698549" cy="1814224"/>
          </a:xfrm>
          <a:prstGeom prst="rect">
            <a:avLst/>
          </a:prstGeom>
          <a:noFill/>
          <a:ln>
            <a:noFill/>
          </a:ln>
        </p:spPr>
      </p:pic>
      <p:pic>
        <p:nvPicPr>
          <p:cNvPr id="90" name="Shape 90"/>
          <p:cNvPicPr preferRelativeResize="0"/>
          <p:nvPr/>
        </p:nvPicPr>
        <p:blipFill>
          <a:blip r:embed="rId4">
            <a:alphaModFix/>
          </a:blip>
          <a:stretch>
            <a:fillRect/>
          </a:stretch>
        </p:blipFill>
        <p:spPr>
          <a:xfrm>
            <a:off x="4727097" y="1440950"/>
            <a:ext cx="4269100" cy="1515575"/>
          </a:xfrm>
          <a:prstGeom prst="rect">
            <a:avLst/>
          </a:prstGeom>
          <a:noFill/>
          <a:ln>
            <a:noFill/>
          </a:ln>
        </p:spPr>
      </p:pic>
      <p:sp>
        <p:nvSpPr>
          <p:cNvPr id="91" name="Shape 91"/>
          <p:cNvSpPr txBox="1"/>
          <p:nvPr/>
        </p:nvSpPr>
        <p:spPr>
          <a:xfrm>
            <a:off x="1109000" y="3334125"/>
            <a:ext cx="2257499" cy="598799"/>
          </a:xfrm>
          <a:prstGeom prst="rect">
            <a:avLst/>
          </a:prstGeom>
          <a:noFill/>
          <a:ln>
            <a:noFill/>
          </a:ln>
        </p:spPr>
        <p:txBody>
          <a:bodyPr anchorCtr="0" anchor="ctr" bIns="91425" lIns="91425" rIns="91425" tIns="91425">
            <a:noAutofit/>
          </a:bodyPr>
          <a:lstStyle/>
          <a:p>
            <a:pPr rtl="0" algn="ctr">
              <a:spcBef>
                <a:spcPts val="0"/>
              </a:spcBef>
              <a:buNone/>
            </a:pPr>
            <a:r>
              <a:rPr lang="en"/>
              <a:t>Regular Neural Network</a:t>
            </a:r>
          </a:p>
          <a:p>
            <a:pPr algn="ctr">
              <a:spcBef>
                <a:spcPts val="0"/>
              </a:spcBef>
              <a:buNone/>
            </a:pPr>
            <a:r>
              <a:rPr lang="en"/>
              <a:t>Fully-connected layers</a:t>
            </a:r>
          </a:p>
        </p:txBody>
      </p:sp>
      <p:sp>
        <p:nvSpPr>
          <p:cNvPr id="92" name="Shape 92"/>
          <p:cNvSpPr txBox="1"/>
          <p:nvPr/>
        </p:nvSpPr>
        <p:spPr>
          <a:xfrm>
            <a:off x="5732900" y="3272725"/>
            <a:ext cx="2257499" cy="598799"/>
          </a:xfrm>
          <a:prstGeom prst="rect">
            <a:avLst/>
          </a:prstGeom>
          <a:noFill/>
          <a:ln>
            <a:noFill/>
          </a:ln>
        </p:spPr>
        <p:txBody>
          <a:bodyPr anchorCtr="0" anchor="ctr" bIns="91425" lIns="91425" rIns="91425" tIns="91425">
            <a:noAutofit/>
          </a:bodyPr>
          <a:lstStyle/>
          <a:p>
            <a:pPr rtl="0" algn="ctr">
              <a:spcBef>
                <a:spcPts val="0"/>
              </a:spcBef>
              <a:buNone/>
            </a:pPr>
            <a:r>
              <a:rPr lang="en"/>
              <a:t>CNN</a:t>
            </a:r>
          </a:p>
          <a:p>
            <a:pPr rtl="0" algn="ctr">
              <a:spcBef>
                <a:spcPts val="0"/>
              </a:spcBef>
              <a:buNone/>
            </a:pPr>
            <a:r>
              <a:rPr lang="en"/>
              <a:t>3D volume of neurons</a:t>
            </a:r>
          </a:p>
          <a:p>
            <a:pPr lvl="0" rtl="0" algn="ctr">
              <a:spcBef>
                <a:spcPts val="0"/>
              </a:spcBef>
              <a:buNone/>
            </a:pPr>
            <a:r>
              <a:rPr lang="en"/>
              <a:t>Locally-connected layers</a:t>
            </a:r>
          </a:p>
        </p:txBody>
      </p:sp>
      <p:sp>
        <p:nvSpPr>
          <p:cNvPr id="93" name="Shape 93"/>
          <p:cNvSpPr txBox="1"/>
          <p:nvPr/>
        </p:nvSpPr>
        <p:spPr>
          <a:xfrm>
            <a:off x="2260350" y="4387700"/>
            <a:ext cx="4623300" cy="659699"/>
          </a:xfrm>
          <a:prstGeom prst="rect">
            <a:avLst/>
          </a:prstGeom>
          <a:noFill/>
          <a:ln>
            <a:noFill/>
          </a:ln>
        </p:spPr>
        <p:txBody>
          <a:bodyPr anchorCtr="0" anchor="ctr" bIns="91425" lIns="91425" rIns="91425" tIns="91425">
            <a:noAutofit/>
          </a:bodyPr>
          <a:lstStyle/>
          <a:p>
            <a:pPr algn="ctr">
              <a:spcBef>
                <a:spcPts val="0"/>
              </a:spcBef>
              <a:buNone/>
            </a:pPr>
            <a:r>
              <a:rPr lang="en"/>
              <a:t>Source: </a:t>
            </a:r>
            <a:r>
              <a:rPr lang="en" u="sng">
                <a:solidFill>
                  <a:schemeClr val="hlink"/>
                </a:solidFill>
                <a:hlinkClick r:id="rId5"/>
              </a:rPr>
              <a:t>http://cs231n.github.io/convolutional-networks/</a:t>
            </a:r>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97" name="Shape 97"/>
        <p:cNvGrpSpPr/>
        <p:nvPr/>
      </p:nvGrpSpPr>
      <p:grpSpPr>
        <a:xfrm>
          <a:off x="0" y="0"/>
          <a:ext cx="0" cy="0"/>
          <a:chOff x="0" y="0"/>
          <a:chExt cx="0" cy="0"/>
        </a:xfrm>
      </p:grpSpPr>
      <p:sp>
        <p:nvSpPr>
          <p:cNvPr id="98" name="Shape 98"/>
          <p:cNvSpPr txBox="1"/>
          <p:nvPr>
            <p:ph type="title"/>
          </p:nvPr>
        </p:nvSpPr>
        <p:spPr>
          <a:xfrm>
            <a:off x="457200" y="205978"/>
            <a:ext cx="8229600" cy="857400"/>
          </a:xfrm>
          <a:prstGeom prst="rect">
            <a:avLst/>
          </a:prstGeom>
        </p:spPr>
        <p:txBody>
          <a:bodyPr anchorCtr="0" anchor="b" bIns="91425" lIns="91425" rIns="91425" tIns="91425">
            <a:noAutofit/>
          </a:bodyPr>
          <a:lstStyle/>
          <a:p>
            <a:pPr lvl="0" algn="ctr">
              <a:spcBef>
                <a:spcPts val="0"/>
              </a:spcBef>
              <a:buClr>
                <a:schemeClr val="dk1"/>
              </a:buClr>
              <a:buSzPct val="30555"/>
              <a:buFont typeface="Arial"/>
              <a:buNone/>
            </a:pPr>
            <a:r>
              <a:rPr lang="en">
                <a:solidFill>
                  <a:srgbClr val="000000"/>
                </a:solidFill>
              </a:rPr>
              <a:t>Why not Fully-Connected Layers?</a:t>
            </a:r>
          </a:p>
        </p:txBody>
      </p:sp>
      <p:sp>
        <p:nvSpPr>
          <p:cNvPr id="99" name="Shape 99"/>
          <p:cNvSpPr txBox="1"/>
          <p:nvPr>
            <p:ph idx="1" type="body"/>
          </p:nvPr>
        </p:nvSpPr>
        <p:spPr>
          <a:xfrm>
            <a:off x="457200" y="1200150"/>
            <a:ext cx="8229600" cy="3725699"/>
          </a:xfrm>
          <a:prstGeom prst="rect">
            <a:avLst/>
          </a:prstGeom>
        </p:spPr>
        <p:txBody>
          <a:bodyPr anchorCtr="0" anchor="t" bIns="91425" lIns="91425" rIns="91425" tIns="91425">
            <a:noAutofit/>
          </a:bodyPr>
          <a:lstStyle/>
          <a:p>
            <a:pPr lvl="0" rtl="0">
              <a:spcBef>
                <a:spcPts val="0"/>
              </a:spcBef>
              <a:buNone/>
            </a:pPr>
            <a:r>
              <a:rPr lang="en" sz="1800"/>
              <a:t>It is impractical to connect the neurons to the </a:t>
            </a:r>
            <a:r>
              <a:rPr b="1" lang="en" sz="1800"/>
              <a:t>whole image</a:t>
            </a:r>
          </a:p>
          <a:p>
            <a:pPr rtl="0">
              <a:spcBef>
                <a:spcPts val="0"/>
              </a:spcBef>
              <a:buNone/>
            </a:pPr>
            <a:r>
              <a:t/>
            </a:r>
            <a:endParaRPr sz="1800"/>
          </a:p>
          <a:p>
            <a:pPr rtl="0">
              <a:spcBef>
                <a:spcPts val="0"/>
              </a:spcBef>
              <a:buNone/>
            </a:pPr>
            <a:r>
              <a:t/>
            </a:r>
            <a:endParaRPr sz="1800"/>
          </a:p>
          <a:p>
            <a:pPr rtl="0">
              <a:spcBef>
                <a:spcPts val="0"/>
              </a:spcBef>
              <a:buNone/>
            </a:pPr>
            <a:r>
              <a:rPr lang="en" sz="1800"/>
              <a:t>Each neuron is connected only to an image region. The size of this window is called the </a:t>
            </a:r>
            <a:r>
              <a:rPr b="1" lang="en" sz="1800"/>
              <a:t>receptive field</a:t>
            </a:r>
            <a:r>
              <a:rPr lang="en" sz="1800"/>
              <a:t> of the neuron.</a:t>
            </a:r>
          </a:p>
          <a:p>
            <a:pPr lvl="0" rtl="0">
              <a:spcBef>
                <a:spcPts val="0"/>
              </a:spcBef>
              <a:buNone/>
            </a:pPr>
            <a:r>
              <a:t/>
            </a:r>
            <a:endParaRPr sz="1800"/>
          </a:p>
          <a:p>
            <a:pPr rtl="0">
              <a:spcBef>
                <a:spcPts val="0"/>
              </a:spcBef>
              <a:buNone/>
            </a:pPr>
            <a:r>
              <a:t/>
            </a:r>
            <a:endParaRPr sz="1800"/>
          </a:p>
          <a:p>
            <a:pPr rtl="0">
              <a:spcBef>
                <a:spcPts val="0"/>
              </a:spcBef>
              <a:buNone/>
            </a:pPr>
            <a:r>
              <a:rPr lang="en" sz="1800"/>
              <a:t> </a:t>
            </a:r>
          </a:p>
          <a:p>
            <a:pPr rtl="0">
              <a:spcBef>
                <a:spcPts val="0"/>
              </a:spcBef>
              <a:buNone/>
            </a:pPr>
            <a:r>
              <a:rPr lang="en" sz="1800"/>
              <a:t>Note that each neuron is small in width and height, but extend to the full depth of the input volume.</a:t>
            </a:r>
          </a:p>
          <a:p>
            <a:pPr lvl="0" rtl="0">
              <a:spcBef>
                <a:spcPts val="0"/>
              </a:spcBef>
              <a:buNone/>
            </a:pPr>
            <a:r>
              <a:t/>
            </a:r>
            <a:endParaRPr sz="1800"/>
          </a:p>
        </p:txBody>
      </p:sp>
      <p:sp>
        <p:nvSpPr>
          <p:cNvPr id="100" name="Shape 100"/>
          <p:cNvSpPr txBox="1"/>
          <p:nvPr/>
        </p:nvSpPr>
        <p:spPr>
          <a:xfrm>
            <a:off x="912900" y="1712200"/>
            <a:ext cx="7318199" cy="513899"/>
          </a:xfrm>
          <a:prstGeom prst="rect">
            <a:avLst/>
          </a:prstGeom>
          <a:solidFill>
            <a:srgbClr val="4A86E8"/>
          </a:solidFill>
          <a:ln>
            <a:noFill/>
          </a:ln>
        </p:spPr>
        <p:txBody>
          <a:bodyPr anchorCtr="0" anchor="t" bIns="91425" lIns="91425" rIns="91425" tIns="91425">
            <a:noAutofit/>
          </a:bodyPr>
          <a:lstStyle/>
          <a:p>
            <a:pPr lvl="0" rtl="0" algn="ctr">
              <a:spcBef>
                <a:spcPts val="600"/>
              </a:spcBef>
              <a:buClr>
                <a:schemeClr val="dk1"/>
              </a:buClr>
              <a:buSzPct val="78571"/>
              <a:buFont typeface="Arial"/>
              <a:buNone/>
            </a:pPr>
            <a:r>
              <a:rPr lang="en">
                <a:solidFill>
                  <a:srgbClr val="EFEFEF"/>
                </a:solidFill>
              </a:rPr>
              <a:t>An image of 200x200x3, would lead to neurons that have 200*200*3 = </a:t>
            </a:r>
            <a:r>
              <a:rPr b="1" lang="en">
                <a:solidFill>
                  <a:srgbClr val="EFEFEF"/>
                </a:solidFill>
              </a:rPr>
              <a:t>120,000</a:t>
            </a:r>
            <a:r>
              <a:rPr lang="en">
                <a:solidFill>
                  <a:srgbClr val="EFEFEF"/>
                </a:solidFill>
              </a:rPr>
              <a:t> weights</a:t>
            </a:r>
            <a:r>
              <a:rPr lang="en" sz="1200">
                <a:solidFill>
                  <a:srgbClr val="EFEFEF"/>
                </a:solidFill>
              </a:rPr>
              <a:t>.</a:t>
            </a:r>
          </a:p>
          <a:p>
            <a:pPr>
              <a:spcBef>
                <a:spcPts val="0"/>
              </a:spcBef>
              <a:buNone/>
            </a:pPr>
            <a:r>
              <a:t/>
            </a:r>
            <a:endParaRPr>
              <a:solidFill>
                <a:srgbClr val="EFEFEF"/>
              </a:solidFill>
            </a:endParaRPr>
          </a:p>
        </p:txBody>
      </p:sp>
      <p:sp>
        <p:nvSpPr>
          <p:cNvPr id="101" name="Shape 101"/>
          <p:cNvSpPr txBox="1"/>
          <p:nvPr/>
        </p:nvSpPr>
        <p:spPr>
          <a:xfrm>
            <a:off x="912900" y="3105375"/>
            <a:ext cx="7318199" cy="555899"/>
          </a:xfrm>
          <a:prstGeom prst="rect">
            <a:avLst/>
          </a:prstGeom>
          <a:solidFill>
            <a:srgbClr val="4A86E8"/>
          </a:solidFill>
          <a:ln>
            <a:noFill/>
          </a:ln>
        </p:spPr>
        <p:txBody>
          <a:bodyPr anchorCtr="0" anchor="t" bIns="91425" lIns="91425" rIns="91425" tIns="91425">
            <a:noAutofit/>
          </a:bodyPr>
          <a:lstStyle/>
          <a:p>
            <a:pPr rtl="0" algn="ctr">
              <a:spcBef>
                <a:spcPts val="0"/>
              </a:spcBef>
              <a:buNone/>
            </a:pPr>
            <a:r>
              <a:rPr lang="en">
                <a:solidFill>
                  <a:srgbClr val="EFEFEF"/>
                </a:solidFill>
              </a:rPr>
              <a:t>An image of 200x200x3, with a receptive field of 5x5, would have neurons with </a:t>
            </a:r>
          </a:p>
          <a:p>
            <a:pPr lvl="0" rtl="0" algn="ctr">
              <a:spcBef>
                <a:spcPts val="0"/>
              </a:spcBef>
              <a:buNone/>
            </a:pPr>
            <a:r>
              <a:rPr lang="en">
                <a:solidFill>
                  <a:srgbClr val="EFEFEF"/>
                </a:solidFill>
              </a:rPr>
              <a:t>5*5*3 = </a:t>
            </a:r>
            <a:r>
              <a:rPr b="1" lang="en">
                <a:solidFill>
                  <a:srgbClr val="EFEFEF"/>
                </a:solidFill>
              </a:rPr>
              <a:t>75</a:t>
            </a:r>
            <a:r>
              <a:rPr lang="en">
                <a:solidFill>
                  <a:srgbClr val="EFEFEF"/>
                </a:solidFill>
              </a:rPr>
              <a:t> weights</a:t>
            </a:r>
            <a:r>
              <a:rPr lang="en" sz="1200">
                <a:solidFill>
                  <a:srgbClr val="EFEFEF"/>
                </a:solidFill>
              </a:rPr>
              <a:t>.</a:t>
            </a:r>
          </a:p>
          <a:p>
            <a:pPr lvl="0" rtl="0">
              <a:spcBef>
                <a:spcPts val="0"/>
              </a:spcBef>
              <a:buNone/>
            </a:pPr>
            <a:r>
              <a:t/>
            </a:r>
            <a:endParaRPr>
              <a:solidFill>
                <a:srgbClr val="EFEFEF"/>
              </a:solidFill>
            </a:endParaRP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05" name="Shape 105"/>
        <p:cNvGrpSpPr/>
        <p:nvPr/>
      </p:nvGrpSpPr>
      <p:grpSpPr>
        <a:xfrm>
          <a:off x="0" y="0"/>
          <a:ext cx="0" cy="0"/>
          <a:chOff x="0" y="0"/>
          <a:chExt cx="0" cy="0"/>
        </a:xfrm>
      </p:grpSpPr>
      <p:sp>
        <p:nvSpPr>
          <p:cNvPr id="106" name="Shape 106"/>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Convolutional Neural Network</a:t>
            </a:r>
          </a:p>
        </p:txBody>
      </p:sp>
      <p:sp>
        <p:nvSpPr>
          <p:cNvPr id="107" name="Shape 107"/>
          <p:cNvSpPr txBox="1"/>
          <p:nvPr>
            <p:ph idx="1" type="body"/>
          </p:nvPr>
        </p:nvSpPr>
        <p:spPr>
          <a:xfrm>
            <a:off x="457200" y="1200150"/>
            <a:ext cx="8229600" cy="3725699"/>
          </a:xfrm>
          <a:prstGeom prst="rect">
            <a:avLst/>
          </a:prstGeom>
        </p:spPr>
        <p:txBody>
          <a:bodyPr anchorCtr="0" anchor="t" bIns="91425" lIns="91425" rIns="91425" tIns="91425">
            <a:noAutofit/>
          </a:bodyPr>
          <a:lstStyle/>
          <a:p>
            <a:pPr lvl="0" rtl="0">
              <a:spcBef>
                <a:spcPts val="0"/>
              </a:spcBef>
              <a:buNone/>
            </a:pPr>
            <a:r>
              <a:rPr lang="en"/>
              <a:t>CNNs are Neural Networks that work with </a:t>
            </a:r>
            <a:r>
              <a:rPr b="1" lang="en"/>
              <a:t>images</a:t>
            </a:r>
            <a:r>
              <a:rPr lang="en"/>
              <a:t> as inputs. </a:t>
            </a:r>
          </a:p>
          <a:p>
            <a:pPr lvl="0" rtl="0">
              <a:spcBef>
                <a:spcPts val="0"/>
              </a:spcBef>
              <a:buNone/>
            </a:pPr>
            <a:r>
              <a:t/>
            </a:r>
            <a:endParaRPr/>
          </a:p>
          <a:p>
            <a:pPr lvl="0" rtl="0">
              <a:spcBef>
                <a:spcPts val="0"/>
              </a:spcBef>
              <a:buNone/>
            </a:pPr>
            <a:r>
              <a:rPr lang="en"/>
              <a:t>The most important type of layer in this architecture is the </a:t>
            </a:r>
            <a:r>
              <a:rPr b="1" lang="en"/>
              <a:t>Convolutional layer</a:t>
            </a:r>
            <a:r>
              <a:rPr lang="en"/>
              <a:t>, which basically apply </a:t>
            </a:r>
            <a:r>
              <a:rPr b="1" lang="en"/>
              <a:t>image filters</a:t>
            </a:r>
            <a:r>
              <a:rPr lang="en"/>
              <a:t>.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1" name="Shape 111"/>
        <p:cNvGrpSpPr/>
        <p:nvPr/>
      </p:nvGrpSpPr>
      <p:grpSpPr>
        <a:xfrm>
          <a:off x="0" y="0"/>
          <a:ext cx="0" cy="0"/>
          <a:chOff x="0" y="0"/>
          <a:chExt cx="0" cy="0"/>
        </a:xfrm>
      </p:grpSpPr>
      <p:sp>
        <p:nvSpPr>
          <p:cNvPr id="112" name="Shape 112"/>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Layers of a CNN</a:t>
            </a:r>
          </a:p>
        </p:txBody>
      </p:sp>
      <p:sp>
        <p:nvSpPr>
          <p:cNvPr id="113" name="Shape 113"/>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spcBef>
                <a:spcPts val="0"/>
              </a:spcBef>
              <a:buSzPct val="100000"/>
            </a:pPr>
            <a:r>
              <a:rPr b="1" lang="en" sz="2400"/>
              <a:t>INPUT</a:t>
            </a:r>
            <a:r>
              <a:rPr lang="en" sz="2400"/>
              <a:t> - raw pixels of the image, e.g. [32x32x3], in this case, an image with 32x32 and 3 color channels</a:t>
            </a:r>
          </a:p>
          <a:p>
            <a:pPr lvl="0" rtl="0">
              <a:spcBef>
                <a:spcPts val="0"/>
              </a:spcBef>
              <a:buNone/>
            </a:pPr>
            <a:r>
              <a:t/>
            </a:r>
            <a:endParaRPr sz="2400"/>
          </a:p>
          <a:p>
            <a:pPr indent="-228600" lvl="0" marL="457200" rtl="0">
              <a:spcBef>
                <a:spcPts val="0"/>
              </a:spcBef>
              <a:buSzPct val="100000"/>
            </a:pPr>
            <a:r>
              <a:rPr b="1" lang="en" sz="2400"/>
              <a:t>CONV</a:t>
            </a:r>
            <a:r>
              <a:rPr lang="en" sz="2400"/>
              <a:t> - compute the dot product between their weights and the region they are connected to in the input . Can lead to an increase of the volume (images result of each filter application), e.g. [32x32x12]</a:t>
            </a:r>
          </a:p>
        </p:txBody>
      </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17" name="Shape 117"/>
        <p:cNvGrpSpPr/>
        <p:nvPr/>
      </p:nvGrpSpPr>
      <p:grpSpPr>
        <a:xfrm>
          <a:off x="0" y="0"/>
          <a:ext cx="0" cy="0"/>
          <a:chOff x="0" y="0"/>
          <a:chExt cx="0" cy="0"/>
        </a:xfrm>
      </p:grpSpPr>
      <p:sp>
        <p:nvSpPr>
          <p:cNvPr id="118" name="Shape 118"/>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Layers of a CNN</a:t>
            </a:r>
          </a:p>
        </p:txBody>
      </p:sp>
      <p:sp>
        <p:nvSpPr>
          <p:cNvPr id="119" name="Shape 119"/>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spcBef>
                <a:spcPts val="0"/>
              </a:spcBef>
              <a:buSzPct val="100000"/>
            </a:pPr>
            <a:r>
              <a:rPr b="1" lang="en" sz="2400"/>
              <a:t>RELU</a:t>
            </a:r>
            <a:r>
              <a:rPr lang="en" sz="2400"/>
              <a:t> - apply element-wise activation function, like max(0,x). Keep the volume intact.</a:t>
            </a:r>
          </a:p>
          <a:p>
            <a:pPr lvl="0" rtl="0">
              <a:spcBef>
                <a:spcPts val="0"/>
              </a:spcBef>
              <a:buNone/>
            </a:pPr>
            <a:r>
              <a:t/>
            </a:r>
            <a:endParaRPr sz="2400"/>
          </a:p>
          <a:p>
            <a:pPr indent="-228600" lvl="0" marL="457200" rtl="0">
              <a:spcBef>
                <a:spcPts val="0"/>
              </a:spcBef>
              <a:buSzPct val="100000"/>
            </a:pPr>
            <a:r>
              <a:rPr b="1" lang="en" sz="2400"/>
              <a:t>POLL</a:t>
            </a:r>
            <a:r>
              <a:rPr lang="en" sz="2400"/>
              <a:t> - perform a downsampling operation along the width and height, e.g. [16x16x12] </a:t>
            </a:r>
          </a:p>
          <a:p>
            <a:pPr lvl="0" rtl="0">
              <a:spcBef>
                <a:spcPts val="0"/>
              </a:spcBef>
              <a:buNone/>
            </a:pPr>
            <a:r>
              <a:t/>
            </a:r>
            <a:endParaRPr sz="2400"/>
          </a:p>
          <a:p>
            <a:pPr indent="-228600" lvl="0" marL="457200" rtl="0">
              <a:spcBef>
                <a:spcPts val="0"/>
              </a:spcBef>
              <a:buSzPct val="100000"/>
            </a:pPr>
            <a:r>
              <a:rPr b="1" lang="en" sz="2400"/>
              <a:t>FC </a:t>
            </a:r>
            <a:r>
              <a:rPr lang="en" sz="2400"/>
              <a:t>(fully connected) - compute classes scores, e.g. [1x1x10] in a 10 class problem</a:t>
            </a:r>
          </a:p>
          <a:p>
            <a:pPr lvl="0" rtl="0">
              <a:spcBef>
                <a:spcPts val="0"/>
              </a:spcBef>
              <a:buNone/>
            </a:pPr>
            <a:r>
              <a:t/>
            </a:r>
            <a:endParaRPr b="1" sz="2400"/>
          </a:p>
        </p:txBody>
      </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3" name="Shape 123"/>
        <p:cNvGrpSpPr/>
        <p:nvPr/>
      </p:nvGrpSpPr>
      <p:grpSpPr>
        <a:xfrm>
          <a:off x="0" y="0"/>
          <a:ext cx="0" cy="0"/>
          <a:chOff x="0" y="0"/>
          <a:chExt cx="0" cy="0"/>
        </a:xfrm>
      </p:grpSpPr>
      <p:pic>
        <p:nvPicPr>
          <p:cNvPr id="124" name="Shape 124"/>
          <p:cNvPicPr preferRelativeResize="0"/>
          <p:nvPr/>
        </p:nvPicPr>
        <p:blipFill>
          <a:blip r:embed="rId3">
            <a:alphaModFix/>
          </a:blip>
          <a:stretch>
            <a:fillRect/>
          </a:stretch>
        </p:blipFill>
        <p:spPr>
          <a:xfrm>
            <a:off x="512975" y="627951"/>
            <a:ext cx="8118049" cy="3887599"/>
          </a:xfrm>
          <a:prstGeom prst="rect">
            <a:avLst/>
          </a:prstGeom>
          <a:noFill/>
          <a:ln>
            <a:noFill/>
          </a:ln>
        </p:spPr>
      </p:pic>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28" name="Shape 128"/>
        <p:cNvGrpSpPr/>
        <p:nvPr/>
      </p:nvGrpSpPr>
      <p:grpSpPr>
        <a:xfrm>
          <a:off x="0" y="0"/>
          <a:ext cx="0" cy="0"/>
          <a:chOff x="0" y="0"/>
          <a:chExt cx="0" cy="0"/>
        </a:xfrm>
      </p:grpSpPr>
      <p:sp>
        <p:nvSpPr>
          <p:cNvPr id="129" name="Shape 129"/>
          <p:cNvSpPr txBox="1"/>
          <p:nvPr>
            <p:ph type="title"/>
          </p:nvPr>
        </p:nvSpPr>
        <p:spPr>
          <a:xfrm>
            <a:off x="457200" y="205978"/>
            <a:ext cx="8229600" cy="857400"/>
          </a:xfrm>
          <a:prstGeom prst="rect">
            <a:avLst/>
          </a:prstGeom>
        </p:spPr>
        <p:txBody>
          <a:bodyPr anchorCtr="0" anchor="b" bIns="91425" lIns="91425" rIns="91425" tIns="91425">
            <a:noAutofit/>
          </a:bodyPr>
          <a:lstStyle/>
          <a:p>
            <a:pPr lvl="0" algn="ctr">
              <a:spcBef>
                <a:spcPts val="0"/>
              </a:spcBef>
              <a:buClr>
                <a:schemeClr val="dk1"/>
              </a:buClr>
              <a:buSzPct val="30555"/>
              <a:buFont typeface="Arial"/>
              <a:buNone/>
            </a:pPr>
            <a:r>
              <a:rPr lang="en"/>
              <a:t>Convolutional Layer</a:t>
            </a:r>
          </a:p>
        </p:txBody>
      </p:sp>
      <p:sp>
        <p:nvSpPr>
          <p:cNvPr id="130" name="Shape 130"/>
          <p:cNvSpPr txBox="1"/>
          <p:nvPr>
            <p:ph idx="1" type="body"/>
          </p:nvPr>
        </p:nvSpPr>
        <p:spPr>
          <a:xfrm>
            <a:off x="457200" y="1200150"/>
            <a:ext cx="8229600" cy="1283399"/>
          </a:xfrm>
          <a:prstGeom prst="rect">
            <a:avLst/>
          </a:prstGeom>
        </p:spPr>
        <p:txBody>
          <a:bodyPr anchorCtr="0" anchor="t" bIns="91425" lIns="91425" rIns="91425" tIns="91425">
            <a:noAutofit/>
          </a:bodyPr>
          <a:lstStyle/>
          <a:p>
            <a:pPr rtl="0">
              <a:spcBef>
                <a:spcPts val="0"/>
              </a:spcBef>
              <a:buNone/>
            </a:pPr>
            <a:r>
              <a:rPr lang="en"/>
              <a:t>Its parameters consist of a set of </a:t>
            </a:r>
            <a:r>
              <a:rPr b="1" lang="en"/>
              <a:t>learnable filters</a:t>
            </a:r>
            <a:r>
              <a:rPr lang="en"/>
              <a:t>. </a:t>
            </a:r>
          </a:p>
          <a:p>
            <a:pPr rtl="0">
              <a:spcBef>
                <a:spcPts val="0"/>
              </a:spcBef>
              <a:buNone/>
            </a:pPr>
            <a:r>
              <a:t/>
            </a:r>
            <a:endParaRPr/>
          </a:p>
          <a:p>
            <a:pPr rtl="0">
              <a:spcBef>
                <a:spcPts val="0"/>
              </a:spcBef>
              <a:buNone/>
            </a:pPr>
            <a:r>
              <a:t/>
            </a:r>
            <a:endParaRPr/>
          </a:p>
          <a:p>
            <a:pPr>
              <a:spcBef>
                <a:spcPts val="0"/>
              </a:spcBef>
              <a:buNone/>
            </a:pPr>
            <a:r>
              <a:t/>
            </a:r>
            <a:endParaRPr/>
          </a:p>
        </p:txBody>
      </p:sp>
      <p:pic>
        <p:nvPicPr>
          <p:cNvPr id="131" name="Shape 131"/>
          <p:cNvPicPr preferRelativeResize="0"/>
          <p:nvPr/>
        </p:nvPicPr>
        <p:blipFill>
          <a:blip r:embed="rId3">
            <a:alphaModFix/>
          </a:blip>
          <a:stretch>
            <a:fillRect/>
          </a:stretch>
        </p:blipFill>
        <p:spPr>
          <a:xfrm>
            <a:off x="6144600" y="1541075"/>
            <a:ext cx="4484400" cy="3080474"/>
          </a:xfrm>
          <a:prstGeom prst="rect">
            <a:avLst/>
          </a:prstGeom>
          <a:noFill/>
          <a:ln>
            <a:noFill/>
          </a:ln>
        </p:spPr>
      </p:pic>
      <p:sp>
        <p:nvSpPr>
          <p:cNvPr id="132" name="Shape 132"/>
          <p:cNvSpPr txBox="1"/>
          <p:nvPr/>
        </p:nvSpPr>
        <p:spPr>
          <a:xfrm>
            <a:off x="7352025" y="4415425"/>
            <a:ext cx="765599" cy="420300"/>
          </a:xfrm>
          <a:prstGeom prst="rect">
            <a:avLst/>
          </a:prstGeom>
          <a:noFill/>
          <a:ln>
            <a:noFill/>
          </a:ln>
        </p:spPr>
        <p:txBody>
          <a:bodyPr anchorCtr="0" anchor="t" bIns="91425" lIns="91425" rIns="91425" tIns="91425">
            <a:noAutofit/>
          </a:bodyPr>
          <a:lstStyle/>
          <a:p>
            <a:pPr algn="ctr">
              <a:spcBef>
                <a:spcPts val="0"/>
              </a:spcBef>
              <a:buNone/>
            </a:pPr>
            <a:r>
              <a:rPr lang="en"/>
              <a:t>2x2x4</a:t>
            </a:r>
          </a:p>
        </p:txBody>
      </p:sp>
      <p:sp>
        <p:nvSpPr>
          <p:cNvPr id="133" name="Shape 133"/>
          <p:cNvSpPr txBox="1"/>
          <p:nvPr>
            <p:ph idx="2" type="body"/>
          </p:nvPr>
        </p:nvSpPr>
        <p:spPr>
          <a:xfrm>
            <a:off x="550800" y="2432825"/>
            <a:ext cx="5593799" cy="25830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a:t>Every filter is </a:t>
            </a:r>
            <a:r>
              <a:rPr b="1" lang="en"/>
              <a:t>small spatially</a:t>
            </a:r>
            <a:r>
              <a:rPr lang="en"/>
              <a:t> (along width and height)</a:t>
            </a:r>
            <a:r>
              <a:rPr b="1" lang="en"/>
              <a:t> but extend through the full depth </a:t>
            </a:r>
            <a:r>
              <a:rPr lang="en"/>
              <a:t>of the input volume.</a:t>
            </a:r>
          </a:p>
          <a:p>
            <a:pPr lvl="0" rtl="0">
              <a:spcBef>
                <a:spcPts val="0"/>
              </a:spcBef>
              <a:buClr>
                <a:schemeClr val="dk1"/>
              </a:buClr>
              <a:buFont typeface="Arial"/>
              <a:buNone/>
            </a:pPr>
            <a:r>
              <a:t/>
            </a:r>
            <a:endParaRPr sz="1400"/>
          </a:p>
          <a:p>
            <a:pPr lvl="0" rtl="0">
              <a:spcBef>
                <a:spcPts val="0"/>
              </a:spcBef>
              <a:buNone/>
            </a:pPr>
            <a:r>
              <a:t/>
            </a:r>
            <a:endParaRPr/>
          </a:p>
          <a:p>
            <a:pPr lvl="0" rtl="0">
              <a:spcBef>
                <a:spcPts val="0"/>
              </a:spcBef>
              <a:buNone/>
            </a:pPr>
            <a:r>
              <a:t/>
            </a:r>
            <a:endParaRPr/>
          </a:p>
          <a:p>
            <a:pPr lvl="0" rtl="0">
              <a:spcBef>
                <a:spcPts val="0"/>
              </a:spcBef>
              <a:buNone/>
            </a:pPr>
            <a:r>
              <a:t/>
            </a:r>
            <a:endParaRPr/>
          </a:p>
          <a:p>
            <a:pPr lvl="0" rtl="0">
              <a:spcBef>
                <a:spcPts val="0"/>
              </a:spcBef>
              <a:buNone/>
            </a:pPr>
            <a:r>
              <a:t/>
            </a:r>
            <a:endParaRP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37" name="Shape 137"/>
        <p:cNvGrpSpPr/>
        <p:nvPr/>
      </p:nvGrpSpPr>
      <p:grpSpPr>
        <a:xfrm>
          <a:off x="0" y="0"/>
          <a:ext cx="0" cy="0"/>
          <a:chOff x="0" y="0"/>
          <a:chExt cx="0" cy="0"/>
        </a:xfrm>
      </p:grpSpPr>
      <p:sp>
        <p:nvSpPr>
          <p:cNvPr id="138" name="Shape 138"/>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Convolutional Layer</a:t>
            </a:r>
          </a:p>
        </p:txBody>
      </p:sp>
      <p:sp>
        <p:nvSpPr>
          <p:cNvPr id="139" name="Shape 139"/>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sz="2400"/>
              <a:t>It is easy to picture that the number of neurons can get very high, leading to a large quantity of parameters. </a:t>
            </a:r>
          </a:p>
          <a:p>
            <a:pPr rtl="0">
              <a:spcBef>
                <a:spcPts val="0"/>
              </a:spcBef>
              <a:buNone/>
            </a:pPr>
            <a:r>
              <a:t/>
            </a:r>
            <a:endParaRPr sz="2400"/>
          </a:p>
          <a:p>
            <a:pPr rtl="0">
              <a:spcBef>
                <a:spcPts val="0"/>
              </a:spcBef>
              <a:buNone/>
            </a:pPr>
            <a:r>
              <a:rPr lang="en" sz="2400"/>
              <a:t>The catch here is that </a:t>
            </a:r>
            <a:r>
              <a:rPr b="1" lang="en" sz="2400"/>
              <a:t>parameters are shared</a:t>
            </a:r>
            <a:r>
              <a:rPr lang="en" sz="2400"/>
              <a:t> in the same </a:t>
            </a:r>
            <a:r>
              <a:rPr b="1" lang="en" sz="2400"/>
              <a:t>depth slice</a:t>
            </a:r>
            <a:r>
              <a:rPr lang="en" sz="2400"/>
              <a:t>.</a:t>
            </a:r>
          </a:p>
          <a:p>
            <a:pPr rtl="0">
              <a:spcBef>
                <a:spcPts val="0"/>
              </a:spcBef>
              <a:buNone/>
            </a:pPr>
            <a:r>
              <a:t/>
            </a:r>
            <a:endParaRPr sz="2400"/>
          </a:p>
          <a:p>
            <a:pPr rtl="0">
              <a:spcBef>
                <a:spcPts val="0"/>
              </a:spcBef>
              <a:buNone/>
            </a:pPr>
            <a:r>
              <a:rPr lang="en" sz="2400"/>
              <a:t>So applying a filter to an image is the same as doing a convolution. Hence, the name ;) </a:t>
            </a:r>
          </a:p>
          <a:p>
            <a:pPr>
              <a:spcBef>
                <a:spcPts val="0"/>
              </a:spcBef>
              <a:buNone/>
            </a:pPr>
            <a:r>
              <a:t/>
            </a:r>
            <a:endParaRPr sz="2400"/>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3" name="Shape 143"/>
        <p:cNvGrpSpPr/>
        <p:nvPr/>
      </p:nvGrpSpPr>
      <p:grpSpPr>
        <a:xfrm>
          <a:off x="0" y="0"/>
          <a:ext cx="0" cy="0"/>
          <a:chOff x="0" y="0"/>
          <a:chExt cx="0" cy="0"/>
        </a:xfrm>
      </p:grpSpPr>
      <p:sp>
        <p:nvSpPr>
          <p:cNvPr id="144" name="Shape 144"/>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Convolutional Layer</a:t>
            </a:r>
          </a:p>
        </p:txBody>
      </p:sp>
      <p:sp>
        <p:nvSpPr>
          <p:cNvPr id="145" name="Shape 145"/>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During the forward pass, we slide (convolve) each filter across the width and height of the input volume. </a:t>
            </a:r>
          </a:p>
          <a:p>
            <a:pPr rtl="0">
              <a:spcBef>
                <a:spcPts val="0"/>
              </a:spcBef>
              <a:buNone/>
            </a:pPr>
            <a:r>
              <a:t/>
            </a:r>
            <a:endParaRPr/>
          </a:p>
          <a:p>
            <a:pPr rtl="0">
              <a:spcBef>
                <a:spcPts val="0"/>
              </a:spcBef>
              <a:buNone/>
            </a:pPr>
            <a:r>
              <a:rPr lang="en"/>
              <a:t>The output of all filters is stacked along the depth dimension to form the output volume.</a:t>
            </a:r>
          </a:p>
          <a:p>
            <a:pPr lvl="0" rtl="0">
              <a:spcBef>
                <a:spcPts val="0"/>
              </a:spcBef>
              <a:buNone/>
            </a:pPr>
            <a:r>
              <a:t/>
            </a:r>
            <a:endParaRPr/>
          </a:p>
        </p:txBody>
      </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49" name="Shape 149"/>
        <p:cNvGrpSpPr/>
        <p:nvPr/>
      </p:nvGrpSpPr>
      <p:grpSpPr>
        <a:xfrm>
          <a:off x="0" y="0"/>
          <a:ext cx="0" cy="0"/>
          <a:chOff x="0" y="0"/>
          <a:chExt cx="0" cy="0"/>
        </a:xfrm>
      </p:grpSpPr>
      <p:sp>
        <p:nvSpPr>
          <p:cNvPr id="150" name="Shape 150"/>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Conv-Layer Hyperparameters</a:t>
            </a:r>
          </a:p>
        </p:txBody>
      </p:sp>
      <p:sp>
        <p:nvSpPr>
          <p:cNvPr id="151" name="Shape 151"/>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381000" lvl="0" marL="457200" rtl="0">
              <a:spcBef>
                <a:spcPts val="0"/>
              </a:spcBef>
              <a:buSzPct val="100000"/>
              <a:buChar char="-"/>
            </a:pPr>
            <a:r>
              <a:rPr b="1" lang="en" sz="2400"/>
              <a:t>Depth:</a:t>
            </a:r>
            <a:r>
              <a:rPr lang="en" sz="2400"/>
              <a:t> number of filters that will be convolved. Defines the output volume's depth.</a:t>
            </a:r>
          </a:p>
          <a:p>
            <a:pPr indent="-381000" lvl="0" marL="457200" rtl="0">
              <a:spcBef>
                <a:spcPts val="0"/>
              </a:spcBef>
              <a:buSzPct val="100000"/>
              <a:buChar char="-"/>
            </a:pPr>
            <a:r>
              <a:rPr b="1" lang="en" sz="2400"/>
              <a:t>Stride:</a:t>
            </a:r>
            <a:r>
              <a:rPr lang="en" sz="2400"/>
              <a:t> step used when convolving a filter through the image. Controls the overlap between windows.</a:t>
            </a:r>
          </a:p>
          <a:p>
            <a:pPr indent="-381000" lvl="0" marL="457200" rtl="0">
              <a:spcBef>
                <a:spcPts val="0"/>
              </a:spcBef>
              <a:buSzPct val="100000"/>
              <a:buChar char="-"/>
            </a:pPr>
            <a:r>
              <a:rPr b="1" lang="en" sz="2400"/>
              <a:t>Zero-Padding:</a:t>
            </a:r>
            <a:r>
              <a:rPr lang="en" sz="2400"/>
              <a:t> the pad around the border of the input volume.</a:t>
            </a:r>
          </a:p>
          <a:p>
            <a:pPr rtl="0">
              <a:spcBef>
                <a:spcPts val="0"/>
              </a:spcBef>
              <a:buNone/>
            </a:pPr>
            <a:r>
              <a:t/>
            </a:r>
            <a:endParaRPr sz="2400"/>
          </a:p>
          <a:p>
            <a:pPr lvl="0" rtl="0">
              <a:spcBef>
                <a:spcPts val="0"/>
              </a:spcBef>
              <a:buNone/>
            </a:pPr>
            <a:r>
              <a:rPr lang="en" sz="2400"/>
              <a:t>Stride and padding allow us to control the width and height of the output volume.</a:t>
            </a:r>
          </a:p>
        </p:txBody>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 name="Shape 35"/>
        <p:cNvGrpSpPr/>
        <p:nvPr/>
      </p:nvGrpSpPr>
      <p:grpSpPr>
        <a:xfrm>
          <a:off x="0" y="0"/>
          <a:ext cx="0" cy="0"/>
          <a:chOff x="0" y="0"/>
          <a:chExt cx="0" cy="0"/>
        </a:xfrm>
      </p:grpSpPr>
      <p:sp>
        <p:nvSpPr>
          <p:cNvPr id="36" name="Shape 36"/>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Agenda</a:t>
            </a:r>
          </a:p>
        </p:txBody>
      </p:sp>
      <p:sp>
        <p:nvSpPr>
          <p:cNvPr id="37" name="Shape 37"/>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spcBef>
                <a:spcPts val="0"/>
              </a:spcBef>
            </a:pPr>
            <a:r>
              <a:rPr lang="en"/>
              <a:t>Deep Learning</a:t>
            </a:r>
          </a:p>
          <a:p>
            <a:pPr indent="-228600" lvl="0" marL="457200" rtl="0">
              <a:spcBef>
                <a:spcPts val="0"/>
              </a:spcBef>
            </a:pPr>
            <a:r>
              <a:rPr lang="en"/>
              <a:t>Convolutional Neural Networks</a:t>
            </a:r>
          </a:p>
          <a:p>
            <a:pPr indent="-228600" lvl="0" marL="457200" rtl="0">
              <a:spcBef>
                <a:spcPts val="0"/>
              </a:spcBef>
            </a:pPr>
            <a:r>
              <a:rPr lang="en"/>
              <a:t>GoogLeNet</a:t>
            </a:r>
          </a:p>
          <a:p>
            <a:pPr indent="-228600" lvl="0" marL="457200" rtl="0">
              <a:spcBef>
                <a:spcPts val="0"/>
              </a:spcBef>
            </a:pPr>
            <a:r>
              <a:rPr lang="en"/>
              <a:t>FaceNet</a:t>
            </a:r>
          </a:p>
          <a:p>
            <a:pPr indent="-228600" lvl="1" marL="914400" rtl="0">
              <a:spcBef>
                <a:spcPts val="0"/>
              </a:spcBef>
              <a:buSzPct val="100000"/>
            </a:pPr>
            <a:r>
              <a:rPr lang="en" sz="1800"/>
              <a:t>The Main Idea</a:t>
            </a:r>
          </a:p>
          <a:p>
            <a:pPr indent="-228600" lvl="1" marL="914400" rtl="0">
              <a:spcBef>
                <a:spcPts val="0"/>
              </a:spcBef>
              <a:buSzPct val="100000"/>
            </a:pPr>
            <a:r>
              <a:rPr lang="en" sz="1800"/>
              <a:t>Architecture</a:t>
            </a:r>
          </a:p>
          <a:p>
            <a:pPr indent="-228600" lvl="1" marL="914400" rtl="0">
              <a:spcBef>
                <a:spcPts val="0"/>
              </a:spcBef>
              <a:buSzPct val="100000"/>
            </a:pPr>
            <a:r>
              <a:rPr lang="en" sz="1800"/>
              <a:t>Training - Triplet Loss Function</a:t>
            </a:r>
          </a:p>
          <a:p>
            <a:pPr indent="-228600" lvl="1" marL="914400" rtl="0">
              <a:spcBef>
                <a:spcPts val="0"/>
              </a:spcBef>
              <a:buSzPct val="100000"/>
            </a:pPr>
            <a:r>
              <a:rPr lang="en" sz="1800"/>
              <a:t>Experiments and Results</a:t>
            </a:r>
          </a:p>
          <a:p>
            <a:pPr indent="-228600" lvl="0" marL="457200" rtl="0">
              <a:spcBef>
                <a:spcPts val="0"/>
              </a:spcBef>
            </a:pPr>
            <a:r>
              <a:rPr lang="en"/>
              <a:t>References</a:t>
            </a:r>
          </a:p>
          <a:p>
            <a:pPr lvl="0" rtl="0">
              <a:spcBef>
                <a:spcPts val="0"/>
              </a:spcBef>
              <a:buNone/>
            </a:pPr>
            <a:r>
              <a:t/>
            </a:r>
            <a:endParaRPr/>
          </a:p>
        </p:txBody>
      </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55" name="Shape 155"/>
        <p:cNvGrpSpPr/>
        <p:nvPr/>
      </p:nvGrpSpPr>
      <p:grpSpPr>
        <a:xfrm>
          <a:off x="0" y="0"/>
          <a:ext cx="0" cy="0"/>
          <a:chOff x="0" y="0"/>
          <a:chExt cx="0" cy="0"/>
        </a:xfrm>
      </p:grpSpPr>
      <p:pic>
        <p:nvPicPr>
          <p:cNvPr id="156" name="Shape 156"/>
          <p:cNvPicPr preferRelativeResize="0"/>
          <p:nvPr/>
        </p:nvPicPr>
        <p:blipFill>
          <a:blip r:embed="rId3">
            <a:alphaModFix/>
          </a:blip>
          <a:stretch>
            <a:fillRect/>
          </a:stretch>
        </p:blipFill>
        <p:spPr>
          <a:xfrm>
            <a:off x="1178225" y="1807037"/>
            <a:ext cx="7656024" cy="1529424"/>
          </a:xfrm>
          <a:prstGeom prst="rect">
            <a:avLst/>
          </a:prstGeom>
          <a:noFill/>
          <a:ln>
            <a:noFill/>
          </a:ln>
        </p:spPr>
      </p:pic>
      <p:sp>
        <p:nvSpPr>
          <p:cNvPr id="157" name="Shape 157"/>
          <p:cNvSpPr txBox="1"/>
          <p:nvPr/>
        </p:nvSpPr>
        <p:spPr>
          <a:xfrm>
            <a:off x="7803600" y="1374150"/>
            <a:ext cx="628199" cy="311399"/>
          </a:xfrm>
          <a:prstGeom prst="rect">
            <a:avLst/>
          </a:prstGeom>
          <a:noFill/>
          <a:ln>
            <a:noFill/>
          </a:ln>
        </p:spPr>
        <p:txBody>
          <a:bodyPr anchorCtr="0" anchor="t" bIns="91425" lIns="91425" rIns="91425" tIns="91425">
            <a:noAutofit/>
          </a:bodyPr>
          <a:lstStyle/>
          <a:p>
            <a:pPr>
              <a:spcBef>
                <a:spcPts val="0"/>
              </a:spcBef>
              <a:buNone/>
            </a:pPr>
            <a:r>
              <a:rPr lang="en"/>
              <a:t>Filter</a:t>
            </a:r>
          </a:p>
        </p:txBody>
      </p:sp>
      <p:sp>
        <p:nvSpPr>
          <p:cNvPr id="158" name="Shape 158"/>
          <p:cNvSpPr txBox="1"/>
          <p:nvPr/>
        </p:nvSpPr>
        <p:spPr>
          <a:xfrm>
            <a:off x="30075" y="1885575"/>
            <a:ext cx="995999" cy="431999"/>
          </a:xfrm>
          <a:prstGeom prst="rect">
            <a:avLst/>
          </a:prstGeom>
          <a:noFill/>
          <a:ln>
            <a:noFill/>
          </a:ln>
        </p:spPr>
        <p:txBody>
          <a:bodyPr anchorCtr="0" anchor="ctr" bIns="91425" lIns="91425" rIns="91425" tIns="91425">
            <a:noAutofit/>
          </a:bodyPr>
          <a:lstStyle/>
          <a:p>
            <a:pPr algn="ctr">
              <a:spcBef>
                <a:spcPts val="0"/>
              </a:spcBef>
              <a:buNone/>
            </a:pPr>
            <a:r>
              <a:rPr b="1" lang="en" sz="1800"/>
              <a:t>Output</a:t>
            </a:r>
          </a:p>
        </p:txBody>
      </p:sp>
      <p:sp>
        <p:nvSpPr>
          <p:cNvPr id="159" name="Shape 159"/>
          <p:cNvSpPr txBox="1"/>
          <p:nvPr/>
        </p:nvSpPr>
        <p:spPr>
          <a:xfrm>
            <a:off x="84075" y="2861600"/>
            <a:ext cx="888000" cy="431999"/>
          </a:xfrm>
          <a:prstGeom prst="rect">
            <a:avLst/>
          </a:prstGeom>
          <a:noFill/>
          <a:ln>
            <a:noFill/>
          </a:ln>
        </p:spPr>
        <p:txBody>
          <a:bodyPr anchorCtr="0" anchor="ctr" bIns="91425" lIns="91425" rIns="91425" tIns="91425">
            <a:noAutofit/>
          </a:bodyPr>
          <a:lstStyle/>
          <a:p>
            <a:pPr lvl="0" rtl="0" algn="ctr">
              <a:spcBef>
                <a:spcPts val="0"/>
              </a:spcBef>
              <a:buNone/>
            </a:pPr>
            <a:r>
              <a:rPr b="1" lang="en" sz="1800"/>
              <a:t>Input</a:t>
            </a:r>
          </a:p>
        </p:txBody>
      </p:sp>
      <p:sp>
        <p:nvSpPr>
          <p:cNvPr id="160" name="Shape 160"/>
          <p:cNvSpPr txBox="1"/>
          <p:nvPr/>
        </p:nvSpPr>
        <p:spPr>
          <a:xfrm>
            <a:off x="1968950" y="850250"/>
            <a:ext cx="1525499" cy="431999"/>
          </a:xfrm>
          <a:prstGeom prst="rect">
            <a:avLst/>
          </a:prstGeom>
          <a:noFill/>
          <a:ln>
            <a:noFill/>
          </a:ln>
        </p:spPr>
        <p:txBody>
          <a:bodyPr anchorCtr="0" anchor="ctr" bIns="91425" lIns="91425" rIns="91425" tIns="91425">
            <a:noAutofit/>
          </a:bodyPr>
          <a:lstStyle/>
          <a:p>
            <a:pPr lvl="0" rtl="0" algn="ctr">
              <a:spcBef>
                <a:spcPts val="0"/>
              </a:spcBef>
              <a:buNone/>
            </a:pPr>
            <a:r>
              <a:rPr b="1" lang="en" sz="1800"/>
              <a:t>Stride = 1</a:t>
            </a:r>
          </a:p>
        </p:txBody>
      </p:sp>
      <p:sp>
        <p:nvSpPr>
          <p:cNvPr id="161" name="Shape 161"/>
          <p:cNvSpPr txBox="1"/>
          <p:nvPr/>
        </p:nvSpPr>
        <p:spPr>
          <a:xfrm>
            <a:off x="5105350" y="850250"/>
            <a:ext cx="1525499" cy="431999"/>
          </a:xfrm>
          <a:prstGeom prst="rect">
            <a:avLst/>
          </a:prstGeom>
          <a:noFill/>
          <a:ln>
            <a:noFill/>
          </a:ln>
        </p:spPr>
        <p:txBody>
          <a:bodyPr anchorCtr="0" anchor="ctr" bIns="91425" lIns="91425" rIns="91425" tIns="91425">
            <a:noAutofit/>
          </a:bodyPr>
          <a:lstStyle/>
          <a:p>
            <a:pPr lvl="0" rtl="0" algn="ctr">
              <a:spcBef>
                <a:spcPts val="0"/>
              </a:spcBef>
              <a:buNone/>
            </a:pPr>
            <a:r>
              <a:rPr b="1" lang="en" sz="1800"/>
              <a:t>Stride = 2</a:t>
            </a:r>
          </a:p>
        </p:txBody>
      </p:sp>
      <p:sp>
        <p:nvSpPr>
          <p:cNvPr id="162" name="Shape 162"/>
          <p:cNvSpPr txBox="1"/>
          <p:nvPr/>
        </p:nvSpPr>
        <p:spPr>
          <a:xfrm>
            <a:off x="3445375" y="4418550"/>
            <a:ext cx="1973100" cy="431999"/>
          </a:xfrm>
          <a:prstGeom prst="rect">
            <a:avLst/>
          </a:prstGeom>
          <a:noFill/>
          <a:ln>
            <a:noFill/>
          </a:ln>
        </p:spPr>
        <p:txBody>
          <a:bodyPr anchorCtr="0" anchor="ctr" bIns="91425" lIns="91425" rIns="91425" tIns="91425">
            <a:noAutofit/>
          </a:bodyPr>
          <a:lstStyle/>
          <a:p>
            <a:pPr lvl="0" rtl="0" algn="ctr">
              <a:spcBef>
                <a:spcPts val="0"/>
              </a:spcBef>
              <a:buNone/>
            </a:pPr>
            <a:r>
              <a:rPr b="1" lang="en" sz="1800"/>
              <a:t>Zero-Padding</a:t>
            </a:r>
          </a:p>
        </p:txBody>
      </p:sp>
      <p:cxnSp>
        <p:nvCxnSpPr>
          <p:cNvPr id="163" name="Shape 163"/>
          <p:cNvCxnSpPr>
            <a:endCxn id="162" idx="1"/>
          </p:cNvCxnSpPr>
          <p:nvPr/>
        </p:nvCxnSpPr>
        <p:spPr>
          <a:xfrm>
            <a:off x="1511874" y="3337350"/>
            <a:ext cx="1933500" cy="1297200"/>
          </a:xfrm>
          <a:prstGeom prst="straightConnector1">
            <a:avLst/>
          </a:prstGeom>
          <a:noFill/>
          <a:ln cap="flat" cmpd="sng" w="19050">
            <a:solidFill>
              <a:schemeClr val="dk2"/>
            </a:solidFill>
            <a:prstDash val="solid"/>
            <a:round/>
            <a:headEnd len="lg" w="lg" type="stealth"/>
            <a:tailEnd len="lg" w="lg" type="none"/>
          </a:ln>
        </p:spPr>
      </p:cxnSp>
      <p:cxnSp>
        <p:nvCxnSpPr>
          <p:cNvPr id="164" name="Shape 164"/>
          <p:cNvCxnSpPr/>
          <p:nvPr/>
        </p:nvCxnSpPr>
        <p:spPr>
          <a:xfrm>
            <a:off x="3990375" y="3381800"/>
            <a:ext cx="4799" cy="907799"/>
          </a:xfrm>
          <a:prstGeom prst="straightConnector1">
            <a:avLst/>
          </a:prstGeom>
          <a:noFill/>
          <a:ln cap="flat" cmpd="sng" w="19050">
            <a:solidFill>
              <a:schemeClr val="dk2"/>
            </a:solidFill>
            <a:prstDash val="solid"/>
            <a:round/>
            <a:headEnd len="lg" w="lg" type="stealth"/>
            <a:tailEnd len="lg" w="lg" type="none"/>
          </a:ln>
        </p:spPr>
      </p:cxnSp>
      <p:cxnSp>
        <p:nvCxnSpPr>
          <p:cNvPr id="165" name="Shape 165"/>
          <p:cNvCxnSpPr/>
          <p:nvPr/>
        </p:nvCxnSpPr>
        <p:spPr>
          <a:xfrm>
            <a:off x="4608875" y="3381800"/>
            <a:ext cx="4799" cy="907799"/>
          </a:xfrm>
          <a:prstGeom prst="straightConnector1">
            <a:avLst/>
          </a:prstGeom>
          <a:noFill/>
          <a:ln cap="flat" cmpd="sng" w="19050">
            <a:solidFill>
              <a:schemeClr val="dk2"/>
            </a:solidFill>
            <a:prstDash val="solid"/>
            <a:round/>
            <a:headEnd len="lg" w="lg" type="stealth"/>
            <a:tailEnd len="lg" w="lg" type="none"/>
          </a:ln>
        </p:spPr>
      </p:cxnSp>
      <p:cxnSp>
        <p:nvCxnSpPr>
          <p:cNvPr id="166" name="Shape 166"/>
          <p:cNvCxnSpPr>
            <a:endCxn id="162" idx="3"/>
          </p:cNvCxnSpPr>
          <p:nvPr/>
        </p:nvCxnSpPr>
        <p:spPr>
          <a:xfrm flipH="1">
            <a:off x="5418475" y="3307949"/>
            <a:ext cx="1737300" cy="1326600"/>
          </a:xfrm>
          <a:prstGeom prst="straightConnector1">
            <a:avLst/>
          </a:prstGeom>
          <a:noFill/>
          <a:ln cap="flat" cmpd="sng" w="19050">
            <a:solidFill>
              <a:schemeClr val="dk2"/>
            </a:solidFill>
            <a:prstDash val="solid"/>
            <a:round/>
            <a:headEnd len="lg" w="lg" type="stealth"/>
            <a:tailEnd len="lg" w="lg" type="none"/>
          </a:ln>
        </p:spPr>
      </p:cxnSp>
    </p:spTree>
  </p:cSld>
  <p:clrMapOvr>
    <a:masterClrMapping/>
  </p:clrMapOvr>
  <p:transition spd="slow">
    <p:cut/>
  </p:transition>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0" name="Shape 170"/>
        <p:cNvGrpSpPr/>
        <p:nvPr/>
      </p:nvGrpSpPr>
      <p:grpSpPr>
        <a:xfrm>
          <a:off x="0" y="0"/>
          <a:ext cx="0" cy="0"/>
          <a:chOff x="0" y="0"/>
          <a:chExt cx="0" cy="0"/>
        </a:xfrm>
      </p:grpSpPr>
      <p:sp>
        <p:nvSpPr>
          <p:cNvPr id="171" name="Shape 171"/>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Convolutional Layer</a:t>
            </a:r>
          </a:p>
        </p:txBody>
      </p:sp>
      <p:pic>
        <p:nvPicPr>
          <p:cNvPr id="172" name="Shape 172"/>
          <p:cNvPicPr preferRelativeResize="0"/>
          <p:nvPr/>
        </p:nvPicPr>
        <p:blipFill>
          <a:blip r:embed="rId3">
            <a:alphaModFix/>
          </a:blip>
          <a:stretch>
            <a:fillRect/>
          </a:stretch>
        </p:blipFill>
        <p:spPr>
          <a:xfrm>
            <a:off x="1281487" y="1270237"/>
            <a:ext cx="6581024" cy="2603024"/>
          </a:xfrm>
          <a:prstGeom prst="rect">
            <a:avLst/>
          </a:prstGeom>
          <a:noFill/>
          <a:ln>
            <a:noFill/>
          </a:ln>
        </p:spPr>
      </p:pic>
      <p:sp>
        <p:nvSpPr>
          <p:cNvPr id="173" name="Shape 173"/>
          <p:cNvSpPr txBox="1"/>
          <p:nvPr/>
        </p:nvSpPr>
        <p:spPr>
          <a:xfrm>
            <a:off x="1281500" y="3883600"/>
            <a:ext cx="6581100" cy="474599"/>
          </a:xfrm>
          <a:prstGeom prst="rect">
            <a:avLst/>
          </a:prstGeom>
          <a:noFill/>
          <a:ln>
            <a:noFill/>
          </a:ln>
        </p:spPr>
        <p:txBody>
          <a:bodyPr anchorCtr="0" anchor="t" bIns="91425" lIns="91425" rIns="91425" tIns="91425">
            <a:noAutofit/>
          </a:bodyPr>
          <a:lstStyle/>
          <a:p>
            <a:pPr>
              <a:spcBef>
                <a:spcPts val="0"/>
              </a:spcBef>
              <a:buNone/>
            </a:pPr>
            <a:r>
              <a:rPr lang="en" sz="1100">
                <a:solidFill>
                  <a:srgbClr val="575651"/>
                </a:solidFill>
              </a:rPr>
              <a:t>Example filters learned by Krizhevsky et al. Each of the 96 filters shown here is of size [11x11x3], and each one is shared by the 55*55 neurons in one depth slice.</a:t>
            </a:r>
          </a:p>
        </p:txBody>
      </p:sp>
      <p:sp>
        <p:nvSpPr>
          <p:cNvPr id="174" name="Shape 174"/>
          <p:cNvSpPr txBox="1"/>
          <p:nvPr/>
        </p:nvSpPr>
        <p:spPr>
          <a:xfrm>
            <a:off x="3919200" y="4556400"/>
            <a:ext cx="1305600" cy="363300"/>
          </a:xfrm>
          <a:prstGeom prst="rect">
            <a:avLst/>
          </a:prstGeom>
          <a:noFill/>
          <a:ln>
            <a:noFill/>
          </a:ln>
        </p:spPr>
        <p:txBody>
          <a:bodyPr anchorCtr="0" anchor="ctr" bIns="91425" lIns="91425" rIns="91425" tIns="91425">
            <a:noAutofit/>
          </a:bodyPr>
          <a:lstStyle/>
          <a:p>
            <a:pPr algn="ctr">
              <a:spcBef>
                <a:spcPts val="0"/>
              </a:spcBef>
              <a:buNone/>
            </a:pPr>
            <a:r>
              <a:rPr b="1" lang="en" sz="1800" u="sng">
                <a:solidFill>
                  <a:schemeClr val="hlink"/>
                </a:solidFill>
                <a:hlinkClick r:id="rId4"/>
              </a:rPr>
              <a:t>Example</a:t>
            </a:r>
          </a:p>
        </p:txBody>
      </p:sp>
    </p:spTree>
  </p:cSld>
  <p:clrMapOvr>
    <a:masterClrMapping/>
  </p:clrMapOvr>
  <p:transition spd="slow">
    <p:cut/>
  </p:transition>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78" name="Shape 178"/>
        <p:cNvGrpSpPr/>
        <p:nvPr/>
      </p:nvGrpSpPr>
      <p:grpSpPr>
        <a:xfrm>
          <a:off x="0" y="0"/>
          <a:ext cx="0" cy="0"/>
          <a:chOff x="0" y="0"/>
          <a:chExt cx="0" cy="0"/>
        </a:xfrm>
      </p:grpSpPr>
      <p:sp>
        <p:nvSpPr>
          <p:cNvPr id="179" name="Shape 179"/>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GoogLeNet</a:t>
            </a:r>
          </a:p>
        </p:txBody>
      </p:sp>
    </p:spTree>
  </p:cSld>
  <p:clrMapOvr>
    <a:masterClrMapping/>
  </p:clrMapOvr>
  <p:transition spd="slow">
    <p:cut/>
  </p:transition>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3" name="Shape 183"/>
        <p:cNvGrpSpPr/>
        <p:nvPr/>
      </p:nvGrpSpPr>
      <p:grpSpPr>
        <a:xfrm>
          <a:off x="0" y="0"/>
          <a:ext cx="0" cy="0"/>
          <a:chOff x="0" y="0"/>
          <a:chExt cx="0" cy="0"/>
        </a:xfrm>
      </p:grpSpPr>
      <p:sp>
        <p:nvSpPr>
          <p:cNvPr id="184" name="Shape 184"/>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GoogLeNet</a:t>
            </a:r>
          </a:p>
        </p:txBody>
      </p:sp>
      <p:sp>
        <p:nvSpPr>
          <p:cNvPr id="185" name="Shape 185"/>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b="1" lang="en" sz="2400" u="sng"/>
              <a:t>Inception module</a:t>
            </a:r>
          </a:p>
          <a:p>
            <a:pPr lvl="0" rtl="0">
              <a:spcBef>
                <a:spcPts val="0"/>
              </a:spcBef>
              <a:buNone/>
            </a:pPr>
            <a:r>
              <a:rPr lang="en" sz="2400"/>
              <a:t>→ A network inside a network</a:t>
            </a:r>
          </a:p>
          <a:p>
            <a:pPr rtl="0">
              <a:spcBef>
                <a:spcPts val="0"/>
              </a:spcBef>
              <a:buNone/>
            </a:pPr>
            <a:r>
              <a:t/>
            </a:r>
            <a:endParaRPr sz="2400"/>
          </a:p>
          <a:p>
            <a:pPr rtl="0">
              <a:spcBef>
                <a:spcPts val="0"/>
              </a:spcBef>
              <a:buNone/>
            </a:pPr>
            <a:r>
              <a:rPr lang="en" sz="2400"/>
              <a:t>“The main idea of the Inception architecture is to consider how an </a:t>
            </a:r>
            <a:r>
              <a:rPr b="1" lang="en" sz="2400"/>
              <a:t>optimal local sparse structure</a:t>
            </a:r>
            <a:r>
              <a:rPr lang="en" sz="2400"/>
              <a:t> of a convolutional vision network can be approximated and covered by readily available </a:t>
            </a:r>
            <a:r>
              <a:rPr b="1" lang="en" sz="2400"/>
              <a:t>dense components</a:t>
            </a:r>
            <a:r>
              <a:rPr lang="en" sz="2400"/>
              <a:t>.”</a:t>
            </a:r>
          </a:p>
          <a:p>
            <a:pPr lvl="0" rtl="0">
              <a:spcBef>
                <a:spcPts val="0"/>
              </a:spcBef>
              <a:buNone/>
            </a:pPr>
            <a:r>
              <a:t/>
            </a:r>
            <a:endParaRPr sz="2400"/>
          </a:p>
        </p:txBody>
      </p:sp>
    </p:spTree>
  </p:cSld>
  <p:clrMapOvr>
    <a:masterClrMapping/>
  </p:clrMapOvr>
  <p:transition spd="slow">
    <p:cut/>
  </p:transition>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89" name="Shape 189"/>
        <p:cNvGrpSpPr/>
        <p:nvPr/>
      </p:nvGrpSpPr>
      <p:grpSpPr>
        <a:xfrm>
          <a:off x="0" y="0"/>
          <a:ext cx="0" cy="0"/>
          <a:chOff x="0" y="0"/>
          <a:chExt cx="0" cy="0"/>
        </a:xfrm>
      </p:grpSpPr>
      <p:sp>
        <p:nvSpPr>
          <p:cNvPr id="190" name="Shape 190"/>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Clr>
                <a:schemeClr val="dk1"/>
              </a:buClr>
              <a:buSzPct val="30555"/>
              <a:buFont typeface="Arial"/>
              <a:buNone/>
            </a:pPr>
            <a:r>
              <a:rPr lang="en"/>
              <a:t>GoogLeNet</a:t>
            </a:r>
          </a:p>
        </p:txBody>
      </p:sp>
      <p:pic>
        <p:nvPicPr>
          <p:cNvPr id="191" name="Shape 191"/>
          <p:cNvPicPr preferRelativeResize="0"/>
          <p:nvPr/>
        </p:nvPicPr>
        <p:blipFill>
          <a:blip r:embed="rId3">
            <a:alphaModFix/>
          </a:blip>
          <a:stretch>
            <a:fillRect/>
          </a:stretch>
        </p:blipFill>
        <p:spPr>
          <a:xfrm>
            <a:off x="423825" y="1582700"/>
            <a:ext cx="8296348" cy="1978100"/>
          </a:xfrm>
          <a:prstGeom prst="rect">
            <a:avLst/>
          </a:prstGeom>
          <a:noFill/>
          <a:ln>
            <a:noFill/>
          </a:ln>
        </p:spPr>
      </p:pic>
      <p:sp>
        <p:nvSpPr>
          <p:cNvPr id="192" name="Shape 192"/>
          <p:cNvSpPr txBox="1"/>
          <p:nvPr/>
        </p:nvSpPr>
        <p:spPr>
          <a:xfrm>
            <a:off x="720150" y="4080125"/>
            <a:ext cx="7703699" cy="662099"/>
          </a:xfrm>
          <a:prstGeom prst="rect">
            <a:avLst/>
          </a:prstGeom>
          <a:noFill/>
          <a:ln>
            <a:noFill/>
          </a:ln>
        </p:spPr>
        <p:txBody>
          <a:bodyPr anchorCtr="0" anchor="ctr" bIns="91425" lIns="91425" rIns="91425" tIns="91425">
            <a:noAutofit/>
          </a:bodyPr>
          <a:lstStyle/>
          <a:p>
            <a:pPr algn="ctr">
              <a:spcBef>
                <a:spcPts val="0"/>
              </a:spcBef>
              <a:buNone/>
            </a:pPr>
            <a:r>
              <a:rPr lang="en" sz="1800">
                <a:solidFill>
                  <a:srgbClr val="4A86E8"/>
                </a:solidFill>
              </a:rPr>
              <a:t>Convolutions/FC</a:t>
            </a:r>
            <a:r>
              <a:rPr lang="en" sz="1800"/>
              <a:t>		</a:t>
            </a:r>
            <a:r>
              <a:rPr lang="en" sz="1800">
                <a:solidFill>
                  <a:srgbClr val="CC0000"/>
                </a:solidFill>
              </a:rPr>
              <a:t>Max pooling	</a:t>
            </a:r>
            <a:r>
              <a:rPr lang="en" sz="1800"/>
              <a:t>	</a:t>
            </a:r>
            <a:r>
              <a:rPr lang="en" sz="1800">
                <a:solidFill>
                  <a:srgbClr val="FFD966"/>
                </a:solidFill>
              </a:rPr>
              <a:t>Softmax</a:t>
            </a:r>
            <a:r>
              <a:rPr lang="en" sz="1800"/>
              <a:t>		</a:t>
            </a:r>
            <a:r>
              <a:rPr lang="en" sz="1800">
                <a:solidFill>
                  <a:srgbClr val="6AA84F"/>
                </a:solidFill>
              </a:rPr>
              <a:t>Concatenation</a:t>
            </a:r>
          </a:p>
        </p:txBody>
      </p:sp>
    </p:spTree>
  </p:cSld>
  <p:clrMapOvr>
    <a:masterClrMapping/>
  </p:clrMapOvr>
  <p:transition spd="slow">
    <p:cut/>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196" name="Shape 196"/>
        <p:cNvGrpSpPr/>
        <p:nvPr/>
      </p:nvGrpSpPr>
      <p:grpSpPr>
        <a:xfrm>
          <a:off x="0" y="0"/>
          <a:ext cx="0" cy="0"/>
          <a:chOff x="0" y="0"/>
          <a:chExt cx="0" cy="0"/>
        </a:xfrm>
      </p:grpSpPr>
      <p:sp>
        <p:nvSpPr>
          <p:cNvPr id="197" name="Shape 197"/>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Inception Module</a:t>
            </a:r>
          </a:p>
        </p:txBody>
      </p:sp>
      <p:pic>
        <p:nvPicPr>
          <p:cNvPr id="198" name="Shape 198"/>
          <p:cNvPicPr preferRelativeResize="0"/>
          <p:nvPr/>
        </p:nvPicPr>
        <p:blipFill rotWithShape="1">
          <a:blip r:embed="rId4">
            <a:alphaModFix/>
          </a:blip>
          <a:srcRect b="0" l="11122" r="5565" t="0"/>
          <a:stretch/>
        </p:blipFill>
        <p:spPr>
          <a:xfrm>
            <a:off x="1805662" y="1012025"/>
            <a:ext cx="5532674" cy="3421999"/>
          </a:xfrm>
          <a:prstGeom prst="rect">
            <a:avLst/>
          </a:prstGeom>
          <a:noFill/>
          <a:ln>
            <a:noFill/>
          </a:ln>
        </p:spPr>
      </p:pic>
      <p:sp>
        <p:nvSpPr>
          <p:cNvPr id="199" name="Shape 199"/>
          <p:cNvSpPr txBox="1"/>
          <p:nvPr/>
        </p:nvSpPr>
        <p:spPr>
          <a:xfrm>
            <a:off x="179625" y="3206350"/>
            <a:ext cx="2737200" cy="1299600"/>
          </a:xfrm>
          <a:prstGeom prst="rect">
            <a:avLst/>
          </a:prstGeom>
          <a:noFill/>
          <a:ln>
            <a:noFill/>
          </a:ln>
        </p:spPr>
        <p:txBody>
          <a:bodyPr anchorCtr="0" anchor="t" bIns="91425" lIns="91425" rIns="91425" tIns="91425">
            <a:noAutofit/>
          </a:bodyPr>
          <a:lstStyle/>
          <a:p>
            <a:pPr lvl="0">
              <a:spcBef>
                <a:spcPts val="0"/>
              </a:spcBef>
              <a:buNone/>
            </a:pPr>
            <a:r>
              <a:rPr lang="en">
                <a:solidFill>
                  <a:srgbClr val="FF0000"/>
                </a:solidFill>
              </a:rPr>
              <a:t>Problem: </a:t>
            </a:r>
            <a:r>
              <a:rPr lang="en"/>
              <a:t>is that even a modest number of 5×5 convolutions can be </a:t>
            </a:r>
            <a:r>
              <a:rPr b="1" lang="en"/>
              <a:t>prohibitively expensive</a:t>
            </a:r>
            <a:r>
              <a:rPr lang="en"/>
              <a:t> on top of a convolutional layer with a </a:t>
            </a:r>
            <a:r>
              <a:rPr b="1" lang="en"/>
              <a:t>large number of filters</a:t>
            </a:r>
          </a:p>
        </p:txBody>
      </p:sp>
      <p:sp>
        <p:nvSpPr>
          <p:cNvPr id="200" name="Shape 200"/>
          <p:cNvSpPr txBox="1"/>
          <p:nvPr/>
        </p:nvSpPr>
        <p:spPr>
          <a:xfrm>
            <a:off x="6476100" y="3557200"/>
            <a:ext cx="2336999" cy="597900"/>
          </a:xfrm>
          <a:prstGeom prst="rect">
            <a:avLst/>
          </a:prstGeom>
          <a:noFill/>
          <a:ln>
            <a:noFill/>
          </a:ln>
        </p:spPr>
        <p:txBody>
          <a:bodyPr anchorCtr="0" anchor="t" bIns="91425" lIns="91425" rIns="91425" tIns="91425">
            <a:noAutofit/>
          </a:bodyPr>
          <a:lstStyle/>
          <a:p>
            <a:pPr lvl="0" rtl="0">
              <a:spcBef>
                <a:spcPts val="0"/>
              </a:spcBef>
              <a:buNone/>
            </a:pPr>
            <a:r>
              <a:rPr lang="en">
                <a:solidFill>
                  <a:srgbClr val="4A86E8"/>
                </a:solidFill>
              </a:rPr>
              <a:t>Solution:</a:t>
            </a:r>
            <a:r>
              <a:rPr lang="en">
                <a:solidFill>
                  <a:srgbClr val="FF0000"/>
                </a:solidFill>
              </a:rPr>
              <a:t> </a:t>
            </a:r>
            <a:r>
              <a:rPr lang="en"/>
              <a:t>reduce the dimensionality!</a:t>
            </a:r>
          </a:p>
        </p:txBody>
      </p:sp>
    </p:spTree>
  </p:cSld>
  <p:clrMapOvr>
    <a:masterClrMapping/>
  </p:clrMapOvr>
  <p:transition spd="slow">
    <p:cut/>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04" name="Shape 204"/>
        <p:cNvGrpSpPr/>
        <p:nvPr/>
      </p:nvGrpSpPr>
      <p:grpSpPr>
        <a:xfrm>
          <a:off x="0" y="0"/>
          <a:ext cx="0" cy="0"/>
          <a:chOff x="0" y="0"/>
          <a:chExt cx="0" cy="0"/>
        </a:xfrm>
      </p:grpSpPr>
      <p:sp>
        <p:nvSpPr>
          <p:cNvPr id="205" name="Shape 205"/>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Inception Module</a:t>
            </a:r>
          </a:p>
        </p:txBody>
      </p:sp>
      <p:sp>
        <p:nvSpPr>
          <p:cNvPr id="206" name="Shape 206"/>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b="1" lang="en" sz="2400"/>
              <a:t>1x1 Convolutions</a:t>
            </a:r>
          </a:p>
          <a:p>
            <a:pPr indent="-381000" lvl="0" marL="457200" rtl="0">
              <a:spcBef>
                <a:spcPts val="0"/>
              </a:spcBef>
              <a:buSzPct val="100000"/>
              <a:buChar char="-"/>
            </a:pPr>
            <a:r>
              <a:rPr lang="en" sz="2400"/>
              <a:t>used to compute reductions before the expensive 3×3 and 5×5 convolutions</a:t>
            </a:r>
          </a:p>
          <a:p>
            <a:pPr indent="-381000" lvl="0" marL="457200" rtl="0">
              <a:spcBef>
                <a:spcPts val="0"/>
              </a:spcBef>
              <a:buSzPct val="100000"/>
              <a:buChar char="-"/>
            </a:pPr>
            <a:r>
              <a:rPr lang="en" sz="2400"/>
              <a:t>include the use of rectified linear activation (ReLU)</a:t>
            </a:r>
          </a:p>
          <a:p>
            <a:pPr rtl="0">
              <a:spcBef>
                <a:spcPts val="0"/>
              </a:spcBef>
              <a:buNone/>
            </a:pPr>
            <a:r>
              <a:rPr b="1" lang="en" sz="2400"/>
              <a:t>Example</a:t>
            </a:r>
          </a:p>
          <a:p>
            <a:pPr indent="-381000" lvl="0" marL="457200" rtl="0">
              <a:spcBef>
                <a:spcPts val="0"/>
              </a:spcBef>
              <a:buSzPct val="100000"/>
              <a:buChar char="-"/>
            </a:pPr>
            <a:r>
              <a:rPr lang="en" sz="2400"/>
              <a:t>Input 256 deep stack of filter responses on 56x56</a:t>
            </a:r>
          </a:p>
          <a:p>
            <a:pPr indent="-381000" lvl="0" marL="457200" rtl="0">
              <a:spcBef>
                <a:spcPts val="0"/>
              </a:spcBef>
              <a:buSzPct val="100000"/>
              <a:buChar char="-"/>
            </a:pPr>
            <a:r>
              <a:rPr lang="en" sz="2400"/>
              <a:t>1x1 conv layer has 64 filter</a:t>
            </a:r>
          </a:p>
          <a:p>
            <a:pPr lvl="0" rtl="0">
              <a:spcBef>
                <a:spcPts val="0"/>
              </a:spcBef>
              <a:buNone/>
            </a:pPr>
            <a:r>
              <a:rPr lang="en" sz="2400"/>
              <a:t>→  56 x 56 x 256 to 56 x 56 x 64  (reduction of 4x) </a:t>
            </a:r>
          </a:p>
          <a:p>
            <a:pPr lvl="0" rtl="0">
              <a:spcBef>
                <a:spcPts val="0"/>
              </a:spcBef>
              <a:buNone/>
            </a:pPr>
            <a:r>
              <a:t/>
            </a:r>
            <a:endParaRPr sz="2400"/>
          </a:p>
        </p:txBody>
      </p:sp>
    </p:spTree>
  </p:cSld>
  <p:clrMapOvr>
    <a:masterClrMapping/>
  </p:clrMapOvr>
  <p:transition spd="slow">
    <p:cut/>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0" name="Shape 210"/>
        <p:cNvGrpSpPr/>
        <p:nvPr/>
      </p:nvGrpSpPr>
      <p:grpSpPr>
        <a:xfrm>
          <a:off x="0" y="0"/>
          <a:ext cx="0" cy="0"/>
          <a:chOff x="0" y="0"/>
          <a:chExt cx="0" cy="0"/>
        </a:xfrm>
      </p:grpSpPr>
      <p:sp>
        <p:nvSpPr>
          <p:cNvPr id="211" name="Shape 211"/>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Inception Module</a:t>
            </a:r>
          </a:p>
        </p:txBody>
      </p:sp>
      <p:pic>
        <p:nvPicPr>
          <p:cNvPr id="212" name="Shape 212"/>
          <p:cNvPicPr preferRelativeResize="0"/>
          <p:nvPr/>
        </p:nvPicPr>
        <p:blipFill>
          <a:blip r:embed="rId3">
            <a:alphaModFix/>
          </a:blip>
          <a:stretch>
            <a:fillRect/>
          </a:stretch>
        </p:blipFill>
        <p:spPr>
          <a:xfrm>
            <a:off x="1044300" y="1183821"/>
            <a:ext cx="6445799" cy="3263974"/>
          </a:xfrm>
          <a:prstGeom prst="rect">
            <a:avLst/>
          </a:prstGeom>
          <a:noFill/>
          <a:ln>
            <a:noFill/>
          </a:ln>
        </p:spPr>
      </p:pic>
    </p:spTree>
  </p:cSld>
  <p:clrMapOvr>
    <a:masterClrMapping/>
  </p:clrMapOvr>
  <p:transition spd="slow">
    <p:cut/>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16" name="Shape 216"/>
        <p:cNvGrpSpPr/>
        <p:nvPr/>
      </p:nvGrpSpPr>
      <p:grpSpPr>
        <a:xfrm>
          <a:off x="0" y="0"/>
          <a:ext cx="0" cy="0"/>
          <a:chOff x="0" y="0"/>
          <a:chExt cx="0" cy="0"/>
        </a:xfrm>
      </p:grpSpPr>
      <p:sp>
        <p:nvSpPr>
          <p:cNvPr id="217" name="Shape 217"/>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Clr>
                <a:schemeClr val="dk1"/>
              </a:buClr>
              <a:buSzPct val="30555"/>
              <a:buFont typeface="Arial"/>
              <a:buNone/>
            </a:pPr>
            <a:r>
              <a:rPr lang="en"/>
              <a:t>GoogLeNet</a:t>
            </a:r>
          </a:p>
        </p:txBody>
      </p:sp>
      <p:pic>
        <p:nvPicPr>
          <p:cNvPr id="218" name="Shape 218"/>
          <p:cNvPicPr preferRelativeResize="0"/>
          <p:nvPr/>
        </p:nvPicPr>
        <p:blipFill>
          <a:blip r:embed="rId3">
            <a:alphaModFix/>
          </a:blip>
          <a:stretch>
            <a:fillRect/>
          </a:stretch>
        </p:blipFill>
        <p:spPr>
          <a:xfrm>
            <a:off x="229575" y="1536387"/>
            <a:ext cx="8684847" cy="2070724"/>
          </a:xfrm>
          <a:prstGeom prst="rect">
            <a:avLst/>
          </a:prstGeom>
          <a:noFill/>
          <a:ln>
            <a:noFill/>
          </a:ln>
        </p:spPr>
      </p:pic>
      <p:sp>
        <p:nvSpPr>
          <p:cNvPr id="219" name="Shape 219"/>
          <p:cNvSpPr txBox="1"/>
          <p:nvPr/>
        </p:nvSpPr>
        <p:spPr>
          <a:xfrm>
            <a:off x="1842150" y="4250250"/>
            <a:ext cx="5459700" cy="540000"/>
          </a:xfrm>
          <a:prstGeom prst="rect">
            <a:avLst/>
          </a:prstGeom>
          <a:noFill/>
          <a:ln>
            <a:noFill/>
          </a:ln>
        </p:spPr>
        <p:txBody>
          <a:bodyPr anchorCtr="0" anchor="ctr" bIns="91425" lIns="91425" rIns="91425" tIns="91425">
            <a:noAutofit/>
          </a:bodyPr>
          <a:lstStyle/>
          <a:p>
            <a:pPr algn="ctr">
              <a:spcBef>
                <a:spcPts val="0"/>
              </a:spcBef>
              <a:buNone/>
            </a:pPr>
            <a:r>
              <a:rPr lang="en" sz="1800"/>
              <a:t>9 Inception modules stacked on top of each other</a:t>
            </a:r>
          </a:p>
        </p:txBody>
      </p:sp>
    </p:spTree>
  </p:cSld>
  <p:clrMapOvr>
    <a:masterClrMapping/>
  </p:clrMapOvr>
  <p:transition spd="slow">
    <p:cut/>
  </p:transition>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3" name="Shape 223"/>
        <p:cNvGrpSpPr/>
        <p:nvPr/>
      </p:nvGrpSpPr>
      <p:grpSpPr>
        <a:xfrm>
          <a:off x="0" y="0"/>
          <a:ext cx="0" cy="0"/>
          <a:chOff x="0" y="0"/>
          <a:chExt cx="0" cy="0"/>
        </a:xfrm>
      </p:grpSpPr>
      <p:sp>
        <p:nvSpPr>
          <p:cNvPr id="224" name="Shape 224"/>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FaceNet</a:t>
            </a:r>
          </a:p>
        </p:txBody>
      </p:sp>
      <p:sp>
        <p:nvSpPr>
          <p:cNvPr id="225" name="Shape 225"/>
          <p:cNvSpPr txBox="1"/>
          <p:nvPr>
            <p:ph idx="1" type="subTitle"/>
          </p:nvPr>
        </p:nvSpPr>
        <p:spPr>
          <a:xfrm>
            <a:off x="685800" y="2840053"/>
            <a:ext cx="7772400" cy="784799"/>
          </a:xfrm>
          <a:prstGeom prst="rect">
            <a:avLst/>
          </a:prstGeom>
        </p:spPr>
        <p:txBody>
          <a:bodyPr anchorCtr="0" anchor="t" bIns="91425" lIns="91425" rIns="91425" tIns="91425">
            <a:noAutofit/>
          </a:bodyPr>
          <a:lstStyle/>
          <a:p>
            <a:pPr lvl="0" rtl="0">
              <a:spcBef>
                <a:spcPts val="0"/>
              </a:spcBef>
              <a:buNone/>
            </a:pPr>
            <a:r>
              <a:rPr lang="en"/>
              <a:t>The Main Idea</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1" name="Shape 41"/>
        <p:cNvGrpSpPr/>
        <p:nvPr/>
      </p:nvGrpSpPr>
      <p:grpSpPr>
        <a:xfrm>
          <a:off x="0" y="0"/>
          <a:ext cx="0" cy="0"/>
          <a:chOff x="0" y="0"/>
          <a:chExt cx="0" cy="0"/>
        </a:xfrm>
      </p:grpSpPr>
      <p:sp>
        <p:nvSpPr>
          <p:cNvPr id="42" name="Shape 42"/>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Deep Learning</a:t>
            </a:r>
          </a:p>
        </p:txBody>
      </p:sp>
    </p:spTree>
  </p:cSld>
  <p:clrMapOvr>
    <a:masterClrMapping/>
  </p:clrMapOvr>
  <p:transition spd="slow">
    <p:cut/>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29" name="Shape 229"/>
        <p:cNvGrpSpPr/>
        <p:nvPr/>
      </p:nvGrpSpPr>
      <p:grpSpPr>
        <a:xfrm>
          <a:off x="0" y="0"/>
          <a:ext cx="0" cy="0"/>
          <a:chOff x="0" y="0"/>
          <a:chExt cx="0" cy="0"/>
        </a:xfrm>
      </p:grpSpPr>
      <p:sp>
        <p:nvSpPr>
          <p:cNvPr id="230" name="Shape 230"/>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The Idea</a:t>
            </a:r>
          </a:p>
        </p:txBody>
      </p:sp>
      <p:sp>
        <p:nvSpPr>
          <p:cNvPr id="231" name="Shape 231"/>
          <p:cNvSpPr txBox="1"/>
          <p:nvPr>
            <p:ph idx="1" type="body"/>
          </p:nvPr>
        </p:nvSpPr>
        <p:spPr>
          <a:xfrm>
            <a:off x="457200" y="1200150"/>
            <a:ext cx="8229600" cy="3725699"/>
          </a:xfrm>
          <a:prstGeom prst="rect">
            <a:avLst/>
          </a:prstGeom>
        </p:spPr>
        <p:txBody>
          <a:bodyPr anchorCtr="0" anchor="t" bIns="91425" lIns="91425" rIns="91425" tIns="91425">
            <a:noAutofit/>
          </a:bodyPr>
          <a:lstStyle/>
          <a:p>
            <a:pPr lvl="0" rtl="0">
              <a:spcBef>
                <a:spcPts val="0"/>
              </a:spcBef>
              <a:buNone/>
            </a:pPr>
            <a:r>
              <a:rPr lang="en"/>
              <a:t>Map images to a compact Euclidean space, where </a:t>
            </a:r>
            <a:r>
              <a:rPr b="1" lang="en"/>
              <a:t>distances</a:t>
            </a:r>
            <a:r>
              <a:rPr lang="en"/>
              <a:t> correspond to </a:t>
            </a:r>
            <a:r>
              <a:rPr b="1" lang="en"/>
              <a:t>face similarity</a:t>
            </a:r>
          </a:p>
          <a:p>
            <a:pPr lvl="0" rtl="0">
              <a:spcBef>
                <a:spcPts val="0"/>
              </a:spcBef>
              <a:buNone/>
            </a:pPr>
            <a:r>
              <a:t/>
            </a:r>
            <a:endParaRPr/>
          </a:p>
          <a:p>
            <a:pPr lvl="0" rtl="0">
              <a:spcBef>
                <a:spcPts val="0"/>
              </a:spcBef>
              <a:buNone/>
            </a:pPr>
            <a:r>
              <a:t/>
            </a:r>
            <a:endParaRPr/>
          </a:p>
        </p:txBody>
      </p:sp>
      <p:pic>
        <p:nvPicPr>
          <p:cNvPr id="232" name="Shape 232"/>
          <p:cNvPicPr preferRelativeResize="0"/>
          <p:nvPr/>
        </p:nvPicPr>
        <p:blipFill>
          <a:blip r:embed="rId3">
            <a:alphaModFix/>
          </a:blip>
          <a:stretch>
            <a:fillRect/>
          </a:stretch>
        </p:blipFill>
        <p:spPr>
          <a:xfrm>
            <a:off x="1414875" y="2580625"/>
            <a:ext cx="1638300" cy="1276350"/>
          </a:xfrm>
          <a:prstGeom prst="rect">
            <a:avLst/>
          </a:prstGeom>
          <a:noFill/>
          <a:ln>
            <a:noFill/>
          </a:ln>
        </p:spPr>
      </p:pic>
      <p:sp>
        <p:nvSpPr>
          <p:cNvPr id="233" name="Shape 233"/>
          <p:cNvSpPr txBox="1"/>
          <p:nvPr/>
        </p:nvSpPr>
        <p:spPr>
          <a:xfrm>
            <a:off x="5611975" y="2892550"/>
            <a:ext cx="1794300" cy="652500"/>
          </a:xfrm>
          <a:prstGeom prst="rect">
            <a:avLst/>
          </a:prstGeom>
          <a:noFill/>
          <a:ln>
            <a:noFill/>
          </a:ln>
        </p:spPr>
        <p:txBody>
          <a:bodyPr anchorCtr="0" anchor="t" bIns="91425" lIns="91425" rIns="91425" tIns="91425">
            <a:noAutofit/>
          </a:bodyPr>
          <a:lstStyle/>
          <a:p>
            <a:pPr lvl="0" rtl="0">
              <a:spcBef>
                <a:spcPts val="0"/>
              </a:spcBef>
              <a:buNone/>
            </a:pPr>
            <a:r>
              <a:rPr lang="en" sz="3600"/>
              <a:t>[128-D]</a:t>
            </a:r>
          </a:p>
        </p:txBody>
      </p:sp>
      <p:sp>
        <p:nvSpPr>
          <p:cNvPr id="234" name="Shape 234"/>
          <p:cNvSpPr/>
          <p:nvPr/>
        </p:nvSpPr>
        <p:spPr>
          <a:xfrm>
            <a:off x="3892350" y="2919700"/>
            <a:ext cx="1359299" cy="598199"/>
          </a:xfrm>
          <a:prstGeom prst="rightArrow">
            <a:avLst>
              <a:gd fmla="val 50000" name="adj1"/>
              <a:gd fmla="val 50000" name="adj2"/>
            </a:avLst>
          </a:prstGeom>
          <a:solidFill>
            <a:srgbClr val="4A86E8"/>
          </a:solidFill>
          <a:ln cap="flat" cmpd="sng" w="19050">
            <a:solidFill>
              <a:srgbClr val="4A86E8"/>
            </a:solidFill>
            <a:prstDash val="solid"/>
            <a:round/>
            <a:headEnd len="med" w="med" type="none"/>
            <a:tailEnd len="med" w="med" type="none"/>
          </a:ln>
        </p:spPr>
        <p:txBody>
          <a:bodyPr anchorCtr="0" anchor="ctr" bIns="91425" lIns="91425" rIns="91425" tIns="91425">
            <a:noAutofit/>
          </a:bodyPr>
          <a:lstStyle/>
          <a:p>
            <a:pPr>
              <a:spcBef>
                <a:spcPts val="0"/>
              </a:spcBef>
              <a:buNone/>
            </a:pPr>
            <a:r>
              <a:t/>
            </a:r>
            <a:endParaRPr/>
          </a:p>
        </p:txBody>
      </p:sp>
      <p:sp>
        <p:nvSpPr>
          <p:cNvPr id="235" name="Shape 235"/>
          <p:cNvSpPr txBox="1"/>
          <p:nvPr/>
        </p:nvSpPr>
        <p:spPr>
          <a:xfrm>
            <a:off x="3577625" y="3838600"/>
            <a:ext cx="4849800" cy="652500"/>
          </a:xfrm>
          <a:prstGeom prst="rect">
            <a:avLst/>
          </a:prstGeom>
          <a:solidFill>
            <a:srgbClr val="B7B7B7"/>
          </a:solidFill>
          <a:ln>
            <a:noFill/>
          </a:ln>
        </p:spPr>
        <p:txBody>
          <a:bodyPr anchorCtr="0" anchor="t" bIns="91425" lIns="91425" rIns="91425" tIns="91425">
            <a:noAutofit/>
          </a:bodyPr>
          <a:lstStyle/>
          <a:p>
            <a:pPr algn="ctr">
              <a:spcBef>
                <a:spcPts val="0"/>
              </a:spcBef>
              <a:buNone/>
            </a:pPr>
            <a:r>
              <a:rPr b="1" lang="en">
                <a:solidFill>
                  <a:srgbClr val="F3F3F3"/>
                </a:solidFill>
              </a:rPr>
              <a:t>In 128-D space classical techniques can be applied for clustering and categorization, like </a:t>
            </a:r>
            <a:r>
              <a:rPr b="1" lang="en">
                <a:solidFill>
                  <a:srgbClr val="4A86E8"/>
                </a:solidFill>
              </a:rPr>
              <a:t>k-means</a:t>
            </a:r>
            <a:r>
              <a:rPr b="1" lang="en">
                <a:solidFill>
                  <a:srgbClr val="F3F3F3"/>
                </a:solidFill>
              </a:rPr>
              <a:t> or </a:t>
            </a:r>
            <a:r>
              <a:rPr b="1" lang="en">
                <a:solidFill>
                  <a:srgbClr val="4A86E8"/>
                </a:solidFill>
              </a:rPr>
              <a:t>KNN</a:t>
            </a:r>
          </a:p>
        </p:txBody>
      </p:sp>
    </p:spTree>
  </p:cSld>
  <p:clrMapOvr>
    <a:masterClrMapping/>
  </p:clrMapOvr>
  <p:transition spd="slow">
    <p:cut/>
  </p:transition>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39" name="Shape 239"/>
        <p:cNvGrpSpPr/>
        <p:nvPr/>
      </p:nvGrpSpPr>
      <p:grpSpPr>
        <a:xfrm>
          <a:off x="0" y="0"/>
          <a:ext cx="0" cy="0"/>
          <a:chOff x="0" y="0"/>
          <a:chExt cx="0" cy="0"/>
        </a:xfrm>
      </p:grpSpPr>
      <p:sp>
        <p:nvSpPr>
          <p:cNvPr id="240" name="Shape 240"/>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The Idea</a:t>
            </a:r>
          </a:p>
        </p:txBody>
      </p:sp>
      <p:sp>
        <p:nvSpPr>
          <p:cNvPr id="241" name="Shape 241"/>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Find	</a:t>
            </a:r>
            <a:r>
              <a:rPr b="1" i="1" lang="en"/>
              <a:t>f(x) </a:t>
            </a:r>
            <a:r>
              <a:rPr b="1" lang="en"/>
              <a:t>∈</a:t>
            </a:r>
            <a:r>
              <a:rPr b="1" i="1" lang="en"/>
              <a:t> </a:t>
            </a:r>
            <a:r>
              <a:rPr b="1" lang="en"/>
              <a:t>R</a:t>
            </a:r>
            <a:r>
              <a:rPr b="1" baseline="30000" i="1" lang="en"/>
              <a:t>d</a:t>
            </a:r>
            <a:r>
              <a:rPr lang="en"/>
              <a:t>, for an image </a:t>
            </a:r>
            <a:r>
              <a:rPr i="1" lang="en"/>
              <a:t>x</a:t>
            </a:r>
            <a:r>
              <a:rPr lang="en"/>
              <a:t>, so that:</a:t>
            </a:r>
          </a:p>
          <a:p>
            <a:pPr rtl="0">
              <a:spcBef>
                <a:spcPts val="0"/>
              </a:spcBef>
              <a:buNone/>
            </a:pPr>
            <a:r>
              <a:t/>
            </a:r>
            <a:endParaRPr/>
          </a:p>
          <a:p>
            <a:pPr rtl="0">
              <a:spcBef>
                <a:spcPts val="0"/>
              </a:spcBef>
              <a:buNone/>
            </a:pPr>
            <a:r>
              <a:rPr lang="en"/>
              <a:t>d</a:t>
            </a:r>
            <a:r>
              <a:rPr baseline="30000" lang="en"/>
              <a:t>2</a:t>
            </a:r>
            <a:r>
              <a:rPr lang="en"/>
              <a:t>( f(x</a:t>
            </a:r>
            <a:r>
              <a:rPr baseline="-25000" lang="en"/>
              <a:t>1</a:t>
            </a:r>
            <a:r>
              <a:rPr lang="en"/>
              <a:t>), f(x</a:t>
            </a:r>
            <a:r>
              <a:rPr baseline="-25000" lang="en"/>
              <a:t>2</a:t>
            </a:r>
            <a:r>
              <a:rPr lang="en"/>
              <a:t>) ) → small </a:t>
            </a:r>
          </a:p>
          <a:p>
            <a:pPr rtl="0">
              <a:spcBef>
                <a:spcPts val="0"/>
              </a:spcBef>
              <a:buNone/>
            </a:pPr>
            <a:r>
              <a:rPr lang="en"/>
              <a:t>							 </a:t>
            </a:r>
            <a:r>
              <a:rPr i="1" lang="en"/>
              <a:t>x</a:t>
            </a:r>
            <a:r>
              <a:rPr baseline="-25000" i="1" lang="en"/>
              <a:t>1</a:t>
            </a:r>
            <a:r>
              <a:rPr i="1" lang="en"/>
              <a:t>, x</a:t>
            </a:r>
            <a:r>
              <a:rPr baseline="-25000" i="1" lang="en"/>
              <a:t>2</a:t>
            </a:r>
            <a:r>
              <a:rPr lang="en"/>
              <a:t> </a:t>
            </a:r>
            <a:r>
              <a:rPr b="1" lang="en"/>
              <a:t>∈ same identity</a:t>
            </a:r>
            <a:r>
              <a:rPr lang="en"/>
              <a:t>	</a:t>
            </a:r>
          </a:p>
          <a:p>
            <a:pPr lvl="0" rtl="0">
              <a:spcBef>
                <a:spcPts val="0"/>
              </a:spcBef>
              <a:buNone/>
            </a:pPr>
            <a:r>
              <a:rPr lang="en"/>
              <a:t>d</a:t>
            </a:r>
            <a:r>
              <a:rPr baseline="30000" lang="en"/>
              <a:t>2</a:t>
            </a:r>
            <a:r>
              <a:rPr lang="en"/>
              <a:t>( f(x</a:t>
            </a:r>
            <a:r>
              <a:rPr baseline="-25000" lang="en"/>
              <a:t>1</a:t>
            </a:r>
            <a:r>
              <a:rPr lang="en"/>
              <a:t>), f(x</a:t>
            </a:r>
            <a:r>
              <a:rPr baseline="-25000" lang="en"/>
              <a:t>2</a:t>
            </a:r>
            <a:r>
              <a:rPr lang="en"/>
              <a:t>) ) → large</a:t>
            </a:r>
          </a:p>
          <a:p>
            <a:pPr lvl="0">
              <a:spcBef>
                <a:spcPts val="0"/>
              </a:spcBef>
              <a:buClr>
                <a:schemeClr val="dk1"/>
              </a:buClr>
              <a:buSzPct val="36666"/>
              <a:buFont typeface="Arial"/>
              <a:buNone/>
            </a:pPr>
            <a:r>
              <a:rPr lang="en"/>
              <a:t>							</a:t>
            </a:r>
            <a:r>
              <a:rPr i="1" lang="en"/>
              <a:t>x</a:t>
            </a:r>
            <a:r>
              <a:rPr baseline="-25000" i="1" lang="en"/>
              <a:t>1</a:t>
            </a:r>
            <a:r>
              <a:rPr i="1" lang="en"/>
              <a:t>, x</a:t>
            </a:r>
            <a:r>
              <a:rPr baseline="-25000" i="1" lang="en"/>
              <a:t>2</a:t>
            </a:r>
            <a:r>
              <a:rPr lang="en"/>
              <a:t> </a:t>
            </a:r>
            <a:r>
              <a:rPr b="1" lang="en"/>
              <a:t>∈ different identities</a:t>
            </a:r>
          </a:p>
        </p:txBody>
      </p:sp>
    </p:spTree>
  </p:cSld>
  <p:clrMapOvr>
    <a:masterClrMapping/>
  </p:clrMapOvr>
  <p:transition spd="slow">
    <p:cut/>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45" name="Shape 245"/>
        <p:cNvGrpSpPr/>
        <p:nvPr/>
      </p:nvGrpSpPr>
      <p:grpSpPr>
        <a:xfrm>
          <a:off x="0" y="0"/>
          <a:ext cx="0" cy="0"/>
          <a:chOff x="0" y="0"/>
          <a:chExt cx="0" cy="0"/>
        </a:xfrm>
      </p:grpSpPr>
      <p:sp>
        <p:nvSpPr>
          <p:cNvPr id="246" name="Shape 246"/>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The Idea</a:t>
            </a:r>
          </a:p>
        </p:txBody>
      </p:sp>
      <p:sp>
        <p:nvSpPr>
          <p:cNvPr id="247" name="Shape 247"/>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How they achieved that?</a:t>
            </a:r>
          </a:p>
          <a:p>
            <a:pPr indent="-228600" lvl="0" marL="457200" rtl="0">
              <a:spcBef>
                <a:spcPts val="0"/>
              </a:spcBef>
              <a:buSzPct val="100000"/>
            </a:pPr>
            <a:r>
              <a:rPr lang="en" sz="2400"/>
              <a:t>Convolutional Neural Networks → optimize embedding</a:t>
            </a:r>
          </a:p>
          <a:p>
            <a:pPr indent="-228600" lvl="0" marL="457200" rtl="0">
              <a:spcBef>
                <a:spcPts val="0"/>
              </a:spcBef>
              <a:buSzPct val="100000"/>
            </a:pPr>
            <a:r>
              <a:rPr lang="en" sz="2400"/>
              <a:t>Triplet-based loss function  →  training </a:t>
            </a:r>
          </a:p>
        </p:txBody>
      </p:sp>
      <p:pic>
        <p:nvPicPr>
          <p:cNvPr id="248" name="Shape 248"/>
          <p:cNvPicPr preferRelativeResize="0"/>
          <p:nvPr/>
        </p:nvPicPr>
        <p:blipFill>
          <a:blip r:embed="rId3">
            <a:alphaModFix/>
          </a:blip>
          <a:stretch>
            <a:fillRect/>
          </a:stretch>
        </p:blipFill>
        <p:spPr>
          <a:xfrm>
            <a:off x="585175" y="3246925"/>
            <a:ext cx="7050874" cy="1450899"/>
          </a:xfrm>
          <a:prstGeom prst="rect">
            <a:avLst/>
          </a:prstGeom>
          <a:noFill/>
          <a:ln>
            <a:noFill/>
          </a:ln>
        </p:spPr>
      </p:pic>
      <p:sp>
        <p:nvSpPr>
          <p:cNvPr id="249" name="Shape 249"/>
          <p:cNvSpPr txBox="1"/>
          <p:nvPr/>
        </p:nvSpPr>
        <p:spPr>
          <a:xfrm>
            <a:off x="585175" y="2948850"/>
            <a:ext cx="3916800" cy="228299"/>
          </a:xfrm>
          <a:prstGeom prst="rect">
            <a:avLst/>
          </a:prstGeom>
          <a:noFill/>
          <a:ln>
            <a:noFill/>
          </a:ln>
        </p:spPr>
        <p:txBody>
          <a:bodyPr anchorCtr="0" anchor="t" bIns="91425" lIns="91425" rIns="91425" tIns="91425">
            <a:noAutofit/>
          </a:bodyPr>
          <a:lstStyle/>
          <a:p>
            <a:pPr>
              <a:spcBef>
                <a:spcPts val="0"/>
              </a:spcBef>
              <a:buNone/>
            </a:pPr>
            <a:r>
              <a:rPr lang="en" sz="2400" u="sng"/>
              <a:t>System architecture</a:t>
            </a:r>
          </a:p>
        </p:txBody>
      </p:sp>
    </p:spTree>
  </p:cSld>
  <p:clrMapOvr>
    <a:masterClrMapping/>
  </p:clrMapOvr>
  <p:transition spd="slow">
    <p:cut/>
  </p:transition>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3" name="Shape 253"/>
        <p:cNvGrpSpPr/>
        <p:nvPr/>
      </p:nvGrpSpPr>
      <p:grpSpPr>
        <a:xfrm>
          <a:off x="0" y="0"/>
          <a:ext cx="0" cy="0"/>
          <a:chOff x="0" y="0"/>
          <a:chExt cx="0" cy="0"/>
        </a:xfrm>
      </p:grpSpPr>
      <p:sp>
        <p:nvSpPr>
          <p:cNvPr id="254" name="Shape 254"/>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FaceNet</a:t>
            </a:r>
          </a:p>
        </p:txBody>
      </p:sp>
      <p:sp>
        <p:nvSpPr>
          <p:cNvPr id="255" name="Shape 255"/>
          <p:cNvSpPr txBox="1"/>
          <p:nvPr>
            <p:ph idx="1" type="subTitle"/>
          </p:nvPr>
        </p:nvSpPr>
        <p:spPr>
          <a:xfrm>
            <a:off x="685800" y="2840053"/>
            <a:ext cx="7772400" cy="784799"/>
          </a:xfrm>
          <a:prstGeom prst="rect">
            <a:avLst/>
          </a:prstGeom>
        </p:spPr>
        <p:txBody>
          <a:bodyPr anchorCtr="0" anchor="t" bIns="91425" lIns="91425" rIns="91425" tIns="91425">
            <a:noAutofit/>
          </a:bodyPr>
          <a:lstStyle/>
          <a:p>
            <a:pPr lvl="0" rtl="0">
              <a:spcBef>
                <a:spcPts val="0"/>
              </a:spcBef>
              <a:buNone/>
            </a:pPr>
            <a:r>
              <a:rPr lang="en"/>
              <a:t>Architecture</a:t>
            </a:r>
          </a:p>
        </p:txBody>
      </p:sp>
    </p:spTree>
  </p:cSld>
  <p:clrMapOvr>
    <a:masterClrMapping/>
  </p:clrMapOvr>
  <p:transition spd="slow">
    <p:cut/>
  </p:transition>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59" name="Shape 259"/>
        <p:cNvGrpSpPr/>
        <p:nvPr/>
      </p:nvGrpSpPr>
      <p:grpSpPr>
        <a:xfrm>
          <a:off x="0" y="0"/>
          <a:ext cx="0" cy="0"/>
          <a:chOff x="0" y="0"/>
          <a:chExt cx="0" cy="0"/>
        </a:xfrm>
      </p:grpSpPr>
      <p:sp>
        <p:nvSpPr>
          <p:cNvPr id="260" name="Shape 260"/>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CNNs used by FaceNet</a:t>
            </a:r>
          </a:p>
        </p:txBody>
      </p:sp>
      <p:sp>
        <p:nvSpPr>
          <p:cNvPr id="261" name="Shape 261"/>
          <p:cNvSpPr txBox="1"/>
          <p:nvPr>
            <p:ph idx="1" type="body"/>
          </p:nvPr>
        </p:nvSpPr>
        <p:spPr>
          <a:xfrm>
            <a:off x="4393175" y="1200150"/>
            <a:ext cx="4293600" cy="3725699"/>
          </a:xfrm>
          <a:prstGeom prst="rect">
            <a:avLst/>
          </a:prstGeom>
        </p:spPr>
        <p:txBody>
          <a:bodyPr anchorCtr="0" anchor="t" bIns="91425" lIns="91425" rIns="91425" tIns="91425">
            <a:noAutofit/>
          </a:bodyPr>
          <a:lstStyle/>
          <a:p>
            <a:pPr rtl="0">
              <a:spcBef>
                <a:spcPts val="0"/>
              </a:spcBef>
              <a:buNone/>
            </a:pPr>
            <a:r>
              <a:rPr lang="en" sz="1800"/>
              <a:t>First ConvNet model used by FaceNet.</a:t>
            </a:r>
          </a:p>
          <a:p>
            <a:pPr rtl="0">
              <a:spcBef>
                <a:spcPts val="0"/>
              </a:spcBef>
              <a:buNone/>
            </a:pPr>
            <a:r>
              <a:t/>
            </a:r>
            <a:endParaRPr sz="1800"/>
          </a:p>
          <a:p>
            <a:pPr lvl="0" rtl="0">
              <a:spcBef>
                <a:spcPts val="0"/>
              </a:spcBef>
              <a:buNone/>
            </a:pPr>
            <a:r>
              <a:rPr lang="en" sz="1800"/>
              <a:t>Based on Zeiler&amp;Fergus “Visualizing and Understanding Convolutional Networks”</a:t>
            </a:r>
          </a:p>
          <a:p>
            <a:pPr lvl="0" rtl="0">
              <a:spcBef>
                <a:spcPts val="0"/>
              </a:spcBef>
              <a:buNone/>
            </a:pPr>
            <a:r>
              <a:t/>
            </a:r>
            <a:endParaRPr sz="1800"/>
          </a:p>
          <a:p>
            <a:pPr lvl="0" rtl="0">
              <a:spcBef>
                <a:spcPts val="0"/>
              </a:spcBef>
              <a:buClr>
                <a:schemeClr val="dk1"/>
              </a:buClr>
              <a:buSzPct val="61111"/>
              <a:buFont typeface="Arial"/>
              <a:buNone/>
            </a:pPr>
            <a:r>
              <a:rPr lang="en" sz="1800"/>
              <a:t>The input and output sizes are described in rows × cols × #filters.</a:t>
            </a:r>
          </a:p>
          <a:p>
            <a:pPr lvl="0">
              <a:spcBef>
                <a:spcPts val="0"/>
              </a:spcBef>
              <a:buNone/>
            </a:pPr>
            <a:r>
              <a:rPr lang="en" sz="1800"/>
              <a:t>The kernel is specified as rows × cols, stride and the maxout [6] pooling size as p = 2.</a:t>
            </a:r>
          </a:p>
        </p:txBody>
      </p:sp>
      <p:pic>
        <p:nvPicPr>
          <p:cNvPr id="262" name="Shape 262"/>
          <p:cNvPicPr preferRelativeResize="0"/>
          <p:nvPr/>
        </p:nvPicPr>
        <p:blipFill>
          <a:blip r:embed="rId3">
            <a:alphaModFix/>
          </a:blip>
          <a:stretch>
            <a:fillRect/>
          </a:stretch>
        </p:blipFill>
        <p:spPr>
          <a:xfrm>
            <a:off x="457200" y="1128750"/>
            <a:ext cx="3553999" cy="3868500"/>
          </a:xfrm>
          <a:prstGeom prst="rect">
            <a:avLst/>
          </a:prstGeom>
          <a:noFill/>
          <a:ln>
            <a:noFill/>
          </a:ln>
        </p:spPr>
      </p:pic>
    </p:spTree>
  </p:cSld>
  <p:clrMapOvr>
    <a:masterClrMapping/>
  </p:clrMapOvr>
  <p:transition spd="slow">
    <p:cut/>
  </p:transition>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66" name="Shape 266"/>
        <p:cNvGrpSpPr/>
        <p:nvPr/>
      </p:nvGrpSpPr>
      <p:grpSpPr>
        <a:xfrm>
          <a:off x="0" y="0"/>
          <a:ext cx="0" cy="0"/>
          <a:chOff x="0" y="0"/>
          <a:chExt cx="0" cy="0"/>
        </a:xfrm>
      </p:grpSpPr>
      <p:sp>
        <p:nvSpPr>
          <p:cNvPr id="267" name="Shape 267"/>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CNNs used by FaceNet</a:t>
            </a:r>
          </a:p>
        </p:txBody>
      </p:sp>
      <p:pic>
        <p:nvPicPr>
          <p:cNvPr id="268" name="Shape 268"/>
          <p:cNvPicPr preferRelativeResize="0"/>
          <p:nvPr/>
        </p:nvPicPr>
        <p:blipFill>
          <a:blip r:embed="rId3">
            <a:alphaModFix/>
          </a:blip>
          <a:stretch>
            <a:fillRect/>
          </a:stretch>
        </p:blipFill>
        <p:spPr>
          <a:xfrm>
            <a:off x="831275" y="1024450"/>
            <a:ext cx="7481448" cy="3558199"/>
          </a:xfrm>
          <a:prstGeom prst="rect">
            <a:avLst/>
          </a:prstGeom>
          <a:noFill/>
          <a:ln>
            <a:noFill/>
          </a:ln>
        </p:spPr>
      </p:pic>
      <p:sp>
        <p:nvSpPr>
          <p:cNvPr id="269" name="Shape 269"/>
          <p:cNvSpPr txBox="1"/>
          <p:nvPr>
            <p:ph idx="1" type="body"/>
          </p:nvPr>
        </p:nvSpPr>
        <p:spPr>
          <a:xfrm>
            <a:off x="337100" y="4512800"/>
            <a:ext cx="8349899" cy="413100"/>
          </a:xfrm>
          <a:prstGeom prst="rect">
            <a:avLst/>
          </a:prstGeom>
        </p:spPr>
        <p:txBody>
          <a:bodyPr anchorCtr="0" anchor="t" bIns="91425" lIns="91425" rIns="91425" tIns="91425">
            <a:noAutofit/>
          </a:bodyPr>
          <a:lstStyle/>
          <a:p>
            <a:pPr lvl="0" rtl="0">
              <a:spcBef>
                <a:spcPts val="0"/>
              </a:spcBef>
              <a:buNone/>
            </a:pPr>
            <a:r>
              <a:rPr lang="en" sz="1400"/>
              <a:t>GoogLeNet with L2 pooling instead of max pooling. </a:t>
            </a:r>
          </a:p>
        </p:txBody>
      </p:sp>
    </p:spTree>
  </p:cSld>
  <p:clrMapOvr>
    <a:masterClrMapping/>
  </p:clrMapOvr>
  <p:transition spd="slow">
    <p:cut/>
  </p:transition>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73" name="Shape 273"/>
        <p:cNvGrpSpPr/>
        <p:nvPr/>
      </p:nvGrpSpPr>
      <p:grpSpPr>
        <a:xfrm>
          <a:off x="0" y="0"/>
          <a:ext cx="0" cy="0"/>
          <a:chOff x="0" y="0"/>
          <a:chExt cx="0" cy="0"/>
        </a:xfrm>
      </p:grpSpPr>
      <p:sp>
        <p:nvSpPr>
          <p:cNvPr id="274" name="Shape 274"/>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Comparison</a:t>
            </a:r>
          </a:p>
        </p:txBody>
      </p:sp>
      <p:pic>
        <p:nvPicPr>
          <p:cNvPr id="275" name="Shape 275"/>
          <p:cNvPicPr preferRelativeResize="0"/>
          <p:nvPr/>
        </p:nvPicPr>
        <p:blipFill>
          <a:blip r:embed="rId3">
            <a:alphaModFix/>
          </a:blip>
          <a:stretch>
            <a:fillRect/>
          </a:stretch>
        </p:blipFill>
        <p:spPr>
          <a:xfrm>
            <a:off x="4544702" y="0"/>
            <a:ext cx="4827895" cy="5143499"/>
          </a:xfrm>
          <a:prstGeom prst="rect">
            <a:avLst/>
          </a:prstGeom>
          <a:noFill/>
          <a:ln>
            <a:noFill/>
          </a:ln>
        </p:spPr>
      </p:pic>
      <p:pic>
        <p:nvPicPr>
          <p:cNvPr id="276" name="Shape 276"/>
          <p:cNvPicPr preferRelativeResize="0"/>
          <p:nvPr/>
        </p:nvPicPr>
        <p:blipFill>
          <a:blip r:embed="rId4">
            <a:alphaModFix/>
          </a:blip>
          <a:stretch>
            <a:fillRect/>
          </a:stretch>
        </p:blipFill>
        <p:spPr>
          <a:xfrm>
            <a:off x="267074" y="1817724"/>
            <a:ext cx="4177775" cy="2728500"/>
          </a:xfrm>
          <a:prstGeom prst="rect">
            <a:avLst/>
          </a:prstGeom>
          <a:noFill/>
          <a:ln>
            <a:noFill/>
          </a:ln>
        </p:spPr>
      </p:pic>
    </p:spTree>
  </p:cSld>
  <p:clrMapOvr>
    <a:masterClrMapping/>
  </p:clrMapOvr>
  <p:transition spd="slow">
    <p:cut/>
  </p:transition>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0" name="Shape 280"/>
        <p:cNvGrpSpPr/>
        <p:nvPr/>
      </p:nvGrpSpPr>
      <p:grpSpPr>
        <a:xfrm>
          <a:off x="0" y="0"/>
          <a:ext cx="0" cy="0"/>
          <a:chOff x="0" y="0"/>
          <a:chExt cx="0" cy="0"/>
        </a:xfrm>
      </p:grpSpPr>
      <p:sp>
        <p:nvSpPr>
          <p:cNvPr id="281" name="Shape 281"/>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FaceNet</a:t>
            </a:r>
          </a:p>
        </p:txBody>
      </p:sp>
      <p:sp>
        <p:nvSpPr>
          <p:cNvPr id="282" name="Shape 282"/>
          <p:cNvSpPr txBox="1"/>
          <p:nvPr>
            <p:ph idx="1" type="subTitle"/>
          </p:nvPr>
        </p:nvSpPr>
        <p:spPr>
          <a:xfrm>
            <a:off x="685800" y="2840053"/>
            <a:ext cx="7772400" cy="784799"/>
          </a:xfrm>
          <a:prstGeom prst="rect">
            <a:avLst/>
          </a:prstGeom>
        </p:spPr>
        <p:txBody>
          <a:bodyPr anchorCtr="0" anchor="t" bIns="91425" lIns="91425" rIns="91425" tIns="91425">
            <a:noAutofit/>
          </a:bodyPr>
          <a:lstStyle/>
          <a:p>
            <a:pPr rtl="0">
              <a:spcBef>
                <a:spcPts val="0"/>
              </a:spcBef>
              <a:buNone/>
            </a:pPr>
            <a:r>
              <a:rPr lang="en"/>
              <a:t>Training</a:t>
            </a:r>
          </a:p>
          <a:p>
            <a:pPr lvl="0" rtl="0">
              <a:spcBef>
                <a:spcPts val="0"/>
              </a:spcBef>
              <a:buNone/>
            </a:pPr>
            <a:r>
              <a:rPr lang="en"/>
              <a:t> Triplet-based Loss</a:t>
            </a:r>
          </a:p>
        </p:txBody>
      </p:sp>
    </p:spTree>
  </p:cSld>
  <p:clrMapOvr>
    <a:masterClrMapping/>
  </p:clrMapOvr>
  <p:transition spd="slow">
    <p:cut/>
  </p:transition>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86" name="Shape 286"/>
        <p:cNvGrpSpPr/>
        <p:nvPr/>
      </p:nvGrpSpPr>
      <p:grpSpPr>
        <a:xfrm>
          <a:off x="0" y="0"/>
          <a:ext cx="0" cy="0"/>
          <a:chOff x="0" y="0"/>
          <a:chExt cx="0" cy="0"/>
        </a:xfrm>
      </p:grpSpPr>
      <p:pic>
        <p:nvPicPr>
          <p:cNvPr id="287" name="Shape 287"/>
          <p:cNvPicPr preferRelativeResize="0"/>
          <p:nvPr/>
        </p:nvPicPr>
        <p:blipFill>
          <a:blip r:embed="rId3">
            <a:alphaModFix/>
          </a:blip>
          <a:stretch>
            <a:fillRect/>
          </a:stretch>
        </p:blipFill>
        <p:spPr>
          <a:xfrm>
            <a:off x="795300" y="2441775"/>
            <a:ext cx="7600950" cy="1931389"/>
          </a:xfrm>
          <a:prstGeom prst="rect">
            <a:avLst/>
          </a:prstGeom>
          <a:noFill/>
          <a:ln>
            <a:noFill/>
          </a:ln>
        </p:spPr>
      </p:pic>
      <p:sp>
        <p:nvSpPr>
          <p:cNvPr id="288" name="Shape 288"/>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Image Triplets</a:t>
            </a:r>
          </a:p>
        </p:txBody>
      </p:sp>
      <p:sp>
        <p:nvSpPr>
          <p:cNvPr id="289" name="Shape 289"/>
          <p:cNvSpPr txBox="1"/>
          <p:nvPr/>
        </p:nvSpPr>
        <p:spPr>
          <a:xfrm>
            <a:off x="480975" y="1158275"/>
            <a:ext cx="8229600" cy="1173299"/>
          </a:xfrm>
          <a:prstGeom prst="rect">
            <a:avLst/>
          </a:prstGeom>
          <a:noFill/>
          <a:ln>
            <a:noFill/>
          </a:ln>
        </p:spPr>
        <p:txBody>
          <a:bodyPr anchorCtr="0" anchor="t" bIns="91425" lIns="91425" rIns="91425" tIns="91425">
            <a:noAutofit/>
          </a:bodyPr>
          <a:lstStyle/>
          <a:p>
            <a:pPr rtl="0">
              <a:spcBef>
                <a:spcPts val="0"/>
              </a:spcBef>
              <a:buNone/>
            </a:pPr>
            <a:r>
              <a:rPr lang="en" sz="3000"/>
              <a:t>Anchor and Positive → same identity</a:t>
            </a:r>
          </a:p>
          <a:p>
            <a:pPr rtl="0">
              <a:spcBef>
                <a:spcPts val="0"/>
              </a:spcBef>
              <a:buNone/>
            </a:pPr>
            <a:r>
              <a:rPr lang="en" sz="3000"/>
              <a:t>Negative → different identity</a:t>
            </a:r>
          </a:p>
          <a:p>
            <a:pPr>
              <a:spcBef>
                <a:spcPts val="0"/>
              </a:spcBef>
              <a:buNone/>
            </a:pPr>
            <a:r>
              <a:t/>
            </a:r>
            <a:endParaRPr sz="3000"/>
          </a:p>
        </p:txBody>
      </p:sp>
    </p:spTree>
  </p:cSld>
  <p:clrMapOvr>
    <a:masterClrMapping/>
  </p:clrMapOvr>
  <p:transition spd="slow">
    <p:cut/>
  </p:transition>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293" name="Shape 293"/>
        <p:cNvGrpSpPr/>
        <p:nvPr/>
      </p:nvGrpSpPr>
      <p:grpSpPr>
        <a:xfrm>
          <a:off x="0" y="0"/>
          <a:ext cx="0" cy="0"/>
          <a:chOff x="0" y="0"/>
          <a:chExt cx="0" cy="0"/>
        </a:xfrm>
      </p:grpSpPr>
      <p:pic>
        <p:nvPicPr>
          <p:cNvPr id="294" name="Shape 294"/>
          <p:cNvPicPr preferRelativeResize="0"/>
          <p:nvPr/>
        </p:nvPicPr>
        <p:blipFill>
          <a:blip r:embed="rId3">
            <a:alphaModFix/>
          </a:blip>
          <a:stretch>
            <a:fillRect/>
          </a:stretch>
        </p:blipFill>
        <p:spPr>
          <a:xfrm>
            <a:off x="1819275" y="627700"/>
            <a:ext cx="5505450" cy="609600"/>
          </a:xfrm>
          <a:prstGeom prst="rect">
            <a:avLst/>
          </a:prstGeom>
          <a:noFill/>
          <a:ln>
            <a:noFill/>
          </a:ln>
        </p:spPr>
      </p:pic>
      <p:pic>
        <p:nvPicPr>
          <p:cNvPr id="295" name="Shape 295"/>
          <p:cNvPicPr preferRelativeResize="0"/>
          <p:nvPr/>
        </p:nvPicPr>
        <p:blipFill>
          <a:blip r:embed="rId4">
            <a:alphaModFix/>
          </a:blip>
          <a:stretch>
            <a:fillRect/>
          </a:stretch>
        </p:blipFill>
        <p:spPr>
          <a:xfrm>
            <a:off x="2762250" y="1420675"/>
            <a:ext cx="3619500" cy="514350"/>
          </a:xfrm>
          <a:prstGeom prst="rect">
            <a:avLst/>
          </a:prstGeom>
          <a:noFill/>
          <a:ln>
            <a:noFill/>
          </a:ln>
        </p:spPr>
      </p:pic>
      <p:pic>
        <p:nvPicPr>
          <p:cNvPr id="296" name="Shape 296"/>
          <p:cNvPicPr preferRelativeResize="0"/>
          <p:nvPr/>
        </p:nvPicPr>
        <p:blipFill>
          <a:blip r:embed="rId5">
            <a:alphaModFix/>
          </a:blip>
          <a:stretch>
            <a:fillRect/>
          </a:stretch>
        </p:blipFill>
        <p:spPr>
          <a:xfrm>
            <a:off x="550609" y="2408187"/>
            <a:ext cx="357133" cy="375936"/>
          </a:xfrm>
          <a:prstGeom prst="rect">
            <a:avLst/>
          </a:prstGeom>
          <a:noFill/>
          <a:ln>
            <a:noFill/>
          </a:ln>
        </p:spPr>
      </p:pic>
      <p:pic>
        <p:nvPicPr>
          <p:cNvPr id="297" name="Shape 297"/>
          <p:cNvPicPr preferRelativeResize="0"/>
          <p:nvPr/>
        </p:nvPicPr>
        <p:blipFill>
          <a:blip r:embed="rId6">
            <a:alphaModFix/>
          </a:blip>
          <a:stretch>
            <a:fillRect/>
          </a:stretch>
        </p:blipFill>
        <p:spPr>
          <a:xfrm>
            <a:off x="531800" y="2914446"/>
            <a:ext cx="394745" cy="375936"/>
          </a:xfrm>
          <a:prstGeom prst="rect">
            <a:avLst/>
          </a:prstGeom>
          <a:noFill/>
          <a:ln>
            <a:noFill/>
          </a:ln>
        </p:spPr>
      </p:pic>
      <p:pic>
        <p:nvPicPr>
          <p:cNvPr id="298" name="Shape 298"/>
          <p:cNvPicPr preferRelativeResize="0"/>
          <p:nvPr/>
        </p:nvPicPr>
        <p:blipFill>
          <a:blip r:embed="rId7">
            <a:alphaModFix/>
          </a:blip>
          <a:stretch>
            <a:fillRect/>
          </a:stretch>
        </p:blipFill>
        <p:spPr>
          <a:xfrm>
            <a:off x="531808" y="3420716"/>
            <a:ext cx="394752" cy="394745"/>
          </a:xfrm>
          <a:prstGeom prst="rect">
            <a:avLst/>
          </a:prstGeom>
          <a:noFill/>
          <a:ln>
            <a:noFill/>
          </a:ln>
        </p:spPr>
      </p:pic>
      <p:pic>
        <p:nvPicPr>
          <p:cNvPr id="299" name="Shape 299"/>
          <p:cNvPicPr preferRelativeResize="0"/>
          <p:nvPr/>
        </p:nvPicPr>
        <p:blipFill>
          <a:blip r:embed="rId8">
            <a:alphaModFix/>
          </a:blip>
          <a:stretch>
            <a:fillRect/>
          </a:stretch>
        </p:blipFill>
        <p:spPr>
          <a:xfrm>
            <a:off x="4892850" y="3290362"/>
            <a:ext cx="357150" cy="380923"/>
          </a:xfrm>
          <a:prstGeom prst="rect">
            <a:avLst/>
          </a:prstGeom>
          <a:noFill/>
          <a:ln>
            <a:noFill/>
          </a:ln>
        </p:spPr>
      </p:pic>
      <p:pic>
        <p:nvPicPr>
          <p:cNvPr id="300" name="Shape 300"/>
          <p:cNvPicPr preferRelativeResize="0"/>
          <p:nvPr/>
        </p:nvPicPr>
        <p:blipFill>
          <a:blip r:embed="rId9">
            <a:alphaModFix/>
          </a:blip>
          <a:stretch>
            <a:fillRect/>
          </a:stretch>
        </p:blipFill>
        <p:spPr>
          <a:xfrm>
            <a:off x="4899975" y="2352675"/>
            <a:ext cx="342900" cy="438150"/>
          </a:xfrm>
          <a:prstGeom prst="rect">
            <a:avLst/>
          </a:prstGeom>
          <a:noFill/>
          <a:ln>
            <a:noFill/>
          </a:ln>
        </p:spPr>
      </p:pic>
      <p:sp>
        <p:nvSpPr>
          <p:cNvPr id="301" name="Shape 301"/>
          <p:cNvSpPr txBox="1"/>
          <p:nvPr/>
        </p:nvSpPr>
        <p:spPr>
          <a:xfrm>
            <a:off x="1100300" y="2480775"/>
            <a:ext cx="2065800" cy="278399"/>
          </a:xfrm>
          <a:prstGeom prst="rect">
            <a:avLst/>
          </a:prstGeom>
          <a:noFill/>
          <a:ln>
            <a:noFill/>
          </a:ln>
        </p:spPr>
        <p:txBody>
          <a:bodyPr anchorCtr="0" anchor="ctr" bIns="91425" lIns="91425" rIns="91425" tIns="91425">
            <a:noAutofit/>
          </a:bodyPr>
          <a:lstStyle/>
          <a:p>
            <a:pPr>
              <a:spcBef>
                <a:spcPts val="0"/>
              </a:spcBef>
              <a:buNone/>
            </a:pPr>
            <a:r>
              <a:rPr lang="en" sz="1800"/>
              <a:t>→  Anchor image</a:t>
            </a:r>
          </a:p>
        </p:txBody>
      </p:sp>
      <p:sp>
        <p:nvSpPr>
          <p:cNvPr id="302" name="Shape 302"/>
          <p:cNvSpPr txBox="1"/>
          <p:nvPr/>
        </p:nvSpPr>
        <p:spPr>
          <a:xfrm>
            <a:off x="1100300" y="2984537"/>
            <a:ext cx="2065800" cy="278399"/>
          </a:xfrm>
          <a:prstGeom prst="rect">
            <a:avLst/>
          </a:prstGeom>
          <a:noFill/>
          <a:ln>
            <a:noFill/>
          </a:ln>
        </p:spPr>
        <p:txBody>
          <a:bodyPr anchorCtr="0" anchor="ctr" bIns="91425" lIns="91425" rIns="91425" tIns="91425">
            <a:noAutofit/>
          </a:bodyPr>
          <a:lstStyle/>
          <a:p>
            <a:pPr lvl="0" rtl="0">
              <a:spcBef>
                <a:spcPts val="0"/>
              </a:spcBef>
              <a:buNone/>
            </a:pPr>
            <a:r>
              <a:rPr lang="en" sz="1800"/>
              <a:t>→  Positive image</a:t>
            </a:r>
          </a:p>
        </p:txBody>
      </p:sp>
      <p:sp>
        <p:nvSpPr>
          <p:cNvPr id="303" name="Shape 303"/>
          <p:cNvSpPr txBox="1"/>
          <p:nvPr/>
        </p:nvSpPr>
        <p:spPr>
          <a:xfrm>
            <a:off x="1100300" y="3488325"/>
            <a:ext cx="2139899" cy="278399"/>
          </a:xfrm>
          <a:prstGeom prst="rect">
            <a:avLst/>
          </a:prstGeom>
          <a:noFill/>
          <a:ln>
            <a:noFill/>
          </a:ln>
        </p:spPr>
        <p:txBody>
          <a:bodyPr anchorCtr="0" anchor="ctr" bIns="91425" lIns="91425" rIns="91425" tIns="91425">
            <a:noAutofit/>
          </a:bodyPr>
          <a:lstStyle/>
          <a:p>
            <a:pPr lvl="0" rtl="0">
              <a:spcBef>
                <a:spcPts val="0"/>
              </a:spcBef>
              <a:buNone/>
            </a:pPr>
            <a:r>
              <a:rPr lang="en" sz="1800"/>
              <a:t>→  Negative image</a:t>
            </a:r>
          </a:p>
        </p:txBody>
      </p:sp>
      <p:sp>
        <p:nvSpPr>
          <p:cNvPr id="304" name="Shape 304"/>
          <p:cNvSpPr txBox="1"/>
          <p:nvPr/>
        </p:nvSpPr>
        <p:spPr>
          <a:xfrm>
            <a:off x="5412000" y="2417600"/>
            <a:ext cx="3066299" cy="514499"/>
          </a:xfrm>
          <a:prstGeom prst="rect">
            <a:avLst/>
          </a:prstGeom>
          <a:noFill/>
          <a:ln>
            <a:noFill/>
          </a:ln>
        </p:spPr>
        <p:txBody>
          <a:bodyPr anchorCtr="0" anchor="ctr" bIns="91425" lIns="91425" rIns="91425" tIns="91425">
            <a:noAutofit/>
          </a:bodyPr>
          <a:lstStyle/>
          <a:p>
            <a:pPr rtl="0">
              <a:spcBef>
                <a:spcPts val="0"/>
              </a:spcBef>
              <a:buNone/>
            </a:pPr>
            <a:r>
              <a:rPr lang="en" sz="1800"/>
              <a:t>→  Set of all possible </a:t>
            </a:r>
          </a:p>
          <a:p>
            <a:pPr indent="0" lvl="0" marL="0" rtl="0">
              <a:spcBef>
                <a:spcPts val="0"/>
              </a:spcBef>
              <a:buNone/>
            </a:pPr>
            <a:r>
              <a:rPr lang="en" sz="1800"/>
              <a:t>      triplets in the training set</a:t>
            </a:r>
          </a:p>
        </p:txBody>
      </p:sp>
      <p:sp>
        <p:nvSpPr>
          <p:cNvPr id="305" name="Shape 305"/>
          <p:cNvSpPr txBox="1"/>
          <p:nvPr/>
        </p:nvSpPr>
        <p:spPr>
          <a:xfrm>
            <a:off x="5412000" y="3262950"/>
            <a:ext cx="3157500" cy="609599"/>
          </a:xfrm>
          <a:prstGeom prst="rect">
            <a:avLst/>
          </a:prstGeom>
          <a:noFill/>
          <a:ln>
            <a:noFill/>
          </a:ln>
        </p:spPr>
        <p:txBody>
          <a:bodyPr anchorCtr="0" anchor="ctr" bIns="91425" lIns="91425" rIns="91425" tIns="91425">
            <a:noAutofit/>
          </a:bodyPr>
          <a:lstStyle/>
          <a:p>
            <a:pPr rtl="0">
              <a:spcBef>
                <a:spcPts val="0"/>
              </a:spcBef>
              <a:buNone/>
            </a:pPr>
            <a:r>
              <a:rPr lang="en" sz="1800"/>
              <a:t>→  Margin between positive </a:t>
            </a:r>
          </a:p>
          <a:p>
            <a:pPr lvl="0" rtl="0">
              <a:spcBef>
                <a:spcPts val="0"/>
              </a:spcBef>
              <a:buNone/>
            </a:pPr>
            <a:r>
              <a:rPr lang="en" sz="1800"/>
              <a:t>     and negative pairs</a:t>
            </a:r>
          </a:p>
        </p:txBody>
      </p:sp>
      <p:sp>
        <p:nvSpPr>
          <p:cNvPr id="306" name="Shape 306"/>
          <p:cNvSpPr txBox="1"/>
          <p:nvPr/>
        </p:nvSpPr>
        <p:spPr>
          <a:xfrm>
            <a:off x="7776350" y="616600"/>
            <a:ext cx="1278899" cy="631800"/>
          </a:xfrm>
          <a:prstGeom prst="rect">
            <a:avLst/>
          </a:prstGeom>
          <a:noFill/>
          <a:ln>
            <a:noFill/>
          </a:ln>
        </p:spPr>
        <p:txBody>
          <a:bodyPr anchorCtr="0" anchor="ctr" bIns="91425" lIns="91425" rIns="91425" tIns="91425">
            <a:noAutofit/>
          </a:bodyPr>
          <a:lstStyle/>
          <a:p>
            <a:pPr lvl="0" rtl="0" algn="ctr">
              <a:spcBef>
                <a:spcPts val="0"/>
              </a:spcBef>
              <a:buNone/>
            </a:pPr>
            <a:r>
              <a:rPr lang="en" sz="2400"/>
              <a:t>(1)</a:t>
            </a: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6" name="Shape 46"/>
        <p:cNvGrpSpPr/>
        <p:nvPr/>
      </p:nvGrpSpPr>
      <p:grpSpPr>
        <a:xfrm>
          <a:off x="0" y="0"/>
          <a:ext cx="0" cy="0"/>
          <a:chOff x="0" y="0"/>
          <a:chExt cx="0" cy="0"/>
        </a:xfrm>
      </p:grpSpPr>
      <p:sp>
        <p:nvSpPr>
          <p:cNvPr id="47" name="Shape 47"/>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Deep Learning</a:t>
            </a:r>
          </a:p>
        </p:txBody>
      </p:sp>
      <p:sp>
        <p:nvSpPr>
          <p:cNvPr id="48" name="Shape 48"/>
          <p:cNvSpPr txBox="1"/>
          <p:nvPr>
            <p:ph idx="1" type="body"/>
          </p:nvPr>
        </p:nvSpPr>
        <p:spPr>
          <a:xfrm>
            <a:off x="457200" y="1200150"/>
            <a:ext cx="8229600" cy="3725699"/>
          </a:xfrm>
          <a:prstGeom prst="rect">
            <a:avLst/>
          </a:prstGeom>
        </p:spPr>
        <p:txBody>
          <a:bodyPr anchorCtr="0" anchor="t" bIns="91425" lIns="91425" rIns="91425" tIns="91425">
            <a:noAutofit/>
          </a:bodyPr>
          <a:lstStyle/>
          <a:p>
            <a:pPr lvl="0" rtl="0">
              <a:spcBef>
                <a:spcPts val="0"/>
              </a:spcBef>
              <a:buNone/>
            </a:pPr>
            <a:r>
              <a:rPr lang="en"/>
              <a:t>“Specifically on the topic of deep learning, it’s largely a rebranding of neural networks”</a:t>
            </a:r>
          </a:p>
          <a:p>
            <a:pPr lvl="0" rtl="0">
              <a:spcBef>
                <a:spcPts val="0"/>
              </a:spcBef>
              <a:buNone/>
            </a:pPr>
            <a:r>
              <a:rPr lang="en" sz="1800"/>
              <a:t>Michael Jordan</a:t>
            </a:r>
          </a:p>
          <a:p>
            <a:pPr lvl="0" rtl="0">
              <a:spcBef>
                <a:spcPts val="0"/>
              </a:spcBef>
              <a:buNone/>
            </a:pPr>
            <a:r>
              <a:t/>
            </a:r>
            <a:endParaRPr/>
          </a:p>
          <a:p>
            <a:pPr lvl="0" rtl="0">
              <a:spcBef>
                <a:spcPts val="0"/>
              </a:spcBef>
              <a:buClr>
                <a:schemeClr val="dk1"/>
              </a:buClr>
              <a:buSzPct val="36666"/>
              <a:buFont typeface="Arial"/>
              <a:buNone/>
            </a:pPr>
            <a:r>
              <a:rPr lang="en"/>
              <a:t>“When there is more than one hidden </a:t>
            </a:r>
          </a:p>
          <a:p>
            <a:pPr lvl="0" rtl="0">
              <a:spcBef>
                <a:spcPts val="0"/>
              </a:spcBef>
              <a:buClr>
                <a:schemeClr val="dk1"/>
              </a:buClr>
              <a:buSzPct val="36666"/>
              <a:buFont typeface="Arial"/>
              <a:buNone/>
            </a:pPr>
            <a:r>
              <a:rPr lang="en"/>
              <a:t>layer being learned, this is deep learning.”</a:t>
            </a:r>
          </a:p>
          <a:p>
            <a:pPr lvl="0" rtl="0">
              <a:spcBef>
                <a:spcPts val="0"/>
              </a:spcBef>
              <a:buClr>
                <a:schemeClr val="dk1"/>
              </a:buClr>
              <a:buSzPct val="61111"/>
              <a:buFont typeface="Arial"/>
              <a:buNone/>
            </a:pPr>
            <a:r>
              <a:rPr lang="en" sz="1800"/>
              <a:t>Geoffrey Hinton, Coursera class</a:t>
            </a:r>
          </a:p>
          <a:p>
            <a:pPr>
              <a:spcBef>
                <a:spcPts val="0"/>
              </a:spcBef>
              <a:buNone/>
            </a:pPr>
            <a:r>
              <a:t/>
            </a:r>
            <a:endParaRPr/>
          </a:p>
        </p:txBody>
      </p:sp>
    </p:spTree>
  </p:cSld>
  <p:clrMapOvr>
    <a:masterClrMapping/>
  </p:clrMapOvr>
  <p:transition spd="slow">
    <p:cut/>
  </p:transition>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0" name="Shape 310"/>
        <p:cNvGrpSpPr/>
        <p:nvPr/>
      </p:nvGrpSpPr>
      <p:grpSpPr>
        <a:xfrm>
          <a:off x="0" y="0"/>
          <a:ext cx="0" cy="0"/>
          <a:chOff x="0" y="0"/>
          <a:chExt cx="0" cy="0"/>
        </a:xfrm>
      </p:grpSpPr>
      <p:sp>
        <p:nvSpPr>
          <p:cNvPr id="311" name="Shape 311"/>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Total Loss Function</a:t>
            </a:r>
          </a:p>
        </p:txBody>
      </p:sp>
      <p:pic>
        <p:nvPicPr>
          <p:cNvPr id="312" name="Shape 312"/>
          <p:cNvPicPr preferRelativeResize="0"/>
          <p:nvPr/>
        </p:nvPicPr>
        <p:blipFill rotWithShape="1">
          <a:blip r:embed="rId3">
            <a:alphaModFix/>
          </a:blip>
          <a:srcRect b="0" l="0" r="3297" t="0"/>
          <a:stretch/>
        </p:blipFill>
        <p:spPr>
          <a:xfrm>
            <a:off x="1804850" y="2289900"/>
            <a:ext cx="6226699" cy="1028700"/>
          </a:xfrm>
          <a:prstGeom prst="rect">
            <a:avLst/>
          </a:prstGeom>
          <a:noFill/>
          <a:ln>
            <a:noFill/>
          </a:ln>
        </p:spPr>
      </p:pic>
      <p:sp>
        <p:nvSpPr>
          <p:cNvPr id="313" name="Shape 313"/>
          <p:cNvSpPr txBox="1"/>
          <p:nvPr/>
        </p:nvSpPr>
        <p:spPr>
          <a:xfrm>
            <a:off x="932450" y="2522400"/>
            <a:ext cx="872400" cy="563700"/>
          </a:xfrm>
          <a:prstGeom prst="rect">
            <a:avLst/>
          </a:prstGeom>
          <a:noFill/>
          <a:ln>
            <a:noFill/>
          </a:ln>
        </p:spPr>
        <p:txBody>
          <a:bodyPr anchorCtr="0" anchor="ctr" bIns="91425" lIns="91425" rIns="91425" tIns="91425">
            <a:noAutofit/>
          </a:bodyPr>
          <a:lstStyle/>
          <a:p>
            <a:pPr algn="ctr">
              <a:spcBef>
                <a:spcPts val="0"/>
              </a:spcBef>
              <a:buNone/>
            </a:pPr>
            <a:r>
              <a:rPr i="1" lang="en" sz="2800">
                <a:latin typeface="Droid Serif"/>
                <a:ea typeface="Droid Serif"/>
                <a:cs typeface="Droid Serif"/>
                <a:sym typeface="Droid Serif"/>
              </a:rPr>
              <a:t>L  =</a:t>
            </a:r>
            <a:r>
              <a:rPr i="1" lang="en" sz="3000">
                <a:latin typeface="Droid Serif"/>
                <a:ea typeface="Droid Serif"/>
                <a:cs typeface="Droid Serif"/>
                <a:sym typeface="Droid Serif"/>
              </a:rPr>
              <a:t> </a:t>
            </a:r>
          </a:p>
        </p:txBody>
      </p:sp>
    </p:spTree>
  </p:cSld>
  <p:clrMapOvr>
    <a:masterClrMapping/>
  </p:clrMapOvr>
  <p:transition spd="slow">
    <p:cut/>
  </p:transition>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17" name="Shape 317"/>
        <p:cNvGrpSpPr/>
        <p:nvPr/>
      </p:nvGrpSpPr>
      <p:grpSpPr>
        <a:xfrm>
          <a:off x="0" y="0"/>
          <a:ext cx="0" cy="0"/>
          <a:chOff x="0" y="0"/>
          <a:chExt cx="0" cy="0"/>
        </a:xfrm>
      </p:grpSpPr>
      <p:sp>
        <p:nvSpPr>
          <p:cNvPr id="318" name="Shape 318"/>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Triplet Selection</a:t>
            </a:r>
          </a:p>
        </p:txBody>
      </p:sp>
      <p:sp>
        <p:nvSpPr>
          <p:cNvPr id="319" name="Shape 319"/>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However, generating all possible triplets would result in many that satisfy Eq. (1)</a:t>
            </a:r>
          </a:p>
          <a:p>
            <a:pPr rtl="0">
              <a:spcBef>
                <a:spcPts val="0"/>
              </a:spcBef>
              <a:buNone/>
            </a:pPr>
            <a:r>
              <a:t/>
            </a:r>
            <a:endParaRPr/>
          </a:p>
          <a:p>
            <a:pPr>
              <a:spcBef>
                <a:spcPts val="0"/>
              </a:spcBef>
              <a:buNone/>
            </a:pPr>
            <a:r>
              <a:rPr lang="en"/>
              <a:t>These triplets would not contribute to the training and would result in slower convergence</a:t>
            </a:r>
          </a:p>
        </p:txBody>
      </p:sp>
    </p:spTree>
  </p:cSld>
  <p:clrMapOvr>
    <a:masterClrMapping/>
  </p:clrMapOvr>
  <p:transition spd="slow">
    <p:cut/>
  </p:transition>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3" name="Shape 323"/>
        <p:cNvGrpSpPr/>
        <p:nvPr/>
      </p:nvGrpSpPr>
      <p:grpSpPr>
        <a:xfrm>
          <a:off x="0" y="0"/>
          <a:ext cx="0" cy="0"/>
          <a:chOff x="0" y="0"/>
          <a:chExt cx="0" cy="0"/>
        </a:xfrm>
      </p:grpSpPr>
      <p:sp>
        <p:nvSpPr>
          <p:cNvPr id="324" name="Shape 324"/>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Triplet Selection</a:t>
            </a:r>
          </a:p>
        </p:txBody>
      </p:sp>
      <p:sp>
        <p:nvSpPr>
          <p:cNvPr id="325" name="Shape 325"/>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b="1" lang="en"/>
              <a:t>Offline generation</a:t>
            </a:r>
            <a:r>
              <a:rPr lang="en"/>
              <a:t>: every </a:t>
            </a:r>
            <a:r>
              <a:rPr i="1" lang="en"/>
              <a:t>n </a:t>
            </a:r>
            <a:r>
              <a:rPr lang="en"/>
              <a:t>steps, using the most recent network checkpoint and computing the </a:t>
            </a:r>
            <a:r>
              <a:rPr i="1" lang="en"/>
              <a:t>argmin</a:t>
            </a:r>
            <a:r>
              <a:rPr lang="en"/>
              <a:t> and </a:t>
            </a:r>
            <a:r>
              <a:rPr i="1" lang="en"/>
              <a:t>armax</a:t>
            </a:r>
            <a:r>
              <a:rPr lang="en"/>
              <a:t> on  a subset of the data</a:t>
            </a:r>
          </a:p>
          <a:p>
            <a:pPr rtl="0">
              <a:spcBef>
                <a:spcPts val="0"/>
              </a:spcBef>
              <a:buNone/>
            </a:pPr>
            <a:r>
              <a:t/>
            </a:r>
            <a:endParaRPr/>
          </a:p>
          <a:p>
            <a:pPr rtl="0">
              <a:spcBef>
                <a:spcPts val="0"/>
              </a:spcBef>
              <a:buNone/>
            </a:pPr>
            <a:r>
              <a:rPr b="1" lang="en"/>
              <a:t>Online generation:</a:t>
            </a:r>
            <a:r>
              <a:rPr lang="en"/>
              <a:t> done by selecting hard positive or negative examples from within a mini-batch</a:t>
            </a:r>
          </a:p>
          <a:p>
            <a:pPr rtl="0">
              <a:spcBef>
                <a:spcPts val="0"/>
              </a:spcBef>
              <a:buNone/>
            </a:pPr>
            <a:r>
              <a:t/>
            </a:r>
            <a:endParaRPr/>
          </a:p>
          <a:p>
            <a:pPr rtl="0">
              <a:spcBef>
                <a:spcPts val="0"/>
              </a:spcBef>
              <a:buNone/>
            </a:pPr>
            <a:r>
              <a:t/>
            </a:r>
            <a:endParaRPr/>
          </a:p>
          <a:p>
            <a:pPr lvl="0" rtl="0">
              <a:spcBef>
                <a:spcPts val="0"/>
              </a:spcBef>
              <a:buNone/>
            </a:pPr>
            <a:r>
              <a:t/>
            </a:r>
            <a:endParaRPr/>
          </a:p>
        </p:txBody>
      </p:sp>
    </p:spTree>
  </p:cSld>
  <p:clrMapOvr>
    <a:masterClrMapping/>
  </p:clrMapOvr>
  <p:transition spd="slow">
    <p:cut/>
  </p:transition>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29" name="Shape 329"/>
        <p:cNvGrpSpPr/>
        <p:nvPr/>
      </p:nvGrpSpPr>
      <p:grpSpPr>
        <a:xfrm>
          <a:off x="0" y="0"/>
          <a:ext cx="0" cy="0"/>
          <a:chOff x="0" y="0"/>
          <a:chExt cx="0" cy="0"/>
        </a:xfrm>
      </p:grpSpPr>
      <p:sp>
        <p:nvSpPr>
          <p:cNvPr id="330" name="Shape 330"/>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Triplet Selection</a:t>
            </a:r>
          </a:p>
        </p:txBody>
      </p:sp>
      <p:sp>
        <p:nvSpPr>
          <p:cNvPr id="331" name="Shape 331"/>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Use only </a:t>
            </a:r>
            <a:r>
              <a:rPr b="1" i="1" lang="en"/>
              <a:t>hard triplets</a:t>
            </a:r>
            <a:r>
              <a:rPr lang="en"/>
              <a:t>, i.e., triplets that violate Eq. (1)</a:t>
            </a:r>
          </a:p>
          <a:p>
            <a:pPr rtl="0">
              <a:spcBef>
                <a:spcPts val="0"/>
              </a:spcBef>
              <a:buNone/>
            </a:pPr>
            <a:r>
              <a:t/>
            </a:r>
            <a:endParaRPr/>
          </a:p>
          <a:p>
            <a:pPr rtl="0">
              <a:spcBef>
                <a:spcPts val="0"/>
              </a:spcBef>
              <a:buNone/>
            </a:pPr>
            <a:r>
              <a:t/>
            </a:r>
            <a:endParaRPr/>
          </a:p>
          <a:p>
            <a:pPr rtl="0">
              <a:spcBef>
                <a:spcPts val="0"/>
              </a:spcBef>
              <a:buNone/>
            </a:pPr>
            <a:r>
              <a:t/>
            </a:r>
            <a:endParaRPr/>
          </a:p>
          <a:p>
            <a:pPr lvl="0" rtl="0">
              <a:spcBef>
                <a:spcPts val="0"/>
              </a:spcBef>
              <a:buClr>
                <a:schemeClr val="dk1"/>
              </a:buClr>
              <a:buSzPct val="36666"/>
              <a:buFont typeface="Arial"/>
              <a:buNone/>
            </a:pPr>
            <a:r>
              <a:rPr lang="en"/>
              <a:t>Infeasible to compute argmin and argmax across the whole training set</a:t>
            </a:r>
          </a:p>
          <a:p>
            <a:pPr rtl="0">
              <a:spcBef>
                <a:spcPts val="0"/>
              </a:spcBef>
              <a:buNone/>
            </a:pPr>
            <a:r>
              <a:t/>
            </a:r>
            <a:endParaRPr/>
          </a:p>
          <a:p>
            <a:pPr rtl="0">
              <a:spcBef>
                <a:spcPts val="0"/>
              </a:spcBef>
              <a:buNone/>
            </a:pPr>
            <a:r>
              <a:t/>
            </a:r>
            <a:endParaRPr/>
          </a:p>
          <a:p>
            <a:pPr lvl="0" rtl="0">
              <a:spcBef>
                <a:spcPts val="0"/>
              </a:spcBef>
              <a:buNone/>
            </a:pPr>
            <a:r>
              <a:t/>
            </a:r>
            <a:endParaRPr/>
          </a:p>
        </p:txBody>
      </p:sp>
      <p:pic>
        <p:nvPicPr>
          <p:cNvPr id="332" name="Shape 332"/>
          <p:cNvPicPr preferRelativeResize="0"/>
          <p:nvPr/>
        </p:nvPicPr>
        <p:blipFill>
          <a:blip r:embed="rId3">
            <a:alphaModFix/>
          </a:blip>
          <a:stretch>
            <a:fillRect/>
          </a:stretch>
        </p:blipFill>
        <p:spPr>
          <a:xfrm>
            <a:off x="604675" y="2616350"/>
            <a:ext cx="400050" cy="381000"/>
          </a:xfrm>
          <a:prstGeom prst="rect">
            <a:avLst/>
          </a:prstGeom>
          <a:noFill/>
          <a:ln>
            <a:noFill/>
          </a:ln>
        </p:spPr>
      </p:pic>
      <p:pic>
        <p:nvPicPr>
          <p:cNvPr id="333" name="Shape 333"/>
          <p:cNvPicPr preferRelativeResize="0"/>
          <p:nvPr/>
        </p:nvPicPr>
        <p:blipFill>
          <a:blip r:embed="rId4">
            <a:alphaModFix/>
          </a:blip>
          <a:stretch>
            <a:fillRect/>
          </a:stretch>
        </p:blipFill>
        <p:spPr>
          <a:xfrm>
            <a:off x="604675" y="3253700"/>
            <a:ext cx="400050" cy="400050"/>
          </a:xfrm>
          <a:prstGeom prst="rect">
            <a:avLst/>
          </a:prstGeom>
          <a:noFill/>
          <a:ln>
            <a:noFill/>
          </a:ln>
        </p:spPr>
      </p:pic>
      <p:pic>
        <p:nvPicPr>
          <p:cNvPr id="334" name="Shape 334"/>
          <p:cNvPicPr preferRelativeResize="0"/>
          <p:nvPr/>
        </p:nvPicPr>
        <p:blipFill>
          <a:blip r:embed="rId5">
            <a:alphaModFix/>
          </a:blip>
          <a:stretch>
            <a:fillRect/>
          </a:stretch>
        </p:blipFill>
        <p:spPr>
          <a:xfrm>
            <a:off x="4624850" y="2530625"/>
            <a:ext cx="3581400" cy="552450"/>
          </a:xfrm>
          <a:prstGeom prst="rect">
            <a:avLst/>
          </a:prstGeom>
          <a:noFill/>
          <a:ln>
            <a:noFill/>
          </a:ln>
        </p:spPr>
      </p:pic>
      <p:pic>
        <p:nvPicPr>
          <p:cNvPr id="335" name="Shape 335"/>
          <p:cNvPicPr preferRelativeResize="0"/>
          <p:nvPr/>
        </p:nvPicPr>
        <p:blipFill>
          <a:blip r:embed="rId6">
            <a:alphaModFix/>
          </a:blip>
          <a:stretch>
            <a:fillRect/>
          </a:stretch>
        </p:blipFill>
        <p:spPr>
          <a:xfrm>
            <a:off x="4662950" y="3187025"/>
            <a:ext cx="3505200" cy="514350"/>
          </a:xfrm>
          <a:prstGeom prst="rect">
            <a:avLst/>
          </a:prstGeom>
          <a:noFill/>
          <a:ln>
            <a:noFill/>
          </a:ln>
        </p:spPr>
      </p:pic>
      <p:sp>
        <p:nvSpPr>
          <p:cNvPr id="336" name="Shape 336"/>
          <p:cNvSpPr txBox="1"/>
          <p:nvPr/>
        </p:nvSpPr>
        <p:spPr>
          <a:xfrm>
            <a:off x="1081550" y="2616350"/>
            <a:ext cx="1794300" cy="381000"/>
          </a:xfrm>
          <a:prstGeom prst="rect">
            <a:avLst/>
          </a:prstGeom>
          <a:noFill/>
          <a:ln>
            <a:noFill/>
          </a:ln>
        </p:spPr>
        <p:txBody>
          <a:bodyPr anchorCtr="0" anchor="ctr" bIns="91425" lIns="91425" rIns="91425" tIns="91425">
            <a:noAutofit/>
          </a:bodyPr>
          <a:lstStyle/>
          <a:p>
            <a:pPr>
              <a:spcBef>
                <a:spcPts val="0"/>
              </a:spcBef>
              <a:buNone/>
            </a:pPr>
            <a:r>
              <a:rPr lang="en" sz="1800">
                <a:latin typeface="Droid Serif"/>
                <a:ea typeface="Droid Serif"/>
                <a:cs typeface="Droid Serif"/>
                <a:sym typeface="Droid Serif"/>
              </a:rPr>
              <a:t>(hard positive)</a:t>
            </a:r>
          </a:p>
        </p:txBody>
      </p:sp>
      <p:sp>
        <p:nvSpPr>
          <p:cNvPr id="337" name="Shape 337"/>
          <p:cNvSpPr txBox="1"/>
          <p:nvPr/>
        </p:nvSpPr>
        <p:spPr>
          <a:xfrm>
            <a:off x="1038500" y="3253700"/>
            <a:ext cx="1880400" cy="381000"/>
          </a:xfrm>
          <a:prstGeom prst="rect">
            <a:avLst/>
          </a:prstGeom>
          <a:noFill/>
          <a:ln>
            <a:noFill/>
          </a:ln>
        </p:spPr>
        <p:txBody>
          <a:bodyPr anchorCtr="0" anchor="ctr" bIns="91425" lIns="91425" rIns="91425" tIns="91425">
            <a:noAutofit/>
          </a:bodyPr>
          <a:lstStyle/>
          <a:p>
            <a:pPr lvl="0" rtl="0">
              <a:spcBef>
                <a:spcPts val="0"/>
              </a:spcBef>
              <a:buNone/>
            </a:pPr>
            <a:r>
              <a:rPr lang="en" sz="1800">
                <a:latin typeface="Droid Serif"/>
                <a:ea typeface="Droid Serif"/>
                <a:cs typeface="Droid Serif"/>
                <a:sym typeface="Droid Serif"/>
              </a:rPr>
              <a:t>(hard negative)</a:t>
            </a:r>
          </a:p>
        </p:txBody>
      </p:sp>
    </p:spTree>
  </p:cSld>
  <p:clrMapOvr>
    <a:masterClrMapping/>
  </p:clrMapOvr>
  <p:transition spd="slow">
    <p:cut/>
  </p:transition>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1" name="Shape 341"/>
        <p:cNvGrpSpPr/>
        <p:nvPr/>
      </p:nvGrpSpPr>
      <p:grpSpPr>
        <a:xfrm>
          <a:off x="0" y="0"/>
          <a:ext cx="0" cy="0"/>
          <a:chOff x="0" y="0"/>
          <a:chExt cx="0" cy="0"/>
        </a:xfrm>
      </p:grpSpPr>
      <p:sp>
        <p:nvSpPr>
          <p:cNvPr id="342" name="Shape 342"/>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None/>
            </a:pPr>
            <a:r>
              <a:rPr lang="en"/>
              <a:t>Triplet Selection</a:t>
            </a:r>
          </a:p>
        </p:txBody>
      </p:sp>
      <p:sp>
        <p:nvSpPr>
          <p:cNvPr id="343" name="Shape 343"/>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lnSpc>
                <a:spcPct val="115000"/>
              </a:lnSpc>
              <a:spcBef>
                <a:spcPts val="0"/>
              </a:spcBef>
              <a:buChar char="-"/>
            </a:pPr>
            <a:r>
              <a:rPr b="1" lang="en"/>
              <a:t>Online Generation</a:t>
            </a:r>
            <a:r>
              <a:rPr lang="en"/>
              <a:t>;</a:t>
            </a:r>
          </a:p>
          <a:p>
            <a:pPr indent="-228600" lvl="0" marL="457200" rtl="0">
              <a:lnSpc>
                <a:spcPct val="115000"/>
              </a:lnSpc>
              <a:spcBef>
                <a:spcPts val="0"/>
              </a:spcBef>
              <a:buChar char="-"/>
            </a:pPr>
            <a:r>
              <a:rPr lang="en"/>
              <a:t>Mini-batches of a </a:t>
            </a:r>
            <a:r>
              <a:rPr b="1" lang="en"/>
              <a:t>few thousands</a:t>
            </a:r>
            <a:r>
              <a:rPr lang="en"/>
              <a:t> face images;</a:t>
            </a:r>
          </a:p>
          <a:p>
            <a:pPr indent="-228600" lvl="0" marL="457200" rtl="0">
              <a:lnSpc>
                <a:spcPct val="115000"/>
              </a:lnSpc>
              <a:spcBef>
                <a:spcPts val="0"/>
              </a:spcBef>
              <a:buChar char="-"/>
            </a:pPr>
            <a:r>
              <a:rPr b="1" lang="en"/>
              <a:t>Minimal</a:t>
            </a:r>
            <a:r>
              <a:rPr lang="en"/>
              <a:t> number of examples of each identity per mini-batch;</a:t>
            </a:r>
          </a:p>
          <a:p>
            <a:pPr indent="-228600" lvl="0" marL="457200" rtl="0">
              <a:lnSpc>
                <a:spcPct val="115000"/>
              </a:lnSpc>
              <a:spcBef>
                <a:spcPts val="0"/>
              </a:spcBef>
              <a:buChar char="-"/>
            </a:pPr>
            <a:r>
              <a:rPr lang="en"/>
              <a:t>Selecting only the </a:t>
            </a:r>
            <a:r>
              <a:rPr b="1" lang="en"/>
              <a:t>semi-hard negatives</a:t>
            </a:r>
            <a:r>
              <a:rPr lang="en"/>
              <a:t> and using all anchor-positive pairs of mini-batch;</a:t>
            </a:r>
          </a:p>
          <a:p>
            <a:pPr rtl="0">
              <a:spcBef>
                <a:spcPts val="0"/>
              </a:spcBef>
              <a:buNone/>
            </a:pPr>
            <a:r>
              <a:t/>
            </a:r>
            <a:endParaRPr/>
          </a:p>
          <a:p>
            <a:pPr rtl="0">
              <a:spcBef>
                <a:spcPts val="0"/>
              </a:spcBef>
              <a:buNone/>
            </a:pPr>
            <a:r>
              <a:t/>
            </a:r>
            <a:endParaRPr/>
          </a:p>
          <a:p>
            <a:pPr>
              <a:spcBef>
                <a:spcPts val="0"/>
              </a:spcBef>
              <a:buNone/>
            </a:pPr>
            <a:r>
              <a:t/>
            </a:r>
            <a:endParaRPr/>
          </a:p>
        </p:txBody>
      </p:sp>
    </p:spTree>
  </p:cSld>
  <p:clrMapOvr>
    <a:masterClrMapping/>
  </p:clrMapOvr>
  <p:transition spd="slow">
    <p:cut/>
  </p:transition>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47" name="Shape 347"/>
        <p:cNvGrpSpPr/>
        <p:nvPr/>
      </p:nvGrpSpPr>
      <p:grpSpPr>
        <a:xfrm>
          <a:off x="0" y="0"/>
          <a:ext cx="0" cy="0"/>
          <a:chOff x="0" y="0"/>
          <a:chExt cx="0" cy="0"/>
        </a:xfrm>
      </p:grpSpPr>
      <p:sp>
        <p:nvSpPr>
          <p:cNvPr id="348" name="Shape 348"/>
          <p:cNvSpPr txBox="1"/>
          <p:nvPr>
            <p:ph type="title"/>
          </p:nvPr>
        </p:nvSpPr>
        <p:spPr>
          <a:xfrm>
            <a:off x="457200" y="205978"/>
            <a:ext cx="8229600" cy="857400"/>
          </a:xfrm>
          <a:prstGeom prst="rect">
            <a:avLst/>
          </a:prstGeom>
        </p:spPr>
        <p:txBody>
          <a:bodyPr anchorCtr="0" anchor="b" bIns="91425" lIns="91425" rIns="91425" tIns="91425">
            <a:noAutofit/>
          </a:bodyPr>
          <a:lstStyle/>
          <a:p>
            <a:pPr lvl="0" rtl="0" algn="ctr">
              <a:spcBef>
                <a:spcPts val="0"/>
              </a:spcBef>
              <a:buClr>
                <a:srgbClr val="000000"/>
              </a:buClr>
              <a:buSzPct val="30555"/>
              <a:buFont typeface="Arial"/>
              <a:buNone/>
            </a:pPr>
            <a:r>
              <a:rPr lang="en"/>
              <a:t>Semi-Hard Negatives</a:t>
            </a:r>
          </a:p>
        </p:txBody>
      </p:sp>
      <p:sp>
        <p:nvSpPr>
          <p:cNvPr id="349" name="Shape 349"/>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Selecting hard-negatives can in practice lead to bad local minima early on in training.</a:t>
            </a:r>
          </a:p>
          <a:p>
            <a:pPr rtl="0">
              <a:spcBef>
                <a:spcPts val="0"/>
              </a:spcBef>
              <a:buNone/>
            </a:pPr>
            <a:r>
              <a:t/>
            </a:r>
            <a:endParaRPr/>
          </a:p>
          <a:p>
            <a:pPr>
              <a:spcBef>
                <a:spcPts val="0"/>
              </a:spcBef>
              <a:buNone/>
            </a:pPr>
            <a:r>
              <a:rPr lang="en"/>
              <a:t>Select       such that </a:t>
            </a:r>
          </a:p>
        </p:txBody>
      </p:sp>
      <p:pic>
        <p:nvPicPr>
          <p:cNvPr id="350" name="Shape 350"/>
          <p:cNvPicPr preferRelativeResize="0"/>
          <p:nvPr/>
        </p:nvPicPr>
        <p:blipFill>
          <a:blip r:embed="rId3">
            <a:alphaModFix/>
          </a:blip>
          <a:stretch>
            <a:fillRect/>
          </a:stretch>
        </p:blipFill>
        <p:spPr>
          <a:xfrm>
            <a:off x="2085975" y="3717050"/>
            <a:ext cx="4972050" cy="552450"/>
          </a:xfrm>
          <a:prstGeom prst="rect">
            <a:avLst/>
          </a:prstGeom>
          <a:noFill/>
          <a:ln>
            <a:noFill/>
          </a:ln>
        </p:spPr>
      </p:pic>
      <p:pic>
        <p:nvPicPr>
          <p:cNvPr id="351" name="Shape 351"/>
          <p:cNvPicPr preferRelativeResize="0"/>
          <p:nvPr/>
        </p:nvPicPr>
        <p:blipFill>
          <a:blip r:embed="rId4">
            <a:alphaModFix/>
          </a:blip>
          <a:stretch>
            <a:fillRect/>
          </a:stretch>
        </p:blipFill>
        <p:spPr>
          <a:xfrm>
            <a:off x="1762000" y="2894862"/>
            <a:ext cx="498324" cy="498324"/>
          </a:xfrm>
          <a:prstGeom prst="rect">
            <a:avLst/>
          </a:prstGeom>
          <a:noFill/>
          <a:ln>
            <a:noFill/>
          </a:ln>
        </p:spPr>
      </p:pic>
    </p:spTree>
  </p:cSld>
  <p:clrMapOvr>
    <a:masterClrMapping/>
  </p:clrMapOvr>
  <p:transition spd="slow">
    <p:cut/>
  </p:transition>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55" name="Shape 355"/>
        <p:cNvGrpSpPr/>
        <p:nvPr/>
      </p:nvGrpSpPr>
      <p:grpSpPr>
        <a:xfrm>
          <a:off x="0" y="0"/>
          <a:ext cx="0" cy="0"/>
          <a:chOff x="0" y="0"/>
          <a:chExt cx="0" cy="0"/>
        </a:xfrm>
      </p:grpSpPr>
      <p:sp>
        <p:nvSpPr>
          <p:cNvPr id="356" name="Shape 356"/>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CNN Training</a:t>
            </a:r>
          </a:p>
        </p:txBody>
      </p:sp>
      <p:sp>
        <p:nvSpPr>
          <p:cNvPr id="357" name="Shape 357"/>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spcBef>
                <a:spcPts val="0"/>
              </a:spcBef>
              <a:buChar char="-"/>
            </a:pPr>
            <a:r>
              <a:rPr lang="en"/>
              <a:t>Stochastic Gradient Descent;</a:t>
            </a:r>
          </a:p>
          <a:p>
            <a:pPr indent="-228600" lvl="0" marL="457200" rtl="0">
              <a:spcBef>
                <a:spcPts val="0"/>
              </a:spcBef>
              <a:buChar char="-"/>
            </a:pPr>
            <a:r>
              <a:rPr lang="en"/>
              <a:t>Backpropagation;</a:t>
            </a:r>
          </a:p>
          <a:p>
            <a:pPr indent="-228600" lvl="0" marL="457200" rtl="0">
              <a:spcBef>
                <a:spcPts val="0"/>
              </a:spcBef>
              <a:buChar char="-"/>
            </a:pPr>
            <a:r>
              <a:rPr lang="en"/>
              <a:t>AdaGrad;</a:t>
            </a:r>
          </a:p>
          <a:p>
            <a:pPr indent="-228600" lvl="0" marL="457200" rtl="0">
              <a:spcBef>
                <a:spcPts val="0"/>
              </a:spcBef>
              <a:buChar char="-"/>
            </a:pPr>
            <a:r>
              <a:rPr lang="en"/>
              <a:t>Random initialization;</a:t>
            </a:r>
          </a:p>
          <a:p>
            <a:pPr indent="-228600" lvl="0" marL="457200" rtl="0">
              <a:spcBef>
                <a:spcPts val="0"/>
              </a:spcBef>
              <a:buChar char="-"/>
            </a:pPr>
            <a:r>
              <a:rPr lang="en"/>
              <a:t>Learning rate of 0.05, lowered by the end of the training;</a:t>
            </a:r>
          </a:p>
          <a:p>
            <a:pPr indent="-228600" lvl="0" marL="457200">
              <a:spcBef>
                <a:spcPts val="0"/>
              </a:spcBef>
              <a:buChar char="-"/>
            </a:pPr>
            <a:r>
              <a:rPr lang="en"/>
              <a:t>1,000 to 2,000 hours of training;</a:t>
            </a:r>
          </a:p>
        </p:txBody>
      </p:sp>
    </p:spTree>
  </p:cSld>
  <p:clrMapOvr>
    <a:masterClrMapping/>
  </p:clrMapOvr>
  <p:transition spd="slow">
    <p:cut/>
  </p:transition>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1" name="Shape 361"/>
        <p:cNvGrpSpPr/>
        <p:nvPr/>
      </p:nvGrpSpPr>
      <p:grpSpPr>
        <a:xfrm>
          <a:off x="0" y="0"/>
          <a:ext cx="0" cy="0"/>
          <a:chOff x="0" y="0"/>
          <a:chExt cx="0" cy="0"/>
        </a:xfrm>
      </p:grpSpPr>
      <p:sp>
        <p:nvSpPr>
          <p:cNvPr id="362" name="Shape 362"/>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FaceNet</a:t>
            </a:r>
          </a:p>
        </p:txBody>
      </p:sp>
      <p:sp>
        <p:nvSpPr>
          <p:cNvPr id="363" name="Shape 363"/>
          <p:cNvSpPr txBox="1"/>
          <p:nvPr>
            <p:ph idx="1" type="subTitle"/>
          </p:nvPr>
        </p:nvSpPr>
        <p:spPr>
          <a:xfrm>
            <a:off x="685800" y="2840053"/>
            <a:ext cx="7772400" cy="784799"/>
          </a:xfrm>
          <a:prstGeom prst="rect">
            <a:avLst/>
          </a:prstGeom>
        </p:spPr>
        <p:txBody>
          <a:bodyPr anchorCtr="0" anchor="t" bIns="91425" lIns="91425" rIns="91425" tIns="91425">
            <a:noAutofit/>
          </a:bodyPr>
          <a:lstStyle/>
          <a:p>
            <a:pPr lvl="0" rtl="0">
              <a:spcBef>
                <a:spcPts val="0"/>
              </a:spcBef>
              <a:buNone/>
            </a:pPr>
            <a:r>
              <a:rPr lang="en"/>
              <a:t>Experiments and Results</a:t>
            </a:r>
          </a:p>
        </p:txBody>
      </p:sp>
    </p:spTree>
  </p:cSld>
  <p:clrMapOvr>
    <a:masterClrMapping/>
  </p:clrMapOvr>
  <p:transition spd="slow">
    <p:cut/>
  </p:transition>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67" name="Shape 367"/>
        <p:cNvGrpSpPr/>
        <p:nvPr/>
      </p:nvGrpSpPr>
      <p:grpSpPr>
        <a:xfrm>
          <a:off x="0" y="0"/>
          <a:ext cx="0" cy="0"/>
          <a:chOff x="0" y="0"/>
          <a:chExt cx="0" cy="0"/>
        </a:xfrm>
      </p:grpSpPr>
      <p:sp>
        <p:nvSpPr>
          <p:cNvPr id="368" name="Shape 368"/>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Image Quality</a:t>
            </a:r>
          </a:p>
        </p:txBody>
      </p:sp>
      <p:pic>
        <p:nvPicPr>
          <p:cNvPr id="369" name="Shape 369"/>
          <p:cNvPicPr preferRelativeResize="0"/>
          <p:nvPr/>
        </p:nvPicPr>
        <p:blipFill>
          <a:blip r:embed="rId3">
            <a:alphaModFix/>
          </a:blip>
          <a:stretch>
            <a:fillRect/>
          </a:stretch>
        </p:blipFill>
        <p:spPr>
          <a:xfrm>
            <a:off x="1968575" y="1266512"/>
            <a:ext cx="5086350" cy="3381375"/>
          </a:xfrm>
          <a:prstGeom prst="rect">
            <a:avLst/>
          </a:prstGeom>
          <a:noFill/>
          <a:ln>
            <a:noFill/>
          </a:ln>
        </p:spPr>
      </p:pic>
    </p:spTree>
  </p:cSld>
  <p:clrMapOvr>
    <a:masterClrMapping/>
  </p:clrMapOvr>
  <p:transition spd="slow">
    <p:cut/>
  </p:transition>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3" name="Shape 373"/>
        <p:cNvGrpSpPr/>
        <p:nvPr/>
      </p:nvGrpSpPr>
      <p:grpSpPr>
        <a:xfrm>
          <a:off x="0" y="0"/>
          <a:ext cx="0" cy="0"/>
          <a:chOff x="0" y="0"/>
          <a:chExt cx="0" cy="0"/>
        </a:xfrm>
      </p:grpSpPr>
      <p:sp>
        <p:nvSpPr>
          <p:cNvPr id="374" name="Shape 374"/>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Embedding Dimensionality</a:t>
            </a:r>
          </a:p>
        </p:txBody>
      </p:sp>
      <p:pic>
        <p:nvPicPr>
          <p:cNvPr id="375" name="Shape 375"/>
          <p:cNvPicPr preferRelativeResize="0"/>
          <p:nvPr/>
        </p:nvPicPr>
        <p:blipFill>
          <a:blip r:embed="rId3">
            <a:alphaModFix/>
          </a:blip>
          <a:stretch>
            <a:fillRect/>
          </a:stretch>
        </p:blipFill>
        <p:spPr>
          <a:xfrm>
            <a:off x="1890700" y="1673000"/>
            <a:ext cx="5362575" cy="2857500"/>
          </a:xfrm>
          <a:prstGeom prst="rect">
            <a:avLst/>
          </a:prstGeom>
          <a:noFill/>
          <a:ln>
            <a:noFill/>
          </a:ln>
        </p:spPr>
      </p:pic>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2" name="Shape 52"/>
        <p:cNvGrpSpPr/>
        <p:nvPr/>
      </p:nvGrpSpPr>
      <p:grpSpPr>
        <a:xfrm>
          <a:off x="0" y="0"/>
          <a:ext cx="0" cy="0"/>
          <a:chOff x="0" y="0"/>
          <a:chExt cx="0" cy="0"/>
        </a:xfrm>
      </p:grpSpPr>
      <p:sp>
        <p:nvSpPr>
          <p:cNvPr id="53" name="Shape 53"/>
          <p:cNvSpPr txBox="1"/>
          <p:nvPr>
            <p:ph type="title"/>
          </p:nvPr>
        </p:nvSpPr>
        <p:spPr>
          <a:xfrm>
            <a:off x="457200" y="205978"/>
            <a:ext cx="8229600" cy="857400"/>
          </a:xfrm>
          <a:prstGeom prst="rect">
            <a:avLst/>
          </a:prstGeom>
        </p:spPr>
        <p:txBody>
          <a:bodyPr anchorCtr="0" anchor="b" bIns="91425" lIns="91425" rIns="91425" tIns="91425">
            <a:noAutofit/>
          </a:bodyPr>
          <a:lstStyle/>
          <a:p>
            <a:pPr lvl="0" algn="ctr">
              <a:spcBef>
                <a:spcPts val="0"/>
              </a:spcBef>
              <a:buNone/>
            </a:pPr>
            <a:r>
              <a:rPr lang="en"/>
              <a:t>Deep Learning</a:t>
            </a:r>
          </a:p>
        </p:txBody>
      </p:sp>
      <p:sp>
        <p:nvSpPr>
          <p:cNvPr id="54" name="Shape 54"/>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There is no </a:t>
            </a:r>
            <a:r>
              <a:rPr i="1" lang="en"/>
              <a:t>feature engineering</a:t>
            </a:r>
            <a:r>
              <a:rPr lang="en"/>
              <a:t>, but instead uses </a:t>
            </a:r>
            <a:r>
              <a:rPr b="1" i="1" lang="en"/>
              <a:t>hierarchically learned representations</a:t>
            </a:r>
            <a:r>
              <a:rPr lang="en"/>
              <a:t>.</a:t>
            </a:r>
          </a:p>
          <a:p>
            <a:pPr rtl="0">
              <a:spcBef>
                <a:spcPts val="0"/>
              </a:spcBef>
              <a:buNone/>
            </a:pPr>
            <a:r>
              <a:t/>
            </a:r>
            <a:endParaRPr/>
          </a:p>
          <a:p>
            <a:pPr rtl="0">
              <a:spcBef>
                <a:spcPts val="0"/>
              </a:spcBef>
              <a:buNone/>
            </a:pPr>
            <a:r>
              <a:rPr lang="en"/>
              <a:t>Build complex concepts out of simples ones, one layer at a time.</a:t>
            </a:r>
          </a:p>
          <a:p>
            <a:pPr rtl="0">
              <a:spcBef>
                <a:spcPts val="0"/>
              </a:spcBef>
              <a:buNone/>
            </a:pPr>
            <a:r>
              <a:t/>
            </a:r>
            <a:endParaRPr/>
          </a:p>
          <a:p>
            <a:pPr>
              <a:spcBef>
                <a:spcPts val="0"/>
              </a:spcBef>
              <a:buNone/>
            </a:pPr>
            <a:r>
              <a:t/>
            </a:r>
            <a:endParaRPr/>
          </a:p>
        </p:txBody>
      </p:sp>
    </p:spTree>
  </p:cSld>
  <p:clrMapOvr>
    <a:masterClrMapping/>
  </p:clrMapOvr>
  <p:transition spd="slow">
    <p:cut/>
  </p:transition>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79" name="Shape 379"/>
        <p:cNvGrpSpPr/>
        <p:nvPr/>
      </p:nvGrpSpPr>
      <p:grpSpPr>
        <a:xfrm>
          <a:off x="0" y="0"/>
          <a:ext cx="0" cy="0"/>
          <a:chOff x="0" y="0"/>
          <a:chExt cx="0" cy="0"/>
        </a:xfrm>
      </p:grpSpPr>
      <p:sp>
        <p:nvSpPr>
          <p:cNvPr id="380" name="Shape 380"/>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Training data size</a:t>
            </a:r>
          </a:p>
        </p:txBody>
      </p:sp>
      <p:pic>
        <p:nvPicPr>
          <p:cNvPr id="381" name="Shape 381"/>
          <p:cNvPicPr preferRelativeResize="0"/>
          <p:nvPr/>
        </p:nvPicPr>
        <p:blipFill>
          <a:blip r:embed="rId3">
            <a:alphaModFix/>
          </a:blip>
          <a:stretch>
            <a:fillRect/>
          </a:stretch>
        </p:blipFill>
        <p:spPr>
          <a:xfrm>
            <a:off x="2090725" y="1758725"/>
            <a:ext cx="4962525" cy="2686050"/>
          </a:xfrm>
          <a:prstGeom prst="rect">
            <a:avLst/>
          </a:prstGeom>
          <a:noFill/>
          <a:ln>
            <a:noFill/>
          </a:ln>
        </p:spPr>
      </p:pic>
    </p:spTree>
  </p:cSld>
  <p:clrMapOvr>
    <a:masterClrMapping/>
  </p:clrMapOvr>
  <p:transition spd="slow">
    <p:cut/>
  </p:transition>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85" name="Shape 385"/>
        <p:cNvGrpSpPr/>
        <p:nvPr/>
      </p:nvGrpSpPr>
      <p:grpSpPr>
        <a:xfrm>
          <a:off x="0" y="0"/>
          <a:ext cx="0" cy="0"/>
          <a:chOff x="0" y="0"/>
          <a:chExt cx="0" cy="0"/>
        </a:xfrm>
      </p:grpSpPr>
      <p:sp>
        <p:nvSpPr>
          <p:cNvPr id="386" name="Shape 386"/>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Results - LFW</a:t>
            </a:r>
          </a:p>
        </p:txBody>
      </p:sp>
      <p:sp>
        <p:nvSpPr>
          <p:cNvPr id="387" name="Shape 387"/>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sz="2400"/>
              <a:t>They used two methods to crop the faces:</a:t>
            </a:r>
          </a:p>
          <a:p>
            <a:pPr indent="-381000" lvl="0" marL="457200" rtl="0">
              <a:spcBef>
                <a:spcPts val="0"/>
              </a:spcBef>
              <a:buSzPct val="100000"/>
              <a:buAutoNum type="arabicPeriod"/>
            </a:pPr>
            <a:r>
              <a:rPr lang="en" sz="2400"/>
              <a:t>Fixed center crop of the LFW provided thumbnail</a:t>
            </a:r>
          </a:p>
          <a:p>
            <a:pPr indent="-381000" lvl="0" marL="457200" rtl="0">
              <a:spcBef>
                <a:spcPts val="0"/>
              </a:spcBef>
              <a:buSzPct val="100000"/>
              <a:buAutoNum type="arabicPeriod"/>
            </a:pPr>
            <a:r>
              <a:rPr lang="en" sz="2400"/>
              <a:t>A proprietary face detector</a:t>
            </a:r>
          </a:p>
          <a:p>
            <a:pPr rtl="0">
              <a:spcBef>
                <a:spcPts val="0"/>
              </a:spcBef>
              <a:buNone/>
            </a:pPr>
            <a:r>
              <a:t/>
            </a:r>
            <a:endParaRPr sz="2400"/>
          </a:p>
          <a:p>
            <a:pPr rtl="0">
              <a:spcBef>
                <a:spcPts val="0"/>
              </a:spcBef>
              <a:buNone/>
            </a:pPr>
            <a:r>
              <a:rPr lang="en" sz="2400"/>
              <a:t>With the first they achieved </a:t>
            </a:r>
            <a:r>
              <a:rPr b="1" lang="en" sz="2400"/>
              <a:t>98.87%±0.15 </a:t>
            </a:r>
            <a:r>
              <a:rPr lang="en" sz="2400"/>
              <a:t>and with the second </a:t>
            </a:r>
            <a:r>
              <a:rPr b="1" lang="en" sz="2400">
                <a:solidFill>
                  <a:srgbClr val="FF0000"/>
                </a:solidFill>
              </a:rPr>
              <a:t>99.63%±0.09</a:t>
            </a:r>
            <a:r>
              <a:rPr lang="en" sz="2400">
                <a:solidFill>
                  <a:srgbClr val="FF0000"/>
                </a:solidFill>
              </a:rPr>
              <a:t> </a:t>
            </a:r>
            <a:r>
              <a:rPr lang="en" sz="2400">
                <a:solidFill>
                  <a:srgbClr val="000000"/>
                </a:solidFill>
              </a:rPr>
              <a:t>(best score). </a:t>
            </a:r>
          </a:p>
          <a:p>
            <a:pPr lvl="0" rtl="0">
              <a:spcBef>
                <a:spcPts val="0"/>
              </a:spcBef>
              <a:buClr>
                <a:schemeClr val="dk1"/>
              </a:buClr>
              <a:buSzPct val="45833"/>
              <a:buFont typeface="Arial"/>
              <a:buNone/>
            </a:pPr>
            <a:r>
              <a:rPr lang="en" sz="2400"/>
              <a:t>Deep Face 97.35%</a:t>
            </a:r>
          </a:p>
          <a:p>
            <a:pPr lvl="0">
              <a:spcBef>
                <a:spcPts val="0"/>
              </a:spcBef>
              <a:buClr>
                <a:schemeClr val="dk1"/>
              </a:buClr>
              <a:buSzPct val="45833"/>
              <a:buFont typeface="Arial"/>
              <a:buNone/>
            </a:pPr>
            <a:r>
              <a:rPr lang="en" sz="2400"/>
              <a:t>DeepId2+ 98.7%</a:t>
            </a:r>
          </a:p>
        </p:txBody>
      </p:sp>
    </p:spTree>
  </p:cSld>
  <p:clrMapOvr>
    <a:masterClrMapping/>
  </p:clrMapOvr>
  <p:transition spd="slow">
    <p:cut/>
  </p:transition>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1" name="Shape 391"/>
        <p:cNvGrpSpPr/>
        <p:nvPr/>
      </p:nvGrpSpPr>
      <p:grpSpPr>
        <a:xfrm>
          <a:off x="0" y="0"/>
          <a:ext cx="0" cy="0"/>
          <a:chOff x="0" y="0"/>
          <a:chExt cx="0" cy="0"/>
        </a:xfrm>
      </p:grpSpPr>
      <p:sp>
        <p:nvSpPr>
          <p:cNvPr id="392" name="Shape 392"/>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Results - LWF</a:t>
            </a:r>
          </a:p>
        </p:txBody>
      </p:sp>
      <p:sp>
        <p:nvSpPr>
          <p:cNvPr id="393" name="Shape 393"/>
          <p:cNvSpPr txBox="1"/>
          <p:nvPr>
            <p:ph idx="1" type="body"/>
          </p:nvPr>
        </p:nvSpPr>
        <p:spPr>
          <a:xfrm>
            <a:off x="457200" y="3338375"/>
            <a:ext cx="3856500" cy="1587600"/>
          </a:xfrm>
          <a:prstGeom prst="rect">
            <a:avLst/>
          </a:prstGeom>
        </p:spPr>
        <p:txBody>
          <a:bodyPr anchorCtr="0" anchor="t" bIns="91425" lIns="91425" rIns="91425" tIns="91425">
            <a:noAutofit/>
          </a:bodyPr>
          <a:lstStyle/>
          <a:p>
            <a:pPr lvl="0" rtl="0">
              <a:spcBef>
                <a:spcPts val="0"/>
              </a:spcBef>
              <a:buClr>
                <a:schemeClr val="dk1"/>
              </a:buClr>
              <a:buSzPct val="36666"/>
              <a:buFont typeface="Arial"/>
              <a:buNone/>
            </a:pPr>
            <a:r>
              <a:rPr lang="en"/>
              <a:t>This shows </a:t>
            </a:r>
            <a:r>
              <a:rPr b="1" lang="en"/>
              <a:t>all</a:t>
            </a:r>
            <a:r>
              <a:rPr lang="en"/>
              <a:t> pairs of images that were</a:t>
            </a:r>
          </a:p>
          <a:p>
            <a:pPr lvl="0">
              <a:spcBef>
                <a:spcPts val="0"/>
              </a:spcBef>
              <a:buNone/>
            </a:pPr>
            <a:r>
              <a:rPr lang="en"/>
              <a:t>incorrectly classified.</a:t>
            </a:r>
          </a:p>
        </p:txBody>
      </p:sp>
      <p:pic>
        <p:nvPicPr>
          <p:cNvPr id="394" name="Shape 394"/>
          <p:cNvPicPr preferRelativeResize="0"/>
          <p:nvPr/>
        </p:nvPicPr>
        <p:blipFill rotWithShape="1">
          <a:blip r:embed="rId3">
            <a:alphaModFix/>
          </a:blip>
          <a:srcRect b="64986" l="0" r="0" t="0"/>
          <a:stretch/>
        </p:blipFill>
        <p:spPr>
          <a:xfrm>
            <a:off x="526375" y="1282701"/>
            <a:ext cx="3856550" cy="1903450"/>
          </a:xfrm>
          <a:prstGeom prst="rect">
            <a:avLst/>
          </a:prstGeom>
          <a:noFill/>
          <a:ln>
            <a:noFill/>
          </a:ln>
        </p:spPr>
      </p:pic>
      <p:pic>
        <p:nvPicPr>
          <p:cNvPr id="395" name="Shape 395"/>
          <p:cNvPicPr preferRelativeResize="0"/>
          <p:nvPr/>
        </p:nvPicPr>
        <p:blipFill rotWithShape="1">
          <a:blip r:embed="rId3">
            <a:alphaModFix/>
          </a:blip>
          <a:srcRect b="8939" l="0" r="0" t="35464"/>
          <a:stretch/>
        </p:blipFill>
        <p:spPr>
          <a:xfrm>
            <a:off x="4256400" y="1282700"/>
            <a:ext cx="4279850" cy="3353999"/>
          </a:xfrm>
          <a:prstGeom prst="rect">
            <a:avLst/>
          </a:prstGeom>
          <a:noFill/>
          <a:ln>
            <a:noFill/>
          </a:ln>
        </p:spPr>
      </p:pic>
    </p:spTree>
  </p:cSld>
  <p:clrMapOvr>
    <a:masterClrMapping/>
  </p:clrMapOvr>
  <p:transition spd="slow">
    <p:cut/>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399" name="Shape 399"/>
        <p:cNvGrpSpPr/>
        <p:nvPr/>
      </p:nvGrpSpPr>
      <p:grpSpPr>
        <a:xfrm>
          <a:off x="0" y="0"/>
          <a:ext cx="0" cy="0"/>
          <a:chOff x="0" y="0"/>
          <a:chExt cx="0" cy="0"/>
        </a:xfrm>
      </p:grpSpPr>
      <p:sp>
        <p:nvSpPr>
          <p:cNvPr id="400" name="Shape 400"/>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Results - Youtube Faces DB</a:t>
            </a:r>
          </a:p>
        </p:txBody>
      </p:sp>
      <p:sp>
        <p:nvSpPr>
          <p:cNvPr id="401" name="Shape 401"/>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Used the average similarity of all pairs of the first one hundred frames that our face detector detects in each video.</a:t>
            </a:r>
          </a:p>
          <a:p>
            <a:pPr rtl="0">
              <a:spcBef>
                <a:spcPts val="0"/>
              </a:spcBef>
              <a:buNone/>
            </a:pPr>
            <a:r>
              <a:rPr lang="en"/>
              <a:t>→ 95.12%±0.39</a:t>
            </a:r>
          </a:p>
          <a:p>
            <a:pPr rtl="0">
              <a:spcBef>
                <a:spcPts val="0"/>
              </a:spcBef>
              <a:buNone/>
            </a:pPr>
            <a:r>
              <a:rPr lang="en"/>
              <a:t>Deep Face 91.4%</a:t>
            </a:r>
          </a:p>
          <a:p>
            <a:pPr lvl="0" rtl="0">
              <a:spcBef>
                <a:spcPts val="0"/>
              </a:spcBef>
              <a:buNone/>
            </a:pPr>
            <a:r>
              <a:rPr lang="en"/>
              <a:t>DeepId2+ 93.2%</a:t>
            </a:r>
          </a:p>
          <a:p>
            <a:pPr>
              <a:spcBef>
                <a:spcPts val="0"/>
              </a:spcBef>
              <a:buNone/>
            </a:pPr>
            <a:r>
              <a:t/>
            </a:r>
            <a:endParaRPr/>
          </a:p>
        </p:txBody>
      </p:sp>
    </p:spTree>
  </p:cSld>
  <p:clrMapOvr>
    <a:masterClrMapping/>
  </p:clrMapOvr>
  <p:transition spd="slow">
    <p:cut/>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405" name="Shape 405"/>
        <p:cNvGrpSpPr/>
        <p:nvPr/>
      </p:nvGrpSpPr>
      <p:grpSpPr>
        <a:xfrm>
          <a:off x="0" y="0"/>
          <a:ext cx="0" cy="0"/>
          <a:chOff x="0" y="0"/>
          <a:chExt cx="0" cy="0"/>
        </a:xfrm>
      </p:grpSpPr>
      <p:sp>
        <p:nvSpPr>
          <p:cNvPr id="406" name="Shape 406"/>
          <p:cNvSpPr txBox="1"/>
          <p:nvPr>
            <p:ph type="title"/>
          </p:nvPr>
        </p:nvSpPr>
        <p:spPr>
          <a:xfrm>
            <a:off x="457200" y="205978"/>
            <a:ext cx="8229600" cy="857400"/>
          </a:xfrm>
          <a:prstGeom prst="rect">
            <a:avLst/>
          </a:prstGeom>
        </p:spPr>
        <p:txBody>
          <a:bodyPr anchorCtr="0" anchor="b" bIns="91425" lIns="91425" rIns="91425" tIns="91425">
            <a:noAutofit/>
          </a:bodyPr>
          <a:lstStyle/>
          <a:p>
            <a:pPr>
              <a:spcBef>
                <a:spcPts val="0"/>
              </a:spcBef>
              <a:buNone/>
            </a:pPr>
            <a:r>
              <a:rPr lang="en"/>
              <a:t>References</a:t>
            </a:r>
          </a:p>
        </p:txBody>
      </p:sp>
      <p:sp>
        <p:nvSpPr>
          <p:cNvPr id="407" name="Shape 407"/>
          <p:cNvSpPr txBox="1"/>
          <p:nvPr>
            <p:ph idx="1" type="body"/>
          </p:nvPr>
        </p:nvSpPr>
        <p:spPr>
          <a:xfrm>
            <a:off x="457200" y="1200150"/>
            <a:ext cx="8229600" cy="3725699"/>
          </a:xfrm>
          <a:prstGeom prst="rect">
            <a:avLst/>
          </a:prstGeom>
        </p:spPr>
        <p:txBody>
          <a:bodyPr anchorCtr="0" anchor="t" bIns="91425" lIns="91425" rIns="91425" tIns="91425">
            <a:noAutofit/>
          </a:bodyPr>
          <a:lstStyle/>
          <a:p>
            <a:pPr indent="-228600" lvl="0" marL="457200" rtl="0">
              <a:spcBef>
                <a:spcPts val="0"/>
              </a:spcBef>
              <a:buSzPct val="100000"/>
            </a:pPr>
            <a:r>
              <a:rPr lang="en" sz="1400"/>
              <a:t>F. Schroff, D. Kalenichenko, Dmitry and J. Philbin. </a:t>
            </a:r>
            <a:r>
              <a:rPr b="1" lang="en" sz="1400"/>
              <a:t>F</a:t>
            </a:r>
            <a:r>
              <a:rPr b="1" lang="en" sz="1400">
                <a:hlinkClick r:id="rId3"/>
              </a:rPr>
              <a:t>aceNet: A Unified Embedding for Face Recognition and Clustering</a:t>
            </a:r>
            <a:r>
              <a:rPr lang="en" sz="1400"/>
              <a:t>. CVPR, 2015</a:t>
            </a:r>
          </a:p>
          <a:p>
            <a:pPr indent="-228600" lvl="0" marL="457200" rtl="0">
              <a:spcBef>
                <a:spcPts val="0"/>
              </a:spcBef>
              <a:buSzPct val="100000"/>
            </a:pPr>
            <a:r>
              <a:rPr lang="en" sz="1400"/>
              <a:t>C. Szegedy, W. Liu, Y. Jia, P. Sermanet, S. Reed, D. Anguelov, D. Erhan, V. Vanhoucke, and A. Rabinovich. </a:t>
            </a:r>
            <a:r>
              <a:rPr b="1" lang="en" sz="1400"/>
              <a:t>Going deeper with convolutions</a:t>
            </a:r>
            <a:r>
              <a:rPr lang="en" sz="1400"/>
              <a:t>. CoRR, abs/1409.4842,</a:t>
            </a:r>
          </a:p>
          <a:p>
            <a:pPr indent="-228600" lvl="0" marL="457200" rtl="0">
              <a:spcBef>
                <a:spcPts val="0"/>
              </a:spcBef>
              <a:buSzPct val="100000"/>
            </a:pPr>
            <a:r>
              <a:rPr lang="en" sz="1400"/>
              <a:t>M. D. Zeiler and R. Fergus. </a:t>
            </a:r>
            <a:r>
              <a:rPr b="1" lang="en" sz="1400"/>
              <a:t>Visualizing and understanding convolutional networks</a:t>
            </a:r>
            <a:r>
              <a:rPr lang="en" sz="1400"/>
              <a:t>. CoRR, abs/1311.2901, 2013</a:t>
            </a:r>
          </a:p>
          <a:p>
            <a:pPr indent="-228600" lvl="0" marL="457200" rtl="0">
              <a:spcBef>
                <a:spcPts val="0"/>
              </a:spcBef>
              <a:buSzPct val="100000"/>
            </a:pPr>
            <a:r>
              <a:rPr lang="en" sz="1400"/>
              <a:t>M. Lin, Q. Chen, and S. Yan. </a:t>
            </a:r>
            <a:r>
              <a:rPr b="1" lang="en" sz="1400"/>
              <a:t>Network in network</a:t>
            </a:r>
            <a:r>
              <a:rPr lang="en" sz="1400"/>
              <a:t>. arXiv preprint arXiv:1312.4400, 2013</a:t>
            </a:r>
          </a:p>
          <a:p>
            <a:pPr rtl="0">
              <a:spcBef>
                <a:spcPts val="0"/>
              </a:spcBef>
              <a:buNone/>
            </a:pPr>
            <a:r>
              <a:t/>
            </a:r>
            <a:endParaRPr sz="1400"/>
          </a:p>
          <a:p>
            <a:pPr lvl="0" rtl="0">
              <a:spcBef>
                <a:spcPts val="0"/>
              </a:spcBef>
              <a:buNone/>
            </a:pPr>
            <a:r>
              <a:t/>
            </a:r>
            <a:endParaRPr sz="1400"/>
          </a:p>
          <a:p>
            <a:pPr indent="-228600" lvl="0" marL="457200" rtl="0">
              <a:spcBef>
                <a:spcPts val="0"/>
              </a:spcBef>
              <a:buSzPct val="100000"/>
            </a:pPr>
            <a:r>
              <a:rPr lang="en" sz="1400" u="sng">
                <a:solidFill>
                  <a:schemeClr val="hlink"/>
                </a:solidFill>
                <a:hlinkClick r:id="rId4"/>
              </a:rPr>
              <a:t>http://cs231n.github.io/convolutional-networks/</a:t>
            </a:r>
          </a:p>
          <a:p>
            <a:pPr indent="-228600" lvl="0" marL="457200" rtl="0">
              <a:spcBef>
                <a:spcPts val="0"/>
              </a:spcBef>
              <a:buSzPct val="100000"/>
            </a:pPr>
            <a:r>
              <a:rPr lang="en" sz="1400" u="sng">
                <a:solidFill>
                  <a:schemeClr val="hlink"/>
                </a:solidFill>
                <a:hlinkClick r:id="rId5"/>
              </a:rPr>
              <a:t>http://www.iro.umontreal.ca/~bengioy/dlbook</a:t>
            </a:r>
          </a:p>
          <a:p>
            <a:pPr indent="-228600" lvl="0" marL="457200" rtl="0">
              <a:spcBef>
                <a:spcPts val="0"/>
              </a:spcBef>
              <a:buSzPct val="100000"/>
            </a:pPr>
            <a:r>
              <a:rPr lang="en" sz="1400" u="sng">
                <a:solidFill>
                  <a:schemeClr val="hlink"/>
                </a:solidFill>
                <a:hlinkClick r:id="rId6"/>
              </a:rPr>
              <a:t>https://staff.fnwi.uva.nl/t.e.j.mensink/rdg/slides/4deepdeep.pdf</a:t>
            </a:r>
          </a:p>
          <a:p>
            <a:pPr lvl="0">
              <a:spcBef>
                <a:spcPts val="0"/>
              </a:spcBef>
              <a:buNone/>
            </a:pPr>
            <a:r>
              <a:t/>
            </a:r>
            <a:endParaRPr sz="1400"/>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58" name="Shape 58"/>
        <p:cNvGrpSpPr/>
        <p:nvPr/>
      </p:nvGrpSpPr>
      <p:grpSpPr>
        <a:xfrm>
          <a:off x="0" y="0"/>
          <a:ext cx="0" cy="0"/>
          <a:chOff x="0" y="0"/>
          <a:chExt cx="0" cy="0"/>
        </a:xfrm>
      </p:grpSpPr>
      <p:pic>
        <p:nvPicPr>
          <p:cNvPr id="59" name="Shape 59"/>
          <p:cNvPicPr preferRelativeResize="0"/>
          <p:nvPr/>
        </p:nvPicPr>
        <p:blipFill>
          <a:blip r:embed="rId3">
            <a:alphaModFix/>
          </a:blip>
          <a:stretch>
            <a:fillRect/>
          </a:stretch>
        </p:blipFill>
        <p:spPr>
          <a:xfrm>
            <a:off x="2200225" y="452799"/>
            <a:ext cx="4743551" cy="3640399"/>
          </a:xfrm>
          <a:prstGeom prst="rect">
            <a:avLst/>
          </a:prstGeom>
          <a:noFill/>
          <a:ln>
            <a:noFill/>
          </a:ln>
        </p:spPr>
      </p:pic>
      <p:sp>
        <p:nvSpPr>
          <p:cNvPr id="60" name="Shape 60"/>
          <p:cNvSpPr txBox="1"/>
          <p:nvPr/>
        </p:nvSpPr>
        <p:spPr>
          <a:xfrm>
            <a:off x="2118000" y="4691975"/>
            <a:ext cx="4908000" cy="235500"/>
          </a:xfrm>
          <a:prstGeom prst="rect">
            <a:avLst/>
          </a:prstGeom>
          <a:noFill/>
          <a:ln>
            <a:noFill/>
          </a:ln>
        </p:spPr>
        <p:txBody>
          <a:bodyPr anchorCtr="0" anchor="t" bIns="91425" lIns="91425" rIns="91425" tIns="91425">
            <a:noAutofit/>
          </a:bodyPr>
          <a:lstStyle/>
          <a:p>
            <a:pPr rtl="0" algn="ctr">
              <a:spcBef>
                <a:spcPts val="0"/>
              </a:spcBef>
              <a:buNone/>
            </a:pPr>
            <a:r>
              <a:rPr lang="en" sz="1100"/>
              <a:t>Source: </a:t>
            </a:r>
            <a:r>
              <a:rPr lang="en" sz="1100">
                <a:solidFill>
                  <a:schemeClr val="dk1"/>
                </a:solidFill>
              </a:rPr>
              <a:t> </a:t>
            </a:r>
            <a:r>
              <a:rPr lang="en" sz="1100" u="sng">
                <a:solidFill>
                  <a:schemeClr val="hlink"/>
                </a:solidFill>
                <a:hlinkClick r:id="rId4"/>
              </a:rPr>
              <a:t>http://www.iro.umontreal.ca/~bengioy/dlbook</a:t>
            </a:r>
          </a:p>
          <a:p>
            <a:pPr algn="ctr">
              <a:spcBef>
                <a:spcPts val="0"/>
              </a:spcBef>
              <a:buNone/>
            </a:pPr>
            <a:r>
              <a:t/>
            </a:r>
            <a:endParaRPr sz="1100"/>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4" name="Shape 64"/>
        <p:cNvGrpSpPr/>
        <p:nvPr/>
      </p:nvGrpSpPr>
      <p:grpSpPr>
        <a:xfrm>
          <a:off x="0" y="0"/>
          <a:ext cx="0" cy="0"/>
          <a:chOff x="0" y="0"/>
          <a:chExt cx="0" cy="0"/>
        </a:xfrm>
      </p:grpSpPr>
      <p:sp>
        <p:nvSpPr>
          <p:cNvPr id="65" name="Shape 65"/>
          <p:cNvSpPr txBox="1"/>
          <p:nvPr>
            <p:ph type="ctrTitle"/>
          </p:nvPr>
        </p:nvSpPr>
        <p:spPr>
          <a:xfrm>
            <a:off x="685800" y="1991842"/>
            <a:ext cx="7772400" cy="1159799"/>
          </a:xfrm>
          <a:prstGeom prst="rect">
            <a:avLst/>
          </a:prstGeom>
        </p:spPr>
        <p:txBody>
          <a:bodyPr anchorCtr="0" anchor="ctr" bIns="91425" lIns="91425" rIns="91425" tIns="91425">
            <a:noAutofit/>
          </a:bodyPr>
          <a:lstStyle/>
          <a:p>
            <a:pPr lvl="0" rtl="0">
              <a:spcBef>
                <a:spcPts val="0"/>
              </a:spcBef>
              <a:buNone/>
            </a:pPr>
            <a:r>
              <a:rPr lang="en"/>
              <a:t>Convolutional Neural Networks</a:t>
            </a:r>
          </a:p>
        </p:txBody>
      </p:sp>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69" name="Shape 69"/>
        <p:cNvGrpSpPr/>
        <p:nvPr/>
      </p:nvGrpSpPr>
      <p:grpSpPr>
        <a:xfrm>
          <a:off x="0" y="0"/>
          <a:ext cx="0" cy="0"/>
          <a:chOff x="0" y="0"/>
          <a:chExt cx="0" cy="0"/>
        </a:xfrm>
      </p:grpSpPr>
      <p:sp>
        <p:nvSpPr>
          <p:cNvPr id="70" name="Shape 70"/>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Convolutional Neural Networks</a:t>
            </a:r>
          </a:p>
        </p:txBody>
      </p:sp>
      <p:sp>
        <p:nvSpPr>
          <p:cNvPr id="71" name="Shape 71"/>
          <p:cNvSpPr txBox="1"/>
          <p:nvPr>
            <p:ph idx="1" type="body"/>
          </p:nvPr>
        </p:nvSpPr>
        <p:spPr>
          <a:xfrm>
            <a:off x="457200" y="1200150"/>
            <a:ext cx="8229600" cy="3725699"/>
          </a:xfrm>
          <a:prstGeom prst="rect">
            <a:avLst/>
          </a:prstGeom>
        </p:spPr>
        <p:txBody>
          <a:bodyPr anchorCtr="0" anchor="t" bIns="91425" lIns="91425" rIns="91425" tIns="91425">
            <a:noAutofit/>
          </a:bodyPr>
          <a:lstStyle/>
          <a:p>
            <a:pPr rtl="0">
              <a:spcBef>
                <a:spcPts val="0"/>
              </a:spcBef>
              <a:buNone/>
            </a:pPr>
            <a:r>
              <a:rPr lang="en"/>
              <a:t>What is a Convolution? → Image filtering</a:t>
            </a:r>
          </a:p>
          <a:p>
            <a:pPr rtl="0">
              <a:spcBef>
                <a:spcPts val="0"/>
              </a:spcBef>
              <a:buNone/>
            </a:pPr>
            <a:r>
              <a:t/>
            </a:r>
            <a:endParaRPr/>
          </a:p>
          <a:p>
            <a:pPr lvl="0" rtl="0">
              <a:spcBef>
                <a:spcPts val="0"/>
              </a:spcBef>
              <a:buNone/>
            </a:pPr>
            <a:r>
              <a:t/>
            </a:r>
            <a:endParaRPr/>
          </a:p>
        </p:txBody>
      </p:sp>
      <p:sp>
        <p:nvSpPr>
          <p:cNvPr id="72" name="Shape 72"/>
          <p:cNvSpPr txBox="1"/>
          <p:nvPr/>
        </p:nvSpPr>
        <p:spPr>
          <a:xfrm>
            <a:off x="793825" y="2294450"/>
            <a:ext cx="2283600" cy="413100"/>
          </a:xfrm>
          <a:prstGeom prst="rect">
            <a:avLst/>
          </a:prstGeom>
          <a:noFill/>
          <a:ln>
            <a:noFill/>
          </a:ln>
        </p:spPr>
        <p:txBody>
          <a:bodyPr anchorCtr="0" anchor="t" bIns="91425" lIns="91425" rIns="91425" tIns="91425">
            <a:noAutofit/>
          </a:bodyPr>
          <a:lstStyle/>
          <a:p>
            <a:pPr>
              <a:spcBef>
                <a:spcPts val="0"/>
              </a:spcBef>
              <a:buNone/>
            </a:pPr>
            <a:r>
              <a:t/>
            </a:r>
            <a:endParaRPr/>
          </a:p>
        </p:txBody>
      </p:sp>
      <p:pic>
        <p:nvPicPr>
          <p:cNvPr id="73" name="Shape 73"/>
          <p:cNvPicPr preferRelativeResize="0"/>
          <p:nvPr/>
        </p:nvPicPr>
        <p:blipFill>
          <a:blip r:embed="rId3">
            <a:alphaModFix/>
          </a:blip>
          <a:stretch>
            <a:fillRect/>
          </a:stretch>
        </p:blipFill>
        <p:spPr>
          <a:xfrm>
            <a:off x="1514237" y="1978487"/>
            <a:ext cx="5267325" cy="2447925"/>
          </a:xfrm>
          <a:prstGeom prst="rect">
            <a:avLst/>
          </a:prstGeom>
          <a:noFill/>
          <a:ln>
            <a:noFill/>
          </a:ln>
        </p:spPr>
      </p:pic>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p:cSld>
    <p:spTree>
      <p:nvGrpSpPr>
        <p:cNvPr id="77" name="Shape 77"/>
        <p:cNvGrpSpPr/>
        <p:nvPr/>
      </p:nvGrpSpPr>
      <p:grpSpPr>
        <a:xfrm>
          <a:off x="0" y="0"/>
          <a:ext cx="0" cy="0"/>
          <a:chOff x="0" y="0"/>
          <a:chExt cx="0" cy="0"/>
        </a:xfrm>
      </p:grpSpPr>
      <p:sp>
        <p:nvSpPr>
          <p:cNvPr id="78" name="Shape 78"/>
          <p:cNvSpPr txBox="1"/>
          <p:nvPr>
            <p:ph type="title"/>
          </p:nvPr>
        </p:nvSpPr>
        <p:spPr>
          <a:xfrm>
            <a:off x="457200" y="205978"/>
            <a:ext cx="8229600" cy="857400"/>
          </a:xfrm>
          <a:prstGeom prst="rect">
            <a:avLst/>
          </a:prstGeom>
        </p:spPr>
        <p:txBody>
          <a:bodyPr anchorCtr="0" anchor="b" bIns="91425" lIns="91425" rIns="91425" tIns="91425">
            <a:noAutofit/>
          </a:bodyPr>
          <a:lstStyle/>
          <a:p>
            <a:pPr algn="ctr">
              <a:spcBef>
                <a:spcPts val="0"/>
              </a:spcBef>
              <a:buNone/>
            </a:pPr>
            <a:r>
              <a:rPr lang="en"/>
              <a:t>Convolutions</a:t>
            </a:r>
          </a:p>
        </p:txBody>
      </p:sp>
      <p:sp>
        <p:nvSpPr>
          <p:cNvPr id="79" name="Shape 79"/>
          <p:cNvSpPr txBox="1"/>
          <p:nvPr>
            <p:ph idx="1" type="body"/>
          </p:nvPr>
        </p:nvSpPr>
        <p:spPr>
          <a:xfrm>
            <a:off x="457200" y="1200150"/>
            <a:ext cx="8229600" cy="3725699"/>
          </a:xfrm>
          <a:prstGeom prst="rect">
            <a:avLst/>
          </a:prstGeom>
        </p:spPr>
        <p:txBody>
          <a:bodyPr anchorCtr="0" anchor="t" bIns="91425" lIns="91425" rIns="91425" tIns="91425">
            <a:noAutofit/>
          </a:bodyPr>
          <a:lstStyle/>
          <a:p>
            <a:pPr>
              <a:spcBef>
                <a:spcPts val="0"/>
              </a:spcBef>
              <a:buNone/>
            </a:pPr>
            <a:r>
              <a:rPr lang="en"/>
              <a:t>That was the result of applying this mask</a:t>
            </a:r>
          </a:p>
        </p:txBody>
      </p:sp>
      <p:pic>
        <p:nvPicPr>
          <p:cNvPr id="80" name="Shape 80"/>
          <p:cNvPicPr preferRelativeResize="0"/>
          <p:nvPr/>
        </p:nvPicPr>
        <p:blipFill>
          <a:blip r:embed="rId3">
            <a:alphaModFix/>
          </a:blip>
          <a:stretch>
            <a:fillRect/>
          </a:stretch>
        </p:blipFill>
        <p:spPr>
          <a:xfrm>
            <a:off x="1073212" y="2167025"/>
            <a:ext cx="1343025" cy="1114425"/>
          </a:xfrm>
          <a:prstGeom prst="rect">
            <a:avLst/>
          </a:prstGeom>
          <a:noFill/>
          <a:ln>
            <a:noFill/>
          </a:ln>
        </p:spPr>
      </p:pic>
      <p:pic>
        <p:nvPicPr>
          <p:cNvPr id="81" name="Shape 81"/>
          <p:cNvPicPr preferRelativeResize="0"/>
          <p:nvPr/>
        </p:nvPicPr>
        <p:blipFill>
          <a:blip r:embed="rId4">
            <a:alphaModFix/>
          </a:blip>
          <a:stretch>
            <a:fillRect/>
          </a:stretch>
        </p:blipFill>
        <p:spPr>
          <a:xfrm>
            <a:off x="2696850" y="1951425"/>
            <a:ext cx="3924300" cy="1962150"/>
          </a:xfrm>
          <a:prstGeom prst="rect">
            <a:avLst/>
          </a:prstGeom>
          <a:noFill/>
          <a:ln>
            <a:noFill/>
          </a:ln>
        </p:spPr>
      </p:pic>
      <p:pic>
        <p:nvPicPr>
          <p:cNvPr id="82" name="Shape 82"/>
          <p:cNvPicPr preferRelativeResize="0"/>
          <p:nvPr/>
        </p:nvPicPr>
        <p:blipFill>
          <a:blip r:embed="rId5">
            <a:alphaModFix/>
          </a:blip>
          <a:stretch>
            <a:fillRect/>
          </a:stretch>
        </p:blipFill>
        <p:spPr>
          <a:xfrm>
            <a:off x="326387" y="4040012"/>
            <a:ext cx="5629275" cy="885825"/>
          </a:xfrm>
          <a:prstGeom prst="rect">
            <a:avLst/>
          </a:prstGeom>
          <a:noFill/>
          <a:ln>
            <a:noFill/>
          </a:ln>
        </p:spPr>
      </p:pic>
      <p:sp>
        <p:nvSpPr>
          <p:cNvPr id="83" name="Shape 83"/>
          <p:cNvSpPr txBox="1"/>
          <p:nvPr/>
        </p:nvSpPr>
        <p:spPr>
          <a:xfrm>
            <a:off x="5926475" y="4095525"/>
            <a:ext cx="3288599" cy="674400"/>
          </a:xfrm>
          <a:prstGeom prst="rect">
            <a:avLst/>
          </a:prstGeom>
          <a:noFill/>
          <a:ln>
            <a:noFill/>
          </a:ln>
        </p:spPr>
        <p:txBody>
          <a:bodyPr anchorCtr="0" anchor="t" bIns="91425" lIns="91425" rIns="91425" tIns="91425">
            <a:noAutofit/>
          </a:bodyPr>
          <a:lstStyle/>
          <a:p>
            <a:pPr>
              <a:spcBef>
                <a:spcPts val="0"/>
              </a:spcBef>
              <a:buNone/>
            </a:pPr>
            <a:r>
              <a:rPr b="1" lang="en" sz="2400"/>
              <a:t>OR</a:t>
            </a:r>
            <a:r>
              <a:rPr lang="en" sz="2400"/>
              <a:t> the dot product</a:t>
            </a:r>
          </a:p>
        </p:txBody>
      </p:sp>
    </p:spTree>
  </p:cSld>
  <p:clrMapOvr>
    <a:masterClrMapping/>
  </p:clrMapOvr>
  <p:transition spd="slow">
    <p:cut/>
  </p:transition>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