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9"/>
  </p:notesMasterIdLst>
  <p:sldIdLst>
    <p:sldId id="307" r:id="rId4"/>
    <p:sldId id="306" r:id="rId5"/>
    <p:sldId id="280" r:id="rId6"/>
    <p:sldId id="278" r:id="rId7"/>
    <p:sldId id="279" r:id="rId8"/>
    <p:sldId id="282" r:id="rId9"/>
    <p:sldId id="283" r:id="rId10"/>
    <p:sldId id="284" r:id="rId11"/>
    <p:sldId id="287" r:id="rId12"/>
    <p:sldId id="308" r:id="rId13"/>
    <p:sldId id="309" r:id="rId14"/>
    <p:sldId id="310" r:id="rId15"/>
    <p:sldId id="286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302" r:id="rId26"/>
    <p:sldId id="303" r:id="rId27"/>
    <p:sldId id="304" r:id="rId28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9D964-0D85-4C36-9F37-25D1F39FE72C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E1336-66BB-4565-BA1A-4652BF82617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07800C-D99A-419D-9FB3-2020C9E986FF}" type="slidenum">
              <a:rPr lang="en-US">
                <a:solidFill>
                  <a:srgbClr val="000000"/>
                </a:solidFill>
                <a:latin typeface="Calibri" pitchFamily="34" charset="0"/>
              </a:rPr>
              <a:pPr/>
              <a:t>1</a:t>
            </a:fld>
            <a:endParaRPr lang="en-US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7C9B16A-34E0-4DD1-8BFE-364ECBD5E705}" type="datetimeFigureOut">
              <a:rPr lang="en-US" smtClean="0"/>
              <a:pPr/>
              <a:t>24-Jun-11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7929121-511E-4AD4-84D3-D0C208DA45F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100000">
              <a:srgbClr val="FF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0"/>
          <p:cNvGrpSpPr/>
          <p:nvPr/>
        </p:nvGrpSpPr>
        <p:grpSpPr>
          <a:xfrm>
            <a:off x="0" y="2133600"/>
            <a:ext cx="9144000" cy="3124200"/>
            <a:chOff x="0" y="2286000"/>
            <a:chExt cx="6096000" cy="762000"/>
          </a:xfrm>
          <a:solidFill>
            <a:schemeClr val="bg1"/>
          </a:solidFill>
        </p:grpSpPr>
        <p:sp>
          <p:nvSpPr>
            <p:cNvPr id="82" name="Wave 81"/>
            <p:cNvSpPr/>
            <p:nvPr/>
          </p:nvSpPr>
          <p:spPr>
            <a:xfrm>
              <a:off x="0" y="2286000"/>
              <a:ext cx="3048000" cy="762000"/>
            </a:xfrm>
            <a:prstGeom prst="wav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3" name="Wave 82"/>
            <p:cNvSpPr/>
            <p:nvPr/>
          </p:nvSpPr>
          <p:spPr>
            <a:xfrm>
              <a:off x="3048000" y="2286000"/>
              <a:ext cx="3048000" cy="762000"/>
            </a:xfrm>
            <a:prstGeom prst="wav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0" y="3276600"/>
            <a:ext cx="9144000" cy="3124200"/>
            <a:chOff x="0" y="2286000"/>
            <a:chExt cx="6096000" cy="762000"/>
          </a:xfrm>
          <a:solidFill>
            <a:schemeClr val="bg1">
              <a:lumMod val="85000"/>
            </a:schemeClr>
          </a:solidFill>
        </p:grpSpPr>
        <p:sp>
          <p:nvSpPr>
            <p:cNvPr id="52" name="Wave 51"/>
            <p:cNvSpPr/>
            <p:nvPr/>
          </p:nvSpPr>
          <p:spPr>
            <a:xfrm>
              <a:off x="0" y="2286000"/>
              <a:ext cx="3048000" cy="762000"/>
            </a:xfrm>
            <a:prstGeom prst="wav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3" name="Wave 52"/>
            <p:cNvSpPr/>
            <p:nvPr/>
          </p:nvSpPr>
          <p:spPr>
            <a:xfrm>
              <a:off x="3048000" y="2286000"/>
              <a:ext cx="3048000" cy="762000"/>
            </a:xfrm>
            <a:prstGeom prst="wav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54" name="Wave 53"/>
          <p:cNvSpPr/>
          <p:nvPr/>
        </p:nvSpPr>
        <p:spPr>
          <a:xfrm>
            <a:off x="0" y="4191000"/>
            <a:ext cx="9144000" cy="3810000"/>
          </a:xfrm>
          <a:prstGeom prst="wave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50000">
                <a:schemeClr val="tx2">
                  <a:lumMod val="50000"/>
                  <a:tint val="44500"/>
                  <a:satMod val="160000"/>
                </a:schemeClr>
              </a:gs>
              <a:gs pos="100000">
                <a:schemeClr val="tx2">
                  <a:lumMod val="50000"/>
                  <a:tint val="23500"/>
                  <a:satMod val="16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3400" y="1091625"/>
            <a:ext cx="8534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dirty="0" err="1" smtClean="0">
                <a:solidFill>
                  <a:prstClr val="white"/>
                </a:solidFill>
                <a:latin typeface="Calibri"/>
                <a:cs typeface="+mn-cs"/>
              </a:rPr>
              <a:t>Processadores</a:t>
            </a:r>
            <a:r>
              <a:rPr lang="en-US" sz="3200" b="1" dirty="0" smtClean="0">
                <a:solidFill>
                  <a:prstClr val="white"/>
                </a:solidFill>
                <a:latin typeface="Calibri"/>
                <a:cs typeface="+mn-cs"/>
              </a:rPr>
              <a:t> PowerPC e </a:t>
            </a:r>
            <a:r>
              <a:rPr lang="en-US" sz="3200" b="1" dirty="0" err="1" smtClean="0">
                <a:solidFill>
                  <a:prstClr val="white"/>
                </a:solidFill>
                <a:latin typeface="Calibri"/>
                <a:cs typeface="+mn-cs"/>
              </a:rPr>
              <a:t>Sua</a:t>
            </a:r>
            <a:r>
              <a:rPr lang="en-US" sz="3200" b="1" dirty="0" smtClean="0">
                <a:solidFill>
                  <a:prstClr val="white"/>
                </a:solidFill>
                <a:latin typeface="Calibri"/>
                <a:cs typeface="+mn-cs"/>
              </a:rPr>
              <a:t> </a:t>
            </a:r>
            <a:r>
              <a:rPr lang="en-US" sz="3200" b="1" dirty="0" err="1" smtClean="0">
                <a:solidFill>
                  <a:prstClr val="white"/>
                </a:solidFill>
                <a:latin typeface="Calibri"/>
                <a:cs typeface="+mn-cs"/>
              </a:rPr>
              <a:t>Evolução</a:t>
            </a:r>
            <a:endParaRPr lang="en-US" sz="32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04800" y="4473714"/>
            <a:ext cx="4694238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prstClr val="white"/>
                </a:solidFill>
                <a:latin typeface="Calibri"/>
                <a:cs typeface="+mn-cs"/>
              </a:rPr>
              <a:t>Filipe de Oliveira Costa – RA 109230</a:t>
            </a:r>
          </a:p>
          <a:p>
            <a:pPr>
              <a:defRPr/>
            </a:pPr>
            <a:r>
              <a:rPr lang="en-US" sz="2000" b="1" dirty="0" err="1" smtClean="0">
                <a:solidFill>
                  <a:prstClr val="white"/>
                </a:solidFill>
                <a:latin typeface="Calibri"/>
              </a:rPr>
              <a:t>Ivelize</a:t>
            </a:r>
            <a:r>
              <a:rPr lang="en-US" sz="2000" b="1" dirty="0" smtClean="0">
                <a:solidFill>
                  <a:prstClr val="white"/>
                </a:solidFill>
                <a:latin typeface="Calibri"/>
              </a:rPr>
              <a:t> Rocha Bernardo – RA 109222</a:t>
            </a:r>
            <a:endParaRPr lang="en-US" sz="2000" b="1" dirty="0">
              <a:solidFill>
                <a:prstClr val="white"/>
              </a:solidFill>
              <a:latin typeface="Calibri"/>
              <a:cs typeface="+mn-cs"/>
            </a:endParaRPr>
          </a:p>
        </p:txBody>
      </p:sp>
      <p:sp>
        <p:nvSpPr>
          <p:cNvPr id="40" name="ContentBox8" descr="8"/>
          <p:cNvSpPr/>
          <p:nvPr/>
        </p:nvSpPr>
        <p:spPr>
          <a:xfrm>
            <a:off x="533400" y="3505200"/>
            <a:ext cx="838200" cy="638175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15" smtClean="0">
                <a:solidFill>
                  <a:srgbClr val="FFFFFF"/>
                </a:solidFill>
                <a:cs typeface="Arial" charset="0"/>
              </a:rPr>
              <a:t>Unused Section Space 3</a:t>
            </a:r>
            <a:endParaRPr lang="en-US" sz="1315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1" name="ContentBox9" descr="9"/>
          <p:cNvSpPr/>
          <p:nvPr/>
        </p:nvSpPr>
        <p:spPr>
          <a:xfrm>
            <a:off x="4572000" y="3810000"/>
            <a:ext cx="942975" cy="719138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20" smtClean="0">
                <a:solidFill>
                  <a:srgbClr val="FFFFFF"/>
                </a:solidFill>
                <a:cs typeface="Arial" charset="0"/>
              </a:rPr>
              <a:t>Unused Section Space 4</a:t>
            </a:r>
            <a:endParaRPr lang="en-US" sz="152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2" name="ContentBox10" descr="10"/>
          <p:cNvSpPr/>
          <p:nvPr/>
        </p:nvSpPr>
        <p:spPr>
          <a:xfrm>
            <a:off x="6115050" y="4038600"/>
            <a:ext cx="895350" cy="682625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10" smtClean="0">
                <a:solidFill>
                  <a:srgbClr val="FFFFFF"/>
                </a:solidFill>
                <a:cs typeface="Arial" charset="0"/>
              </a:rPr>
              <a:t>Conclusão</a:t>
            </a:r>
            <a:endParaRPr lang="en-US" sz="111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3" name="ContentBox11" descr="11"/>
          <p:cNvSpPr/>
          <p:nvPr/>
        </p:nvSpPr>
        <p:spPr>
          <a:xfrm>
            <a:off x="7620000" y="4191000"/>
            <a:ext cx="790575" cy="601663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22" smtClean="0">
                <a:solidFill>
                  <a:srgbClr val="FFFFFF"/>
                </a:solidFill>
                <a:cs typeface="Arial" charset="0"/>
              </a:rPr>
              <a:t>Unused Section Space 5</a:t>
            </a:r>
            <a:endParaRPr lang="en-US" sz="1222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4" name="ContentBox1" descr="1"/>
          <p:cNvSpPr/>
          <p:nvPr/>
        </p:nvSpPr>
        <p:spPr>
          <a:xfrm>
            <a:off x="609600" y="2362200"/>
            <a:ext cx="838200" cy="652463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15" smtClean="0">
                <a:solidFill>
                  <a:srgbClr val="FFFFFF"/>
                </a:solidFill>
                <a:cs typeface="Arial" charset="0"/>
              </a:rPr>
              <a:t>Slides before 1st Section Divider</a:t>
            </a:r>
            <a:endParaRPr lang="en-US" sz="1115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7" name="ContentBox4" descr="4"/>
          <p:cNvSpPr/>
          <p:nvPr/>
        </p:nvSpPr>
        <p:spPr>
          <a:xfrm>
            <a:off x="4267200" y="2895600"/>
            <a:ext cx="533400" cy="45085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" smtClean="0">
                <a:solidFill>
                  <a:srgbClr val="FFFFFF"/>
                </a:solidFill>
                <a:cs typeface="Arial" charset="0"/>
              </a:rPr>
              <a:t>Características</a:t>
            </a:r>
            <a:endParaRPr lang="en-US" sz="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8" name="ContentBox6" descr="6"/>
          <p:cNvSpPr/>
          <p:nvPr/>
        </p:nvSpPr>
        <p:spPr>
          <a:xfrm>
            <a:off x="6607175" y="2847975"/>
            <a:ext cx="631825" cy="55245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" smtClean="0">
                <a:solidFill>
                  <a:srgbClr val="FFFFFF"/>
                </a:solidFill>
                <a:cs typeface="Arial" charset="0"/>
              </a:rPr>
              <a:t>Organização</a:t>
            </a:r>
            <a:endParaRPr lang="en-US" sz="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0" name="ContentBox2" descr="2"/>
          <p:cNvSpPr/>
          <p:nvPr/>
        </p:nvSpPr>
        <p:spPr>
          <a:xfrm>
            <a:off x="2014537" y="2847975"/>
            <a:ext cx="576262" cy="504825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600" smtClean="0">
                <a:solidFill>
                  <a:srgbClr val="FFFFFF"/>
                </a:solidFill>
                <a:cs typeface="Arial" charset="0"/>
              </a:rPr>
              <a:t>Introdução</a:t>
            </a:r>
            <a:endParaRPr lang="en-US" sz="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0" y="1676400"/>
            <a:ext cx="9129713" cy="974725"/>
          </a:xfrm>
          <a:custGeom>
            <a:avLst/>
            <a:gdLst>
              <a:gd name="connsiteX0" fmla="*/ 0 w 9129486"/>
              <a:gd name="connsiteY0" fmla="*/ 592666 h 974876"/>
              <a:gd name="connsiteX1" fmla="*/ 1030514 w 9129486"/>
              <a:gd name="connsiteY1" fmla="*/ 229809 h 974876"/>
              <a:gd name="connsiteX2" fmla="*/ 3236686 w 9129486"/>
              <a:gd name="connsiteY2" fmla="*/ 941009 h 974876"/>
              <a:gd name="connsiteX3" fmla="*/ 5094514 w 9129486"/>
              <a:gd name="connsiteY3" fmla="*/ 26609 h 974876"/>
              <a:gd name="connsiteX4" fmla="*/ 7837714 w 9129486"/>
              <a:gd name="connsiteY4" fmla="*/ 781352 h 974876"/>
              <a:gd name="connsiteX5" fmla="*/ 9129486 w 9129486"/>
              <a:gd name="connsiteY5" fmla="*/ 316895 h 974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29486" h="974876">
                <a:moveTo>
                  <a:pt x="0" y="592666"/>
                </a:moveTo>
                <a:cubicBezTo>
                  <a:pt x="245533" y="382209"/>
                  <a:pt x="491066" y="171752"/>
                  <a:pt x="1030514" y="229809"/>
                </a:cubicBezTo>
                <a:cubicBezTo>
                  <a:pt x="1569962" y="287866"/>
                  <a:pt x="2559353" y="974876"/>
                  <a:pt x="3236686" y="941009"/>
                </a:cubicBezTo>
                <a:cubicBezTo>
                  <a:pt x="3914019" y="907142"/>
                  <a:pt x="4327676" y="53219"/>
                  <a:pt x="5094514" y="26609"/>
                </a:cubicBezTo>
                <a:cubicBezTo>
                  <a:pt x="5861352" y="0"/>
                  <a:pt x="7165219" y="732971"/>
                  <a:pt x="7837714" y="781352"/>
                </a:cubicBezTo>
                <a:cubicBezTo>
                  <a:pt x="8510209" y="829733"/>
                  <a:pt x="8819847" y="573314"/>
                  <a:pt x="9129486" y="316895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6" name="ContentBox7" descr="7"/>
          <p:cNvSpPr/>
          <p:nvPr/>
        </p:nvSpPr>
        <p:spPr>
          <a:xfrm>
            <a:off x="7772400" y="3076575"/>
            <a:ext cx="860425" cy="752475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59" smtClean="0">
                <a:solidFill>
                  <a:srgbClr val="FFFFFF"/>
                </a:solidFill>
                <a:cs typeface="Arial" charset="0"/>
              </a:rPr>
              <a:t>Unused Section Space 2</a:t>
            </a:r>
            <a:endParaRPr lang="en-US" sz="1359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9" name="ContentBox3" descr="3"/>
          <p:cNvSpPr/>
          <p:nvPr/>
        </p:nvSpPr>
        <p:spPr>
          <a:xfrm>
            <a:off x="3124200" y="3200400"/>
            <a:ext cx="631825" cy="552450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912" smtClean="0">
                <a:solidFill>
                  <a:srgbClr val="FFFFFF"/>
                </a:solidFill>
                <a:cs typeface="Arial" charset="0"/>
              </a:rPr>
              <a:t>Unused Section Space 1</a:t>
            </a:r>
            <a:endParaRPr lang="en-US" sz="912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" name="ContentBox5" descr="5"/>
          <p:cNvSpPr/>
          <p:nvPr/>
        </p:nvSpPr>
        <p:spPr>
          <a:xfrm>
            <a:off x="5351462" y="2466975"/>
            <a:ext cx="636587" cy="504825"/>
          </a:xfrm>
          <a:prstGeom prst="rect">
            <a:avLst/>
          </a:prstGeom>
          <a:solidFill>
            <a:srgbClr val="A6A6A6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807" smtClean="0">
                <a:solidFill>
                  <a:prstClr val="white"/>
                </a:solidFill>
              </a:rPr>
              <a:t>Evolução</a:t>
            </a:r>
            <a:endParaRPr lang="en-US" sz="807" dirty="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5" name="Wave 94"/>
          <p:cNvSpPr/>
          <p:nvPr/>
        </p:nvSpPr>
        <p:spPr>
          <a:xfrm>
            <a:off x="0" y="76200"/>
            <a:ext cx="9144000" cy="990600"/>
          </a:xfrm>
          <a:prstGeom prst="wav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0" y="6477000"/>
            <a:ext cx="9144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4" name="Wave 93"/>
          <p:cNvSpPr/>
          <p:nvPr/>
        </p:nvSpPr>
        <p:spPr>
          <a:xfrm>
            <a:off x="0" y="5791200"/>
            <a:ext cx="9144000" cy="990600"/>
          </a:xfrm>
          <a:prstGeom prst="wav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14400" y="22098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0000"/>
                </a:solidFill>
                <a:latin typeface="Arial"/>
              </a:rPr>
              <a:t>Organização</a:t>
            </a:r>
            <a:endParaRPr lang="en-US" sz="3600" dirty="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/>
              </a:rPr>
              <a:t>Organização</a:t>
            </a:r>
            <a:endParaRPr lang="en-US" sz="4000" b="1" dirty="0">
              <a:solidFill>
                <a:schemeClr val="bg1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Organização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Unidade de </a:t>
            </a:r>
            <a:r>
              <a:rPr lang="pt-BR" dirty="0" smtClean="0"/>
              <a:t>Busca</a:t>
            </a:r>
            <a:endParaRPr lang="pt-BR" dirty="0" smtClean="0"/>
          </a:p>
          <a:p>
            <a:r>
              <a:rPr lang="pt-BR" dirty="0" smtClean="0"/>
              <a:t>Unidade de Decodificação</a:t>
            </a:r>
            <a:endParaRPr lang="pt-BR" dirty="0" smtClean="0"/>
          </a:p>
          <a:p>
            <a:r>
              <a:rPr lang="pt-BR" dirty="0" smtClean="0"/>
              <a:t>Unidade de </a:t>
            </a:r>
            <a:r>
              <a:rPr lang="pt-BR" dirty="0" smtClean="0"/>
              <a:t>P</a:t>
            </a:r>
            <a:r>
              <a:rPr lang="pt-BR" dirty="0" smtClean="0"/>
              <a:t>redição de desvio</a:t>
            </a:r>
            <a:endParaRPr lang="pt-BR" dirty="0" smtClean="0"/>
          </a:p>
          <a:p>
            <a:r>
              <a:rPr lang="pt-BR" dirty="0" smtClean="0"/>
              <a:t>Unidade de </a:t>
            </a:r>
            <a:r>
              <a:rPr lang="pt-BR" dirty="0" smtClean="0"/>
              <a:t>C</a:t>
            </a:r>
            <a:r>
              <a:rPr lang="pt-BR" dirty="0" smtClean="0"/>
              <a:t>ontrole</a:t>
            </a:r>
            <a:endParaRPr lang="pt-BR" dirty="0" smtClean="0"/>
          </a:p>
          <a:p>
            <a:r>
              <a:rPr lang="pt-BR" dirty="0" smtClean="0"/>
              <a:t>Unidade </a:t>
            </a:r>
            <a:r>
              <a:rPr lang="pt-BR" dirty="0" smtClean="0"/>
              <a:t>L</a:t>
            </a:r>
            <a:r>
              <a:rPr lang="pt-BR" dirty="0" smtClean="0"/>
              <a:t>ógica Aritmética </a:t>
            </a:r>
            <a:endParaRPr lang="pt-BR" dirty="0" smtClean="0"/>
          </a:p>
          <a:p>
            <a:r>
              <a:rPr lang="pt-BR" dirty="0" smtClean="0"/>
              <a:t>Unidade de ponto flutuante</a:t>
            </a:r>
          </a:p>
          <a:p>
            <a:r>
              <a:rPr lang="pt-BR" dirty="0" smtClean="0"/>
              <a:t>Unidade de término de instruções</a:t>
            </a:r>
          </a:p>
          <a:p>
            <a:r>
              <a:rPr lang="pt-BR" dirty="0" smtClean="0"/>
              <a:t>U</a:t>
            </a:r>
            <a:r>
              <a:rPr lang="pt-BR" dirty="0" smtClean="0"/>
              <a:t>nidade de Leitura e escrita</a:t>
            </a:r>
          </a:p>
          <a:p>
            <a:r>
              <a:rPr lang="pt-BR" dirty="0" err="1" smtClean="0"/>
              <a:t>Cache</a:t>
            </a:r>
            <a:r>
              <a:rPr lang="pt-BR" dirty="0" smtClean="0"/>
              <a:t> de dados e </a:t>
            </a:r>
            <a:r>
              <a:rPr lang="pt-BR" dirty="0" err="1" smtClean="0"/>
              <a:t>c</a:t>
            </a:r>
            <a:r>
              <a:rPr lang="pt-BR" dirty="0" err="1" smtClean="0"/>
              <a:t>ache</a:t>
            </a:r>
            <a:r>
              <a:rPr lang="pt-BR" dirty="0" smtClean="0"/>
              <a:t> de instruções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do PowerPC</a:t>
            </a:r>
            <a:endParaRPr lang="en-US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304800" y="1676400"/>
            <a:ext cx="1490869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Busca</a:t>
            </a:r>
            <a:endParaRPr lang="en-US" sz="2400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1371600" y="2514600"/>
            <a:ext cx="2286000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Decodificação</a:t>
            </a:r>
            <a:endParaRPr lang="en-US" sz="24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4495800" y="4038600"/>
            <a:ext cx="1490869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Execução</a:t>
            </a:r>
            <a:endParaRPr lang="en-US" sz="2400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5867400" y="4724400"/>
            <a:ext cx="1490869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Término</a:t>
            </a:r>
            <a:endParaRPr lang="en-US" sz="24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7086600" y="5410200"/>
            <a:ext cx="1490869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Escrita</a:t>
            </a:r>
            <a:endParaRPr lang="en-US" sz="24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3048000" y="3352800"/>
            <a:ext cx="1789044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Despacho</a:t>
            </a:r>
            <a:endParaRPr lang="en-US" sz="2400" dirty="0" smtClean="0"/>
          </a:p>
        </p:txBody>
      </p:sp>
      <p:cxnSp>
        <p:nvCxnSpPr>
          <p:cNvPr id="27" name="Forma 26"/>
          <p:cNvCxnSpPr>
            <a:stCxn id="17" idx="2"/>
            <a:endCxn id="20" idx="1"/>
          </p:cNvCxnSpPr>
          <p:nvPr/>
        </p:nvCxnSpPr>
        <p:spPr>
          <a:xfrm rot="16200000" flipH="1">
            <a:off x="907233" y="2281066"/>
            <a:ext cx="607368" cy="321365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Forma 28"/>
          <p:cNvCxnSpPr>
            <a:stCxn id="20" idx="2"/>
            <a:endCxn id="25" idx="1"/>
          </p:cNvCxnSpPr>
          <p:nvPr/>
        </p:nvCxnSpPr>
        <p:spPr>
          <a:xfrm rot="16200000" flipH="1">
            <a:off x="2477616" y="3013249"/>
            <a:ext cx="607368" cy="533400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Forma 31"/>
          <p:cNvCxnSpPr>
            <a:stCxn id="25" idx="2"/>
            <a:endCxn id="21" idx="1"/>
          </p:cNvCxnSpPr>
          <p:nvPr/>
        </p:nvCxnSpPr>
        <p:spPr>
          <a:xfrm rot="16200000" flipH="1">
            <a:off x="3991677" y="3765310"/>
            <a:ext cx="454968" cy="55327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Forma 34"/>
          <p:cNvCxnSpPr>
            <a:stCxn id="21" idx="2"/>
            <a:endCxn id="22" idx="1"/>
          </p:cNvCxnSpPr>
          <p:nvPr/>
        </p:nvCxnSpPr>
        <p:spPr>
          <a:xfrm rot="16200000" flipH="1">
            <a:off x="5326833" y="4414666"/>
            <a:ext cx="454968" cy="626165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Forma 37"/>
          <p:cNvCxnSpPr>
            <a:stCxn id="22" idx="2"/>
            <a:endCxn id="24" idx="1"/>
          </p:cNvCxnSpPr>
          <p:nvPr/>
        </p:nvCxnSpPr>
        <p:spPr>
          <a:xfrm rot="16200000" flipH="1">
            <a:off x="6622233" y="5176666"/>
            <a:ext cx="454968" cy="473765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14400" y="22860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0000"/>
                </a:solidFill>
                <a:latin typeface="Arial"/>
              </a:rPr>
              <a:t>Evolução</a:t>
            </a:r>
            <a:endParaRPr lang="en-US" sz="3600" dirty="0">
              <a:solidFill>
                <a:srgbClr val="A9A9A9"/>
              </a:solidFill>
              <a:latin typeface="Arial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/>
              </a:rPr>
              <a:t>Evolução</a:t>
            </a:r>
            <a:endParaRPr lang="en-US" sz="4000" b="1" dirty="0">
              <a:solidFill>
                <a:schemeClr val="bg1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1994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PowerPC 601</a:t>
            </a:r>
          </a:p>
          <a:p>
            <a:pPr lvl="1"/>
            <a:r>
              <a:rPr lang="pt-BR" dirty="0" smtClean="0"/>
              <a:t>É o primeiro de 32 bits da linha de </a:t>
            </a:r>
            <a:r>
              <a:rPr lang="pt-BR" dirty="0" err="1" smtClean="0"/>
              <a:t>PowerPCs-Risc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Fornecia altos níveis de performance para computadores desktop, estações de trabalho e sistemas de computadores com </a:t>
            </a:r>
            <a:r>
              <a:rPr lang="pt-BR" dirty="0" err="1" smtClean="0"/>
              <a:t>multiprocessamento</a:t>
            </a:r>
            <a:r>
              <a:rPr lang="pt-BR" dirty="0" smtClean="0"/>
              <a:t> simétrico</a:t>
            </a:r>
          </a:p>
          <a:p>
            <a:pPr lvl="1"/>
            <a:r>
              <a:rPr lang="pt-BR" dirty="0" smtClean="0"/>
              <a:t>Desenho </a:t>
            </a:r>
            <a:r>
              <a:rPr lang="pt-BR" dirty="0" err="1" smtClean="0"/>
              <a:t>superescalar</a:t>
            </a:r>
            <a:r>
              <a:rPr lang="pt-BR" dirty="0" smtClean="0"/>
              <a:t> que pode executar até 3 instruções por ciclo de </a:t>
            </a:r>
            <a:r>
              <a:rPr lang="pt-BR" dirty="0" err="1" smtClean="0"/>
              <a:t>clock</a:t>
            </a:r>
            <a:endParaRPr lang="pt-BR" dirty="0" smtClean="0"/>
          </a:p>
          <a:p>
            <a:pPr lvl="1"/>
            <a:r>
              <a:rPr lang="pt-BR" dirty="0" smtClean="0"/>
              <a:t>Executava em paralelo instruções emitidas para múltiplas unidades</a:t>
            </a:r>
          </a:p>
          <a:p>
            <a:pPr lvl="1"/>
            <a:r>
              <a:rPr lang="pt-BR" dirty="0" smtClean="0"/>
              <a:t>Podia completar instruções fora de ordem, preservando a coerência dos programas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1994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PowerPC 603</a:t>
            </a:r>
          </a:p>
          <a:p>
            <a:pPr lvl="1"/>
            <a:r>
              <a:rPr lang="pt-BR" dirty="0" smtClean="0"/>
              <a:t>Voltado para microcomputadores e computadores portáteis, também é um processador de 32 bits, com desempenho comparável ao 601, mas de menor custo e implementação mais eficiente.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1995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PowerPC 604</a:t>
            </a:r>
          </a:p>
          <a:p>
            <a:pPr lvl="1"/>
            <a:r>
              <a:rPr lang="pt-BR" dirty="0" smtClean="0"/>
              <a:t>Microcomputadores e máquinas servidoras de menor desempenho</a:t>
            </a:r>
          </a:p>
          <a:p>
            <a:pPr lvl="1"/>
            <a:r>
              <a:rPr lang="pt-BR" dirty="0" smtClean="0"/>
              <a:t>Processador de 32 bits</a:t>
            </a:r>
          </a:p>
          <a:p>
            <a:pPr lvl="1"/>
            <a:r>
              <a:rPr lang="pt-BR" dirty="0" smtClean="0"/>
              <a:t>Utiliza muito mais as técnicas avançadas de projeto de processadores </a:t>
            </a:r>
            <a:r>
              <a:rPr lang="pt-BR" dirty="0" err="1" smtClean="0"/>
              <a:t>superescalares</a:t>
            </a:r>
            <a:r>
              <a:rPr lang="pt-BR" dirty="0" smtClean="0"/>
              <a:t> para obter maior desempenho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1995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PowerPC 604</a:t>
            </a:r>
          </a:p>
          <a:p>
            <a:pPr lvl="1"/>
            <a:r>
              <a:rPr lang="pt-BR" dirty="0" smtClean="0"/>
              <a:t>Executar 4 instruções por ciclo de </a:t>
            </a:r>
            <a:r>
              <a:rPr lang="pt-BR" dirty="0" err="1" smtClean="0"/>
              <a:t>clock</a:t>
            </a:r>
            <a:r>
              <a:rPr lang="pt-BR" dirty="0" smtClean="0"/>
              <a:t> para seis unidades de execução independentes</a:t>
            </a:r>
          </a:p>
          <a:p>
            <a:pPr lvl="2"/>
            <a:r>
              <a:rPr lang="pt-BR" dirty="0" smtClean="0"/>
              <a:t>Duas unidades inteiras de ciclos simples</a:t>
            </a:r>
          </a:p>
          <a:p>
            <a:pPr lvl="2"/>
            <a:r>
              <a:rPr lang="pt-BR" dirty="0" smtClean="0"/>
              <a:t>Uma unidade inteira de ciclos múltiplos</a:t>
            </a:r>
          </a:p>
          <a:p>
            <a:pPr lvl="2"/>
            <a:r>
              <a:rPr lang="pt-BR" dirty="0" smtClean="0"/>
              <a:t>Uma unidade de processamento ramificada</a:t>
            </a:r>
          </a:p>
          <a:p>
            <a:pPr lvl="2"/>
            <a:r>
              <a:rPr lang="pt-BR" dirty="0" smtClean="0"/>
              <a:t>Uma unidade de armazenamento/busca</a:t>
            </a:r>
          </a:p>
          <a:p>
            <a:pPr lvl="2"/>
            <a:r>
              <a:rPr lang="pt-BR" dirty="0" smtClean="0"/>
              <a:t>Uma unidade de ponto flutuante</a:t>
            </a:r>
          </a:p>
          <a:p>
            <a:pPr lvl="1"/>
            <a:r>
              <a:rPr lang="pt-BR" dirty="0" smtClean="0"/>
              <a:t>Prognóstico de ramificação dinâmica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1995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PowerPC 620</a:t>
            </a:r>
          </a:p>
          <a:p>
            <a:pPr lvl="1" algn="just"/>
            <a:r>
              <a:rPr lang="pt-BR" dirty="0" smtClean="0"/>
              <a:t>Operava em 133 MHz</a:t>
            </a:r>
          </a:p>
          <a:p>
            <a:pPr lvl="1" algn="just"/>
            <a:r>
              <a:rPr lang="pt-BR" dirty="0" smtClean="0"/>
              <a:t>Voltado para máquinas servidoras de alto desempenho</a:t>
            </a:r>
          </a:p>
          <a:p>
            <a:pPr lvl="1" algn="just"/>
            <a:r>
              <a:rPr lang="pt-BR" dirty="0" smtClean="0"/>
              <a:t>Primeiro membro da família PowerPC a implementar uma arquitetura completa de 64 bits, com registradores e barramento de dados de 64 bits.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1997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PowerPC G3</a:t>
            </a:r>
          </a:p>
          <a:p>
            <a:pPr lvl="1" algn="just"/>
            <a:r>
              <a:rPr lang="pt-BR" dirty="0" smtClean="0"/>
              <a:t>Terceira geração de processadores PowerPC</a:t>
            </a:r>
          </a:p>
          <a:p>
            <a:pPr lvl="1" algn="just"/>
            <a:r>
              <a:rPr lang="pt-BR" dirty="0" smtClean="0"/>
              <a:t>Arquitetura totalmente RISC</a:t>
            </a:r>
          </a:p>
          <a:p>
            <a:pPr lvl="1" algn="just"/>
            <a:r>
              <a:rPr lang="pt-BR" dirty="0" smtClean="0"/>
              <a:t>Integra dois níveis de memória </a:t>
            </a:r>
            <a:r>
              <a:rPr lang="pt-BR" dirty="0" err="1" smtClean="0"/>
              <a:t>cache</a:t>
            </a:r>
            <a:r>
              <a:rPr lang="pt-BR" dirty="0" smtClean="0"/>
              <a:t> na pastilha do processador principal</a:t>
            </a:r>
          </a:p>
          <a:p>
            <a:pPr lvl="1" algn="just"/>
            <a:r>
              <a:rPr lang="pt-BR" dirty="0" smtClean="0"/>
              <a:t>Era encontrado nos Apple </a:t>
            </a:r>
            <a:r>
              <a:rPr lang="pt-BR" dirty="0" err="1" smtClean="0"/>
              <a:t>MacBooks</a:t>
            </a:r>
            <a:r>
              <a:rPr lang="pt-BR" dirty="0" smtClean="0"/>
              <a:t> da época.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Processadores</a:t>
            </a:r>
            <a:r>
              <a:rPr lang="en-US" dirty="0" smtClean="0"/>
              <a:t> PowerPC</a:t>
            </a:r>
            <a:br>
              <a:rPr lang="en-US" dirty="0" smtClean="0"/>
            </a:br>
            <a:r>
              <a:rPr lang="en-US" dirty="0" smtClean="0"/>
              <a:t>e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Evolução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6400800" cy="99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Filipe de Oliveira Costa – RA 109230</a:t>
            </a:r>
          </a:p>
          <a:p>
            <a:r>
              <a:rPr lang="en-US" sz="2400" dirty="0" err="1" smtClean="0"/>
              <a:t>Ivelize</a:t>
            </a:r>
            <a:r>
              <a:rPr lang="en-US" sz="2400" dirty="0" smtClean="0"/>
              <a:t> Rocha Bernardo – RA 109222</a:t>
            </a:r>
            <a:endParaRPr lang="en-US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752600" y="2286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CaixaDeTexto 5"/>
          <p:cNvSpPr txBox="1"/>
          <p:nvPr/>
        </p:nvSpPr>
        <p:spPr>
          <a:xfrm>
            <a:off x="1905000" y="3048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Universidade</a:t>
            </a:r>
            <a:r>
              <a:rPr lang="en-US" dirty="0" smtClean="0"/>
              <a:t> </a:t>
            </a:r>
            <a:r>
              <a:rPr lang="en-US" dirty="0" err="1" smtClean="0"/>
              <a:t>Estadual</a:t>
            </a:r>
            <a:r>
              <a:rPr lang="en-US" dirty="0" smtClean="0"/>
              <a:t> de Campinas</a:t>
            </a:r>
          </a:p>
          <a:p>
            <a:pPr algn="ctr"/>
            <a:r>
              <a:rPr lang="en-US" dirty="0" smtClean="0"/>
              <a:t>MO401 – </a:t>
            </a:r>
            <a:r>
              <a:rPr lang="en-US" dirty="0" err="1" smtClean="0"/>
              <a:t>Arquitetura</a:t>
            </a:r>
            <a:r>
              <a:rPr lang="en-US" dirty="0" smtClean="0"/>
              <a:t> de </a:t>
            </a:r>
            <a:r>
              <a:rPr lang="en-US" dirty="0" err="1" smtClean="0"/>
              <a:t>Computadores</a:t>
            </a:r>
            <a:r>
              <a:rPr lang="en-US" dirty="0" smtClean="0"/>
              <a:t> I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1999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PowerPC G4</a:t>
            </a:r>
          </a:p>
          <a:p>
            <a:pPr lvl="1" algn="just"/>
            <a:r>
              <a:rPr lang="pt-BR" dirty="0" smtClean="0"/>
              <a:t>Quarta geração da arquitetura Power</a:t>
            </a:r>
          </a:p>
          <a:p>
            <a:pPr lvl="1" algn="just"/>
            <a:r>
              <a:rPr lang="pt-BR" dirty="0" smtClean="0"/>
              <a:t>Forneciam ainda maior paralelismo e velocidade interna de pastilha do processador</a:t>
            </a:r>
          </a:p>
          <a:p>
            <a:pPr lvl="1" algn="just"/>
            <a:r>
              <a:rPr lang="pt-BR" dirty="0" smtClean="0"/>
              <a:t>Podiam ser encontrados em computadores Macintosh, como o </a:t>
            </a:r>
            <a:r>
              <a:rPr lang="pt-BR" dirty="0" err="1" smtClean="0"/>
              <a:t>PowerBook</a:t>
            </a:r>
            <a:r>
              <a:rPr lang="pt-BR" dirty="0" smtClean="0"/>
              <a:t> G4 e laptops </a:t>
            </a:r>
            <a:r>
              <a:rPr lang="pt-BR" dirty="0" err="1" smtClean="0"/>
              <a:t>iBook</a:t>
            </a:r>
            <a:r>
              <a:rPr lang="pt-BR" dirty="0" smtClean="0"/>
              <a:t> G4.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2003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PowerPC G5</a:t>
            </a:r>
          </a:p>
          <a:p>
            <a:pPr lvl="1" algn="just"/>
            <a:r>
              <a:rPr lang="pt-BR" dirty="0" smtClean="0"/>
              <a:t>Quinta geração</a:t>
            </a:r>
          </a:p>
          <a:p>
            <a:pPr lvl="1" algn="just"/>
            <a:r>
              <a:rPr lang="pt-BR" dirty="0" smtClean="0"/>
              <a:t>Maior ganho em potência na história da família PowerPC</a:t>
            </a:r>
          </a:p>
          <a:p>
            <a:pPr lvl="1" algn="just"/>
            <a:r>
              <a:rPr lang="pt-BR" dirty="0" smtClean="0"/>
              <a:t>O G5 de 64 bits alcança 2GHz e pode usar até 8GB de memória principal</a:t>
            </a:r>
          </a:p>
          <a:p>
            <a:pPr lvl="2" algn="just"/>
            <a:r>
              <a:rPr lang="pt-BR" dirty="0" smtClean="0"/>
              <a:t>Isto possibilitava o armazenamento de gráficos 3D, dados científicos, arquivos de imagens detalhadas em 2D e outras funções exigentes, cuja manipulação é mais rápida devido ao acesso direto à memória principal.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XENON</a:t>
            </a:r>
          </a:p>
          <a:p>
            <a:pPr lvl="1" algn="just"/>
            <a:r>
              <a:rPr lang="pt-BR" dirty="0" smtClean="0"/>
              <a:t>Conjunto de instruções baseado no ISA da arquitetura IBM PowerPC</a:t>
            </a:r>
          </a:p>
          <a:p>
            <a:pPr lvl="1" algn="just"/>
            <a:r>
              <a:rPr lang="pt-BR" dirty="0" smtClean="0"/>
              <a:t>Possuem três núcleos de processamento em um único chip.</a:t>
            </a:r>
          </a:p>
          <a:p>
            <a:pPr lvl="2" algn="just"/>
            <a:r>
              <a:rPr lang="pt-BR" dirty="0" smtClean="0"/>
              <a:t> Cada núcleo inclui 32 KB de </a:t>
            </a:r>
            <a:r>
              <a:rPr lang="pt-BR" dirty="0" err="1" smtClean="0"/>
              <a:t>cache</a:t>
            </a:r>
            <a:r>
              <a:rPr lang="pt-BR" dirty="0" smtClean="0"/>
              <a:t> de instruções L1 e 32 KB de </a:t>
            </a:r>
            <a:r>
              <a:rPr lang="pt-BR" dirty="0" err="1" smtClean="0"/>
              <a:t>cache</a:t>
            </a:r>
            <a:r>
              <a:rPr lang="pt-BR" dirty="0" smtClean="0"/>
              <a:t> de dados L1.</a:t>
            </a:r>
          </a:p>
          <a:p>
            <a:pPr lvl="1" algn="just"/>
            <a:r>
              <a:rPr lang="pt-BR" dirty="0" smtClean="0"/>
              <a:t>São encontrados nos consoles mais atuais</a:t>
            </a:r>
          </a:p>
          <a:p>
            <a:pPr lvl="2" algn="just"/>
            <a:r>
              <a:rPr lang="pt-BR" dirty="0" smtClean="0"/>
              <a:t>XBOX 360 (Microsoft)</a:t>
            </a:r>
          </a:p>
          <a:p>
            <a:pPr lvl="2" algn="just"/>
            <a:r>
              <a:rPr lang="pt-BR" dirty="0" smtClean="0"/>
              <a:t>PlayStation3 (Sony).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14400" y="22098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err="1" smtClean="0">
                <a:latin typeface="Arial"/>
              </a:rPr>
              <a:t>Considerações</a:t>
            </a:r>
            <a:r>
              <a:rPr lang="en-US" sz="4000" b="1" dirty="0" smtClean="0">
                <a:latin typeface="Arial"/>
              </a:rPr>
              <a:t> </a:t>
            </a:r>
            <a:r>
              <a:rPr lang="en-US" sz="4000" b="1" dirty="0" err="1" smtClean="0">
                <a:latin typeface="Arial"/>
              </a:rPr>
              <a:t>finais</a:t>
            </a:r>
            <a:endParaRPr lang="en-US" sz="4000" b="1" dirty="0">
              <a:latin typeface="Arial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/>
              </a:rPr>
              <a:t>Conclusão</a:t>
            </a:r>
            <a:endParaRPr lang="en-US" sz="4000" b="1" dirty="0">
              <a:solidFill>
                <a:schemeClr val="bg1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Considerações</a:t>
            </a:r>
            <a:r>
              <a:rPr lang="en-US" dirty="0" smtClean="0"/>
              <a:t> </a:t>
            </a:r>
            <a:r>
              <a:rPr lang="en-US" dirty="0" err="1" smtClean="0"/>
              <a:t>Finais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PowerPC mostra-se bastante flexível em relação às outras arquiteturas</a:t>
            </a:r>
          </a:p>
          <a:p>
            <a:pPr lvl="1" algn="just"/>
            <a:r>
              <a:rPr lang="pt-BR" dirty="0" smtClean="0"/>
              <a:t>Principalmente pelo fato de seu ISA ser livre, o que possibilita a sua expansão no mercado.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r>
              <a:rPr lang="en-US" dirty="0" smtClean="0"/>
              <a:t>Obrigado!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/>
              </a:rPr>
              <a:t>Introdução</a:t>
            </a:r>
            <a:endParaRPr lang="en-US" sz="4000" b="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762000" y="2362200"/>
            <a:ext cx="7315200" cy="76944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0000"/>
                </a:solidFill>
                <a:latin typeface="Arial"/>
              </a:rPr>
              <a:t>Introdução</a:t>
            </a:r>
            <a:endParaRPr lang="en-US" sz="4400" b="1" dirty="0">
              <a:solidFill>
                <a:srgbClr val="000000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Surgimento</a:t>
            </a:r>
            <a:r>
              <a:rPr lang="en-US" dirty="0" smtClean="0"/>
              <a:t> do PowerPC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D</a:t>
            </a:r>
            <a:r>
              <a:rPr lang="en-US" dirty="0" err="1" smtClean="0"/>
              <a:t>écada</a:t>
            </a:r>
            <a:r>
              <a:rPr lang="en-US" dirty="0" smtClean="0"/>
              <a:t> de 70</a:t>
            </a:r>
          </a:p>
          <a:p>
            <a:pPr lvl="1" algn="just"/>
            <a:r>
              <a:rPr lang="en-US" dirty="0" err="1" smtClean="0"/>
              <a:t>Computadores</a:t>
            </a:r>
            <a:r>
              <a:rPr lang="en-US" dirty="0" smtClean="0"/>
              <a:t> </a:t>
            </a:r>
            <a:r>
              <a:rPr lang="en-US" dirty="0" err="1" smtClean="0"/>
              <a:t>possuíam</a:t>
            </a:r>
            <a:r>
              <a:rPr lang="en-US" dirty="0" smtClean="0"/>
              <a:t> </a:t>
            </a:r>
            <a:r>
              <a:rPr lang="en-US" dirty="0" err="1" smtClean="0"/>
              <a:t>Arquitetura</a:t>
            </a:r>
            <a:r>
              <a:rPr lang="en-US" dirty="0" smtClean="0"/>
              <a:t> CISC</a:t>
            </a:r>
          </a:p>
          <a:p>
            <a:pPr lvl="2" algn="just"/>
            <a:r>
              <a:rPr lang="en-US" dirty="0" err="1" smtClean="0"/>
              <a:t>Conjunto</a:t>
            </a:r>
            <a:r>
              <a:rPr lang="en-US" dirty="0" smtClean="0"/>
              <a:t> de </a:t>
            </a:r>
            <a:r>
              <a:rPr lang="en-US" dirty="0" err="1" smtClean="0"/>
              <a:t>instruções</a:t>
            </a:r>
            <a:r>
              <a:rPr lang="en-US" dirty="0" smtClean="0"/>
              <a:t> </a:t>
            </a:r>
            <a:r>
              <a:rPr lang="en-US" dirty="0" err="1" smtClean="0"/>
              <a:t>extenso</a:t>
            </a:r>
            <a:r>
              <a:rPr lang="en-US" dirty="0" smtClean="0"/>
              <a:t>, </a:t>
            </a:r>
            <a:r>
              <a:rPr lang="en-US" dirty="0" err="1" smtClean="0"/>
              <a:t>complexo</a:t>
            </a:r>
            <a:r>
              <a:rPr lang="en-US" dirty="0" smtClean="0"/>
              <a:t> e </a:t>
            </a:r>
            <a:r>
              <a:rPr lang="en-US" dirty="0" err="1" smtClean="0"/>
              <a:t>redundante</a:t>
            </a:r>
            <a:endParaRPr lang="en-US" dirty="0" smtClean="0"/>
          </a:p>
          <a:p>
            <a:pPr lvl="1" algn="just"/>
            <a:r>
              <a:rPr lang="en-US" dirty="0" err="1" smtClean="0"/>
              <a:t>Surgimento</a:t>
            </a:r>
            <a:r>
              <a:rPr lang="en-US" dirty="0" smtClean="0"/>
              <a:t> do IBM 801</a:t>
            </a:r>
          </a:p>
          <a:p>
            <a:pPr lvl="2" algn="just"/>
            <a:r>
              <a:rPr lang="en-US" dirty="0" err="1" smtClean="0"/>
              <a:t>Arquitetura</a:t>
            </a:r>
            <a:r>
              <a:rPr lang="en-US" dirty="0" smtClean="0"/>
              <a:t> RISC</a:t>
            </a:r>
          </a:p>
          <a:p>
            <a:pPr lvl="3" algn="just"/>
            <a:r>
              <a:rPr lang="en-US" dirty="0" err="1" smtClean="0"/>
              <a:t>Eliminava</a:t>
            </a:r>
            <a:r>
              <a:rPr lang="en-US" dirty="0" smtClean="0"/>
              <a:t> </a:t>
            </a:r>
            <a:r>
              <a:rPr lang="en-US" dirty="0" err="1" smtClean="0"/>
              <a:t>redundâncias</a:t>
            </a:r>
            <a:endParaRPr lang="en-US" dirty="0" smtClean="0"/>
          </a:p>
          <a:p>
            <a:pPr lvl="3" algn="just"/>
            <a:r>
              <a:rPr lang="pt-BR" dirty="0" err="1"/>
              <a:t>P</a:t>
            </a:r>
            <a:r>
              <a:rPr lang="pt-BR" dirty="0" err="1" smtClean="0"/>
              <a:t>ossuia</a:t>
            </a:r>
            <a:r>
              <a:rPr lang="pt-BR" dirty="0" smtClean="0"/>
              <a:t> metade dos circuitos dos outros computadores da época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Surgimento</a:t>
            </a:r>
            <a:r>
              <a:rPr lang="en-US" dirty="0" smtClean="0"/>
              <a:t> do PowerPC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Em 1993, surgiu a linha de processadores PowerPC</a:t>
            </a:r>
          </a:p>
          <a:p>
            <a:pPr lvl="1" algn="just"/>
            <a:r>
              <a:rPr lang="pt-BR" dirty="0" smtClean="0"/>
              <a:t>Baseado na arquitetura do IBM801</a:t>
            </a:r>
          </a:p>
          <a:p>
            <a:pPr lvl="1" algn="just"/>
            <a:r>
              <a:rPr lang="pt-BR" dirty="0"/>
              <a:t>A</a:t>
            </a:r>
            <a:r>
              <a:rPr lang="pt-BR" dirty="0" smtClean="0"/>
              <a:t>liança AIM (</a:t>
            </a:r>
            <a:r>
              <a:rPr lang="pt-BR" dirty="0" err="1" smtClean="0"/>
              <a:t>Apple-IBM-Motorola</a:t>
            </a:r>
            <a:r>
              <a:rPr lang="pt-BR" dirty="0" smtClean="0"/>
              <a:t>) , </a:t>
            </a:r>
          </a:p>
          <a:p>
            <a:pPr lvl="1" algn="just"/>
            <a:r>
              <a:rPr lang="pt-BR" dirty="0" smtClean="0"/>
              <a:t>utilizados nos computadores da Apple (Macintosh). </a:t>
            </a:r>
          </a:p>
          <a:p>
            <a:pPr lvl="2" algn="just"/>
            <a:r>
              <a:rPr lang="pt-BR" dirty="0" smtClean="0"/>
              <a:t>Macintosh 6100.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8200" y="23622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err="1" smtClean="0">
                <a:latin typeface="Arial"/>
              </a:rPr>
              <a:t>Características</a:t>
            </a:r>
            <a:endParaRPr lang="en-US" sz="4000" b="1" dirty="0">
              <a:latin typeface="Arial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14400" y="1714500"/>
            <a:ext cx="7315200" cy="70788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/>
              </a:rPr>
              <a:t>Características</a:t>
            </a:r>
            <a:endParaRPr lang="en-US" sz="4000" b="1" dirty="0">
              <a:solidFill>
                <a:schemeClr val="bg1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Características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Os </a:t>
            </a:r>
            <a:r>
              <a:rPr lang="en-US" dirty="0" err="1" smtClean="0"/>
              <a:t>processadores</a:t>
            </a:r>
            <a:r>
              <a:rPr lang="en-US" dirty="0" smtClean="0"/>
              <a:t> </a:t>
            </a:r>
            <a:r>
              <a:rPr lang="en-US" dirty="0" err="1" smtClean="0"/>
              <a:t>PowerPc</a:t>
            </a:r>
            <a:r>
              <a:rPr lang="en-US" dirty="0" smtClean="0"/>
              <a:t> </a:t>
            </a:r>
            <a:r>
              <a:rPr lang="en-US" dirty="0" err="1" smtClean="0"/>
              <a:t>possuem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comuns</a:t>
            </a:r>
            <a:r>
              <a:rPr lang="en-US" dirty="0" smtClean="0"/>
              <a:t> a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arquiteturas</a:t>
            </a:r>
            <a:r>
              <a:rPr lang="en-US" dirty="0" smtClean="0"/>
              <a:t> do </a:t>
            </a:r>
            <a:r>
              <a:rPr lang="en-US" dirty="0" err="1" smtClean="0"/>
              <a:t>tipo</a:t>
            </a:r>
            <a:r>
              <a:rPr lang="en-US" dirty="0" smtClean="0"/>
              <a:t> RISC</a:t>
            </a:r>
          </a:p>
          <a:p>
            <a:pPr lvl="1" algn="just"/>
            <a:r>
              <a:rPr lang="pt-BR" dirty="0"/>
              <a:t>I</a:t>
            </a:r>
            <a:r>
              <a:rPr lang="pt-BR" dirty="0" smtClean="0"/>
              <a:t>nstruções com formato fixo</a:t>
            </a:r>
          </a:p>
          <a:p>
            <a:pPr lvl="1" algn="just"/>
            <a:r>
              <a:rPr lang="pt-BR" dirty="0" smtClean="0"/>
              <a:t>Instruções específicas de acesso à memória</a:t>
            </a:r>
          </a:p>
          <a:p>
            <a:pPr lvl="1" algn="just"/>
            <a:r>
              <a:rPr lang="pt-BR" dirty="0"/>
              <a:t>V</a:t>
            </a:r>
            <a:r>
              <a:rPr lang="pt-BR" dirty="0" smtClean="0"/>
              <a:t>ários registradores</a:t>
            </a:r>
          </a:p>
          <a:p>
            <a:pPr lvl="1" algn="just"/>
            <a:r>
              <a:rPr lang="pt-BR" dirty="0" err="1" smtClean="0"/>
              <a:t>Pipeline</a:t>
            </a:r>
            <a:endParaRPr lang="pt-BR" dirty="0" smtClean="0"/>
          </a:p>
          <a:p>
            <a:pPr lvl="1" algn="just"/>
            <a:r>
              <a:rPr lang="pt-BR" dirty="0"/>
              <a:t>E</a:t>
            </a:r>
            <a:r>
              <a:rPr lang="pt-BR" dirty="0" smtClean="0"/>
              <a:t>ntre outros...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Características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Característica</a:t>
            </a:r>
            <a:r>
              <a:rPr lang="en-US" dirty="0" smtClean="0"/>
              <a:t> </a:t>
            </a:r>
            <a:r>
              <a:rPr lang="en-US" dirty="0" err="1" smtClean="0"/>
              <a:t>específica</a:t>
            </a:r>
            <a:endParaRPr lang="en-US" dirty="0" smtClean="0"/>
          </a:p>
          <a:p>
            <a:pPr lvl="1" algn="just"/>
            <a:r>
              <a:rPr lang="pt-BR" dirty="0" smtClean="0"/>
              <a:t>Divisão das funcionalidades em unidades de execução independentes</a:t>
            </a:r>
          </a:p>
          <a:p>
            <a:pPr lvl="2" algn="just"/>
            <a:r>
              <a:rPr lang="pt-BR" dirty="0" smtClean="0"/>
              <a:t>Tratamento de números inteiros</a:t>
            </a:r>
          </a:p>
          <a:p>
            <a:pPr lvl="2" algn="just"/>
            <a:r>
              <a:rPr lang="pt-BR" dirty="0" smtClean="0"/>
              <a:t>Tratamento de números de ponto-flutuante</a:t>
            </a:r>
          </a:p>
          <a:p>
            <a:pPr lvl="2" algn="just"/>
            <a:r>
              <a:rPr lang="pt-BR" dirty="0" smtClean="0"/>
              <a:t>Tratamento de desvio</a:t>
            </a:r>
          </a:p>
          <a:p>
            <a:pPr lvl="2" algn="just"/>
            <a:r>
              <a:rPr lang="pt-BR" dirty="0" smtClean="0"/>
              <a:t>Etc.</a:t>
            </a:r>
          </a:p>
          <a:p>
            <a:pPr lvl="1" algn="just"/>
            <a:r>
              <a:rPr lang="pt-BR" dirty="0" smtClean="0"/>
              <a:t>Facilitava a implementação do projeto </a:t>
            </a:r>
            <a:r>
              <a:rPr lang="pt-BR" dirty="0" err="1" smtClean="0"/>
              <a:t>superescalar</a:t>
            </a:r>
            <a:endParaRPr lang="pt-BR" dirty="0" smtClean="0"/>
          </a:p>
          <a:p>
            <a:pPr algn="just"/>
            <a:r>
              <a:rPr lang="pt-BR" dirty="0" smtClean="0"/>
              <a:t>Se tornou um padrão bastante utilizado no desenvolvimento de processadores embutidos</a:t>
            </a:r>
            <a:endParaRPr lang="en-US" dirty="0" smtClean="0"/>
          </a:p>
          <a:p>
            <a:pPr lvl="1"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Vantagens</a:t>
            </a:r>
            <a:r>
              <a:rPr lang="en-US" dirty="0" smtClean="0"/>
              <a:t> do PowerPC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Arquitetura PowerPC é aberta</a:t>
            </a:r>
          </a:p>
          <a:p>
            <a:r>
              <a:rPr lang="pt-BR" dirty="0" smtClean="0"/>
              <a:t>Compatibilidade entre os aplicativos escritos em 32 bits e 64 bits.</a:t>
            </a:r>
          </a:p>
          <a:p>
            <a:r>
              <a:rPr lang="pt-BR" dirty="0" smtClean="0"/>
              <a:t>Simplicidade</a:t>
            </a:r>
          </a:p>
          <a:p>
            <a:r>
              <a:rPr lang="pt-BR" dirty="0" smtClean="0"/>
              <a:t>Flexibilidade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PresentationMetadata xmlns:xsi=&quot;http://www.w3.org/2001/XMLSchema-instance&quot; xmlns:xsd=&quot;http://www.w3.org/2001/XMLSchema&quot;&gt;&#10;  &lt;TransitionType&gt;Direct&lt;/TransitionType&gt;&#10;  &lt;UniqueID&gt;0&lt;/UniqueID&gt;&#10;  &lt;ShowPreviews&gt;true&lt;/ShowPreviews&gt;&#10;  &lt;ShowReviews&gt;true&lt;/ShowReviews&gt;&#10;  &lt;SectionTemplate&gt;Template2&lt;/SectionTemplate&gt;&#10;  &lt;SectionTemplateColor&gt;&#10;    &lt;A&gt;255&lt;/A&gt;&#10;    &lt;R&gt;128&lt;/R&gt;&#10;    &lt;G&gt;128&lt;/G&gt;&#10;    &lt;B&gt;128&lt;/B&gt;&#10;    &lt;ScA&gt;1&lt;/ScA&gt;&#10;    &lt;ScR&gt;0.2158605&lt;/ScR&gt;&#10;    &lt;ScG&gt;0.2158605&lt;/ScG&gt;&#10;    &lt;ScB&gt;0.2158605&lt;/ScB&gt;&#10;  &lt;/SectionTemplateColor&gt;&#10;  &lt;SectionArrangement&gt;Simple&lt;/SectionArrangement&gt;&#10;&lt;/PresentationMetadat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BackgroundMetadata&quot;&gt;&#10;  &lt;SectionOptions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  &lt;SectionStartMetadata&gt;&#10;      &lt;SectionTemplate&gt;Template2&lt;/SectionTemplate&gt;&#10;      &lt;SectionTemplateColor&gt;&#10;        &lt;A&gt;255&lt;/A&gt;&#10;        &lt;R&gt;0&lt;/R&gt;&#10;        &lt;G&gt;0&lt;/G&gt;&#10;        &lt;B&gt;205&lt;/B&gt;&#10;        &lt;ScA&gt;1&lt;/ScA&gt;&#10;        &lt;ScR&gt;0&lt;/ScR&gt;&#10;        &lt;ScG&gt;0&lt;/ScG&gt;&#10;        &lt;ScB&gt;0.610495567&lt;/ScB&gt;&#10;      &lt;/SectionTemplateColor&gt;&#10;      &lt;ShowPreviews&gt;true&lt;/ShowPreviews&gt;&#10;      &lt;ShowReviews&gt;true&lt;/ShowReviews&gt;&#10;      &lt;ShowHeaderTitle&gt;true&lt;/ShowHeaderTitle&gt;&#10;      &lt;ShowHeaderNumber&gt;true&lt;/ShowHeaderNumber&gt;&#10;      &lt;SectionArrangement&gt;Simple&lt;/SectionArrangement&gt;&#10;    &lt;/SectionStartMetadata&gt;&#10;  &lt;/SectionOptions&gt;&#10;  &lt;GalleryItemID&gt;BackgroundGalleryItem5&lt;/GalleryItemID&gt;&#10;&lt;/Metadat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Simple&lt;/SectionArrangement&gt;&#10;&lt;/Metadata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Simple&lt;/SectionArrangement&gt;&#10;&lt;/Metadata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Simple&lt;/SectionArrangement&gt;&#10;&lt;/Metadata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Simple&lt;/SectionArrangement&gt;&#10;&lt;/Metadata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EXMETADATA" val="&lt;?xml version=&quot;1.0&quot; encoding=&quot;utf-16&quot;?&gt;&#10;&lt;Metadata xmlns:xsi=&quot;http://www.w3.org/2001/XMLSchema-instance&quot; xmlns:xsd=&quot;http://www.w3.org/2001/XMLSchema&quot; xsi:type=&quot;SectionStartMetadata&quot;&gt;&#10;  &lt;SectionTemplate&gt;Template2&lt;/SectionTemplate&gt;&#10;  &lt;SectionTemplateColor&gt;&#10;    &lt;A&gt;255&lt;/A&gt;&#10;    &lt;R&gt;0&lt;/R&gt;&#10;    &lt;G&gt;0&lt;/G&gt;&#10;    &lt;B&gt;205&lt;/B&gt;&#10;    &lt;ScA&gt;1&lt;/ScA&gt;&#10;    &lt;ScR&gt;0&lt;/ScR&gt;&#10;    &lt;ScG&gt;0&lt;/ScG&gt;&#10;    &lt;ScB&gt;0.610495567&lt;/ScB&gt;&#10;  &lt;/SectionTemplateColor&gt;&#10;  &lt;ShowPreviews&gt;true&lt;/ShowPreviews&gt;&#10;  &lt;ShowReviews&gt;true&lt;/ShowReviews&gt;&#10;  &lt;ShowHeaderTitle&gt;true&lt;/ShowHeaderTitle&gt;&#10;  &lt;ShowHeaderNumber&gt;true&lt;/ShowHeaderNumber&gt;&#10;  &lt;SectionArrangement&gt;Simple&lt;/SectionArrangement&gt;&#10;&lt;/Metadata&gt;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722</Words>
  <Application>Microsoft Office PowerPoint</Application>
  <PresentationFormat>Apresentação na tela (4:3)</PresentationFormat>
  <Paragraphs>140</Paragraphs>
  <Slides>25</Slides>
  <Notes>1</Notes>
  <HiddenSlides>1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Tema do Office</vt:lpstr>
      <vt:lpstr>4_Office Theme</vt:lpstr>
      <vt:lpstr>5_Office Theme</vt:lpstr>
      <vt:lpstr>Slide 1</vt:lpstr>
      <vt:lpstr>Processadores PowerPC e sua Evolução</vt:lpstr>
      <vt:lpstr>Slide 3</vt:lpstr>
      <vt:lpstr>Surgimento do PowerPC</vt:lpstr>
      <vt:lpstr>Surgimento do PowerPC</vt:lpstr>
      <vt:lpstr>Slide 6</vt:lpstr>
      <vt:lpstr>Características</vt:lpstr>
      <vt:lpstr>Características</vt:lpstr>
      <vt:lpstr>Vantagens do PowerPC</vt:lpstr>
      <vt:lpstr>Slide 10</vt:lpstr>
      <vt:lpstr>Organização</vt:lpstr>
      <vt:lpstr>Pipeline do PowerPC</vt:lpstr>
      <vt:lpstr>Slide 13</vt:lpstr>
      <vt:lpstr>1994</vt:lpstr>
      <vt:lpstr>1994</vt:lpstr>
      <vt:lpstr>1995</vt:lpstr>
      <vt:lpstr>1995</vt:lpstr>
      <vt:lpstr>1995</vt:lpstr>
      <vt:lpstr>1997</vt:lpstr>
      <vt:lpstr>1999</vt:lpstr>
      <vt:lpstr>2003</vt:lpstr>
      <vt:lpstr>2009</vt:lpstr>
      <vt:lpstr>Slide 23</vt:lpstr>
      <vt:lpstr>Considerações Finais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Filipe</dc:creator>
  <cp:lastModifiedBy>Filipe</cp:lastModifiedBy>
  <cp:revision>42</cp:revision>
  <dcterms:created xsi:type="dcterms:W3CDTF">2011-06-22T17:53:57Z</dcterms:created>
  <dcterms:modified xsi:type="dcterms:W3CDTF">2011-06-25T02:34:45Z</dcterms:modified>
</cp:coreProperties>
</file>