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6"/>
  </p:notesMasterIdLst>
  <p:handoutMasterIdLst>
    <p:handoutMasterId r:id="rId27"/>
  </p:handoutMasterIdLst>
  <p:sldIdLst>
    <p:sldId id="995" r:id="rId2"/>
    <p:sldId id="933" r:id="rId3"/>
    <p:sldId id="970" r:id="rId4"/>
    <p:sldId id="971" r:id="rId5"/>
    <p:sldId id="972" r:id="rId6"/>
    <p:sldId id="975" r:id="rId7"/>
    <p:sldId id="976" r:id="rId8"/>
    <p:sldId id="977" r:id="rId9"/>
    <p:sldId id="980" r:id="rId10"/>
    <p:sldId id="981" r:id="rId11"/>
    <p:sldId id="982" r:id="rId12"/>
    <p:sldId id="983" r:id="rId13"/>
    <p:sldId id="984" r:id="rId14"/>
    <p:sldId id="985" r:id="rId15"/>
    <p:sldId id="986" r:id="rId16"/>
    <p:sldId id="987" r:id="rId17"/>
    <p:sldId id="988" r:id="rId18"/>
    <p:sldId id="989" r:id="rId19"/>
    <p:sldId id="990" r:id="rId20"/>
    <p:sldId id="979" r:id="rId21"/>
    <p:sldId id="994" r:id="rId22"/>
    <p:sldId id="991" r:id="rId23"/>
    <p:sldId id="992" r:id="rId24"/>
    <p:sldId id="993" r:id="rId25"/>
  </p:sldIdLst>
  <p:sldSz cx="9144000" cy="6858000" type="letter"/>
  <p:notesSz cx="7023100" cy="9309100"/>
  <p:defaultTextStyle>
    <a:defPPr>
      <a:defRPr lang="en-US"/>
    </a:defPPr>
    <a:lvl1pPr algn="l" rtl="0" fontAlgn="base">
      <a:spcBef>
        <a:spcPct val="0"/>
      </a:spcBef>
      <a:spcAft>
        <a:spcPct val="0"/>
      </a:spcAft>
      <a:defRPr sz="25600" kern="1200">
        <a:solidFill>
          <a:schemeClr val="accent1"/>
        </a:solidFill>
        <a:latin typeface="Helvetica" charset="0"/>
        <a:ea typeface="ＭＳ Ｐゴシック" charset="-128"/>
        <a:cs typeface="+mn-cs"/>
      </a:defRPr>
    </a:lvl1pPr>
    <a:lvl2pPr marL="457200" algn="l" rtl="0" fontAlgn="base">
      <a:spcBef>
        <a:spcPct val="0"/>
      </a:spcBef>
      <a:spcAft>
        <a:spcPct val="0"/>
      </a:spcAft>
      <a:defRPr sz="25600" kern="1200">
        <a:solidFill>
          <a:schemeClr val="accent1"/>
        </a:solidFill>
        <a:latin typeface="Helvetica" charset="0"/>
        <a:ea typeface="ＭＳ Ｐゴシック" charset="-128"/>
        <a:cs typeface="+mn-cs"/>
      </a:defRPr>
    </a:lvl2pPr>
    <a:lvl3pPr marL="914400" algn="l" rtl="0" fontAlgn="base">
      <a:spcBef>
        <a:spcPct val="0"/>
      </a:spcBef>
      <a:spcAft>
        <a:spcPct val="0"/>
      </a:spcAft>
      <a:defRPr sz="25600" kern="1200">
        <a:solidFill>
          <a:schemeClr val="accent1"/>
        </a:solidFill>
        <a:latin typeface="Helvetica" charset="0"/>
        <a:ea typeface="ＭＳ Ｐゴシック" charset="-128"/>
        <a:cs typeface="+mn-cs"/>
      </a:defRPr>
    </a:lvl3pPr>
    <a:lvl4pPr marL="1371600" algn="l" rtl="0" fontAlgn="base">
      <a:spcBef>
        <a:spcPct val="0"/>
      </a:spcBef>
      <a:spcAft>
        <a:spcPct val="0"/>
      </a:spcAft>
      <a:defRPr sz="25600" kern="1200">
        <a:solidFill>
          <a:schemeClr val="accent1"/>
        </a:solidFill>
        <a:latin typeface="Helvetica" charset="0"/>
        <a:ea typeface="ＭＳ Ｐゴシック" charset="-128"/>
        <a:cs typeface="+mn-cs"/>
      </a:defRPr>
    </a:lvl4pPr>
    <a:lvl5pPr marL="1828800" algn="l" rtl="0" fontAlgn="base">
      <a:spcBef>
        <a:spcPct val="0"/>
      </a:spcBef>
      <a:spcAft>
        <a:spcPct val="0"/>
      </a:spcAft>
      <a:defRPr sz="25600" kern="1200">
        <a:solidFill>
          <a:schemeClr val="accent1"/>
        </a:solidFill>
        <a:latin typeface="Helvetica" charset="0"/>
        <a:ea typeface="ＭＳ Ｐゴシック" charset="-128"/>
        <a:cs typeface="+mn-cs"/>
      </a:defRPr>
    </a:lvl5pPr>
    <a:lvl6pPr marL="2286000" algn="l" defTabSz="914400" rtl="0" eaLnBrk="1" latinLnBrk="0" hangingPunct="1">
      <a:defRPr sz="25600" kern="1200">
        <a:solidFill>
          <a:schemeClr val="accent1"/>
        </a:solidFill>
        <a:latin typeface="Helvetica" charset="0"/>
        <a:ea typeface="ＭＳ Ｐゴシック" charset="-128"/>
        <a:cs typeface="+mn-cs"/>
      </a:defRPr>
    </a:lvl6pPr>
    <a:lvl7pPr marL="2743200" algn="l" defTabSz="914400" rtl="0" eaLnBrk="1" latinLnBrk="0" hangingPunct="1">
      <a:defRPr sz="25600" kern="1200">
        <a:solidFill>
          <a:schemeClr val="accent1"/>
        </a:solidFill>
        <a:latin typeface="Helvetica" charset="0"/>
        <a:ea typeface="ＭＳ Ｐゴシック" charset="-128"/>
        <a:cs typeface="+mn-cs"/>
      </a:defRPr>
    </a:lvl7pPr>
    <a:lvl8pPr marL="3200400" algn="l" defTabSz="914400" rtl="0" eaLnBrk="1" latinLnBrk="0" hangingPunct="1">
      <a:defRPr sz="25600" kern="1200">
        <a:solidFill>
          <a:schemeClr val="accent1"/>
        </a:solidFill>
        <a:latin typeface="Helvetica" charset="0"/>
        <a:ea typeface="ＭＳ Ｐゴシック" charset="-128"/>
        <a:cs typeface="+mn-cs"/>
      </a:defRPr>
    </a:lvl8pPr>
    <a:lvl9pPr marL="3657600" algn="l" defTabSz="914400" rtl="0" eaLnBrk="1" latinLnBrk="0" hangingPunct="1">
      <a:defRPr sz="25600" kern="1200">
        <a:solidFill>
          <a:schemeClr val="accent1"/>
        </a:solidFill>
        <a:latin typeface="Helvetica"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useTimings="0">
    <p:present/>
    <p:sldAll/>
    <p:penClr>
      <a:schemeClr val="tx1"/>
    </p:penClr>
  </p:showPr>
  <p:clrMru>
    <a:srgbClr val="32415C"/>
    <a:srgbClr val="FB0A10"/>
    <a:srgbClr val="94F0E4"/>
    <a:srgbClr val="5771A0"/>
    <a:srgbClr val="800080"/>
    <a:srgbClr val="66FF33"/>
    <a:srgbClr val="FF0000"/>
    <a:srgbClr val="3333CC"/>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8" d="100"/>
          <a:sy n="88" d="100"/>
        </p:scale>
        <p:origin x="-1062" y="-96"/>
      </p:cViewPr>
      <p:guideLst>
        <p:guide orient="horz" pos="2160"/>
        <p:guide pos="2878"/>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8" d="100"/>
          <a:sy n="58" d="100"/>
        </p:scale>
        <p:origin x="-1782" y="-90"/>
      </p:cViewPr>
      <p:guideLst>
        <p:guide orient="horz" pos="2931"/>
        <p:guide pos="2212"/>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idx="2"/>
          </p:nvPr>
        </p:nvSpPr>
        <p:spPr bwMode="auto">
          <a:xfrm>
            <a:off x="1204913" y="596900"/>
            <a:ext cx="4637087" cy="3478213"/>
          </a:xfrm>
          <a:prstGeom prst="rect">
            <a:avLst/>
          </a:prstGeom>
          <a:noFill/>
          <a:ln w="12700">
            <a:noFill/>
            <a:miter lim="800000"/>
            <a:headEnd/>
            <a:tailEnd/>
          </a:ln>
        </p:spPr>
      </p:sp>
      <p:sp>
        <p:nvSpPr>
          <p:cNvPr id="2051" name="Rectangle 3"/>
          <p:cNvSpPr>
            <a:spLocks noGrp="1" noChangeArrowheads="1"/>
          </p:cNvSpPr>
          <p:nvPr>
            <p:ph type="body" sz="quarter" idx="3"/>
          </p:nvPr>
        </p:nvSpPr>
        <p:spPr bwMode="auto">
          <a:xfrm>
            <a:off x="528638" y="4424363"/>
            <a:ext cx="6049962" cy="4186237"/>
          </a:xfrm>
          <a:prstGeom prst="rect">
            <a:avLst/>
          </a:prstGeom>
          <a:noFill/>
          <a:ln w="12700">
            <a:noFill/>
            <a:miter lim="800000"/>
            <a:headEnd/>
            <a:tailEnd/>
          </a:ln>
          <a:effectLst/>
        </p:spPr>
        <p:txBody>
          <a:bodyPr vert="horz" wrap="square" lIns="92282" tIns="45329" rIns="92282" bIns="45329" numCol="1" anchor="t" anchorCtr="0" compatLnSpc="1">
            <a:prstTxWarp prst="textNoShape">
              <a:avLst/>
            </a:prstTxWarp>
          </a:bodyPr>
          <a:lstStyle/>
          <a:p>
            <a:pPr lvl="0"/>
            <a:r>
              <a:rPr lang="en-US" smtClean="0"/>
              <a:t>We want this to be in font 11 and justify.</a:t>
            </a:r>
          </a:p>
        </p:txBody>
      </p:sp>
    </p:spTree>
  </p:cSld>
  <p:clrMap bg1="lt1" tx1="dk1" bg2="lt2" tx2="dk2" accent1="accent1" accent2="accent2" accent3="accent3" accent4="accent4" accent5="accent5" accent6="accent6" hlink="hlink" folHlink="folHlink"/>
  <p:notesStyle>
    <a:lvl1pPr algn="just" rtl="0" eaLnBrk="0" fontAlgn="base" hangingPunct="0">
      <a:lnSpc>
        <a:spcPct val="90000"/>
      </a:lnSpc>
      <a:spcBef>
        <a:spcPct val="40000"/>
      </a:spcBef>
      <a:spcAft>
        <a:spcPct val="0"/>
      </a:spcAft>
      <a:defRPr sz="1100" kern="1200">
        <a:solidFill>
          <a:schemeClr val="tx1"/>
        </a:solidFill>
        <a:latin typeface="Arial" pitchFamily="-65" charset="0"/>
        <a:ea typeface="ＭＳ Ｐゴシック" charset="-128"/>
        <a:cs typeface="ＭＳ Ｐゴシック" charset="-128"/>
      </a:defRPr>
    </a:lvl1pPr>
    <a:lvl2pPr marL="37931725" indent="-37474525"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2pPr>
    <a:lvl3pPr marL="9144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3pPr>
    <a:lvl4pPr marL="13716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4pPr>
    <a:lvl5pPr marL="18288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p:cNvSpPr>
          <p:nvPr>
            <p:ph type="sldImg"/>
          </p:nvPr>
        </p:nvSpPr>
        <p:spPr>
          <a:solidFill>
            <a:srgbClr val="FFFFFF"/>
          </a:solidFill>
          <a:ln>
            <a:solidFill>
              <a:srgbClr val="000000"/>
            </a:solidFill>
          </a:ln>
        </p:spPr>
      </p:sp>
      <p:sp>
        <p:nvSpPr>
          <p:cNvPr id="20483" name="Rectangle 3"/>
          <p:cNvSpPr>
            <a:spLocks noGrp="1" noChangeArrowheads="1"/>
          </p:cNvSpPr>
          <p:nvPr>
            <p:ph type="body" idx="1"/>
          </p:nvPr>
        </p:nvSpPr>
        <p:spPr>
          <a:solidFill>
            <a:srgbClr val="FFFFFF"/>
          </a:solidFill>
          <a:ln>
            <a:solidFill>
              <a:srgbClr val="000000"/>
            </a:solidFill>
          </a:ln>
        </p:spPr>
        <p:txBody>
          <a:bodyPr lIns="91806" tIns="45903" rIns="91806" bIns="45903"/>
          <a:lstStyle/>
          <a:p>
            <a:endParaRPr lang="pt-BR"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p:cNvSpPr>
          <p:nvPr>
            <p:ph type="sldImg"/>
          </p:nvPr>
        </p:nvSpPr>
        <p:spPr>
          <a:xfrm>
            <a:off x="1184275" y="698500"/>
            <a:ext cx="4654550" cy="3490913"/>
          </a:xfrm>
          <a:solidFill>
            <a:srgbClr val="FFFFFF"/>
          </a:solidFill>
          <a:ln>
            <a:solidFill>
              <a:srgbClr val="000000"/>
            </a:solidFill>
          </a:ln>
        </p:spPr>
      </p:sp>
      <p:sp>
        <p:nvSpPr>
          <p:cNvPr id="38915" name="Rectangle 3"/>
          <p:cNvSpPr>
            <a:spLocks noGrp="1" noChangeArrowheads="1"/>
          </p:cNvSpPr>
          <p:nvPr>
            <p:ph type="body" idx="1"/>
          </p:nvPr>
        </p:nvSpPr>
        <p:spPr>
          <a:xfrm>
            <a:off x="935038" y="4422775"/>
            <a:ext cx="5153025" cy="4187825"/>
          </a:xfrm>
          <a:solidFill>
            <a:srgbClr val="FFFFFF"/>
          </a:solidFill>
          <a:ln>
            <a:solidFill>
              <a:srgbClr val="000000"/>
            </a:solidFill>
          </a:ln>
        </p:spPr>
        <p:txBody>
          <a:bodyPr lIns="88276" tIns="44138" rIns="88276" bIns="44138"/>
          <a:lstStyle/>
          <a:p>
            <a:endParaRPr lang="pt-BR"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p:cNvSpPr>
          <p:nvPr>
            <p:ph type="sldImg"/>
          </p:nvPr>
        </p:nvSpPr>
        <p:spPr>
          <a:xfrm>
            <a:off x="1184275" y="698500"/>
            <a:ext cx="4654550" cy="3490913"/>
          </a:xfrm>
          <a:solidFill>
            <a:srgbClr val="FFFFFF"/>
          </a:solidFill>
          <a:ln>
            <a:solidFill>
              <a:srgbClr val="000000"/>
            </a:solidFill>
          </a:ln>
        </p:spPr>
      </p:sp>
      <p:sp>
        <p:nvSpPr>
          <p:cNvPr id="40963" name="Rectangle 3"/>
          <p:cNvSpPr>
            <a:spLocks noGrp="1" noChangeArrowheads="1"/>
          </p:cNvSpPr>
          <p:nvPr>
            <p:ph type="body" idx="1"/>
          </p:nvPr>
        </p:nvSpPr>
        <p:spPr>
          <a:xfrm>
            <a:off x="935038" y="4422775"/>
            <a:ext cx="5153025" cy="4187825"/>
          </a:xfrm>
          <a:solidFill>
            <a:srgbClr val="FFFFFF"/>
          </a:solidFill>
          <a:ln>
            <a:solidFill>
              <a:srgbClr val="000000"/>
            </a:solidFill>
          </a:ln>
        </p:spPr>
        <p:txBody>
          <a:bodyPr lIns="88276" tIns="44138" rIns="88276" bIns="44138"/>
          <a:lstStyle/>
          <a:p>
            <a:endParaRPr lang="pt-BR"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p:cNvSpPr>
          <p:nvPr>
            <p:ph type="sldImg"/>
          </p:nvPr>
        </p:nvSpPr>
        <p:spPr>
          <a:xfrm>
            <a:off x="1184275" y="698500"/>
            <a:ext cx="4654550" cy="3490913"/>
          </a:xfrm>
          <a:solidFill>
            <a:srgbClr val="FFFFFF"/>
          </a:solidFill>
          <a:ln>
            <a:solidFill>
              <a:srgbClr val="000000"/>
            </a:solidFill>
          </a:ln>
        </p:spPr>
      </p:sp>
      <p:sp>
        <p:nvSpPr>
          <p:cNvPr id="43011" name="Rectangle 3"/>
          <p:cNvSpPr>
            <a:spLocks noGrp="1" noChangeArrowheads="1"/>
          </p:cNvSpPr>
          <p:nvPr>
            <p:ph type="body" idx="1"/>
          </p:nvPr>
        </p:nvSpPr>
        <p:spPr>
          <a:xfrm>
            <a:off x="935038" y="4422775"/>
            <a:ext cx="5153025" cy="4187825"/>
          </a:xfrm>
          <a:solidFill>
            <a:srgbClr val="FFFFFF"/>
          </a:solidFill>
          <a:ln>
            <a:solidFill>
              <a:srgbClr val="000000"/>
            </a:solidFill>
          </a:ln>
        </p:spPr>
        <p:txBody>
          <a:bodyPr lIns="88276" tIns="44138" rIns="88276" bIns="44138"/>
          <a:lstStyle/>
          <a:p>
            <a:endParaRPr lang="pt-BR"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xfrm>
            <a:off x="1184275" y="698500"/>
            <a:ext cx="4654550" cy="3490913"/>
          </a:xfrm>
          <a:solidFill>
            <a:srgbClr val="FFFFFF"/>
          </a:solidFill>
          <a:ln>
            <a:solidFill>
              <a:srgbClr val="000000"/>
            </a:solidFill>
          </a:ln>
        </p:spPr>
      </p:sp>
      <p:sp>
        <p:nvSpPr>
          <p:cNvPr id="45059" name="Rectangle 3"/>
          <p:cNvSpPr>
            <a:spLocks noGrp="1" noChangeArrowheads="1"/>
          </p:cNvSpPr>
          <p:nvPr>
            <p:ph type="body" idx="1"/>
          </p:nvPr>
        </p:nvSpPr>
        <p:spPr>
          <a:xfrm>
            <a:off x="935038" y="4422775"/>
            <a:ext cx="5153025" cy="4187825"/>
          </a:xfrm>
          <a:solidFill>
            <a:srgbClr val="FFFFFF"/>
          </a:solidFill>
          <a:ln>
            <a:solidFill>
              <a:srgbClr val="000000"/>
            </a:solidFill>
          </a:ln>
        </p:spPr>
        <p:txBody>
          <a:bodyPr lIns="88276" tIns="44138" rIns="88276" bIns="44138"/>
          <a:lstStyle/>
          <a:p>
            <a:r>
              <a:rPr lang="en-US" smtClean="0">
                <a:latin typeface="Arial" pitchFamily="34" charset="0"/>
              </a:rPr>
              <a:t>Autotuners is fine. I had a slightly longer list I was working on before seeing Krste's mail. PHiPAC: Dense linear algebra (Krste, Jim, Jeff Bilmes and others at UCB) PHiPAC = Portable High Performance Ansi C FFTW: Fastest Fourier Transforms in the West (from Matteo Frigo and Steve Johnson at MIT; Matteo is now at IBM) Atlas: Dense linear algebra now the "standard" for many BLAS implementations; used in Matlab, for example. (Jack Dongarra, Clint Whaley et al) Sparsity: Sparse linear algebra (Eun-Jin Im and Kathy at UCB) Spiral: DSP algorithms including FFTs and other transforms (Markus Pueschel, José M. F. Moura et al) OSKI: Sparse linear algebra (Rich Vuduc, Jim and Kathy, From the Bebop project at UCB) In addition there are groups at Rice, USC, UIUC, Cornell, UT Austin, UCB (Titanium), LLNL and others working on compilers that include an auto-tuning (Search-based) optimization phase. Both the Bebop group and the Atlas group have done work on automatic tuning of collective communication routines for supercomputers/clusters, but this is ongoing. I'll send a slide with an autotuning example later. Kathy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xfrm>
            <a:off x="1184275" y="698500"/>
            <a:ext cx="4654550" cy="3490913"/>
          </a:xfrm>
          <a:solidFill>
            <a:srgbClr val="FFFFFF"/>
          </a:solidFill>
          <a:ln>
            <a:solidFill>
              <a:srgbClr val="000000"/>
            </a:solidFill>
          </a:ln>
        </p:spPr>
      </p:sp>
      <p:sp>
        <p:nvSpPr>
          <p:cNvPr id="47107" name="Rectangle 3"/>
          <p:cNvSpPr>
            <a:spLocks noGrp="1" noChangeArrowheads="1"/>
          </p:cNvSpPr>
          <p:nvPr>
            <p:ph type="body" idx="1"/>
          </p:nvPr>
        </p:nvSpPr>
        <p:spPr>
          <a:xfrm>
            <a:off x="935038" y="4422775"/>
            <a:ext cx="5153025" cy="4187825"/>
          </a:xfrm>
          <a:solidFill>
            <a:srgbClr val="FFFFFF"/>
          </a:solidFill>
          <a:ln>
            <a:solidFill>
              <a:srgbClr val="000000"/>
            </a:solidFill>
          </a:ln>
        </p:spPr>
        <p:txBody>
          <a:bodyPr lIns="88276" tIns="44138" rIns="88276" bIns="44138"/>
          <a:lstStyle/>
          <a:p>
            <a:r>
              <a:rPr lang="en-US" smtClean="0">
                <a:latin typeface="Arial" pitchFamily="34" charset="0"/>
              </a:rPr>
              <a:t>Autotuners is fine. I had a slightly longer list I was working on before seeing Krste's mail. PHiPAC: Dense linear algebra (Krste, Jim, Jeff Bilmes and others at UCB) PHiPAC = Portable High Performance Ansi C FFTW: Fastest Fourier Transforms in the West (from Matteo Frigo and Steve Johnson at MIT; Matteo is now at IBM) Atlas: Dense linear algebra now the "standard" for many BLAS implementations; used in Matlab, for example. (Jack Dongarra, Clint Whaley et al) Sparsity: Sparse linear algebra (Eun-Jin Im and Kathy at UCB) Spiral: DSP algorithms including FFTs and other transforms (Markus Pueschel, José M. F. Moura et al) OSKI: Sparse linear algebra (Rich Vuduc, Jim and Kathy, From the Bebop project at UCB) In addition there are groups at Rice, USC, UIUC, Cornell, UT Austin, UCB (Titanium), LLNL and others working on compilers that include an auto-tuning (Search-based) optimization phase. Both the Bebop group and the Atlas group have done work on automatic tuning of collective communication routines for supercomputers/clusters, but this is ongoing. I'll send a slide with an autotuning example later. Kathy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p:cNvSpPr>
          <p:nvPr>
            <p:ph type="sldImg"/>
          </p:nvPr>
        </p:nvSpPr>
        <p:spPr>
          <a:xfrm>
            <a:off x="1184275" y="698500"/>
            <a:ext cx="4654550" cy="3490913"/>
          </a:xfrm>
          <a:solidFill>
            <a:srgbClr val="FFFFFF"/>
          </a:solidFill>
          <a:ln>
            <a:solidFill>
              <a:srgbClr val="000000"/>
            </a:solidFill>
          </a:ln>
        </p:spPr>
      </p:sp>
      <p:sp>
        <p:nvSpPr>
          <p:cNvPr id="49155" name="Rectangle 3"/>
          <p:cNvSpPr>
            <a:spLocks noGrp="1" noChangeArrowheads="1"/>
          </p:cNvSpPr>
          <p:nvPr>
            <p:ph type="body" idx="1"/>
          </p:nvPr>
        </p:nvSpPr>
        <p:spPr>
          <a:xfrm>
            <a:off x="935038" y="4422775"/>
            <a:ext cx="5153025" cy="4187825"/>
          </a:xfrm>
          <a:solidFill>
            <a:srgbClr val="FFFFFF"/>
          </a:solidFill>
          <a:ln>
            <a:solidFill>
              <a:srgbClr val="000000"/>
            </a:solidFill>
          </a:ln>
        </p:spPr>
        <p:txBody>
          <a:bodyPr lIns="88276" tIns="44138" rIns="88276" bIns="44138"/>
          <a:lstStyle/>
          <a:p>
            <a:endParaRPr lang="pt-BR"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xfrm>
            <a:off x="1184275" y="698500"/>
            <a:ext cx="4654550" cy="3490913"/>
          </a:xfrm>
          <a:solidFill>
            <a:srgbClr val="FFFFFF"/>
          </a:solidFill>
          <a:ln>
            <a:solidFill>
              <a:srgbClr val="000000"/>
            </a:solidFill>
          </a:ln>
        </p:spPr>
      </p:sp>
      <p:sp>
        <p:nvSpPr>
          <p:cNvPr id="51203" name="Rectangle 3"/>
          <p:cNvSpPr>
            <a:spLocks noGrp="1" noChangeArrowheads="1"/>
          </p:cNvSpPr>
          <p:nvPr>
            <p:ph type="body" idx="1"/>
          </p:nvPr>
        </p:nvSpPr>
        <p:spPr>
          <a:xfrm>
            <a:off x="936625" y="4422775"/>
            <a:ext cx="5149850" cy="4187825"/>
          </a:xfrm>
          <a:solidFill>
            <a:srgbClr val="FFFFFF"/>
          </a:solidFill>
          <a:ln>
            <a:solidFill>
              <a:srgbClr val="000000"/>
            </a:solidFill>
          </a:ln>
        </p:spPr>
        <p:txBody>
          <a:bodyPr lIns="93312" tIns="46656" rIns="93312" bIns="46656"/>
          <a:lstStyle/>
          <a:p>
            <a:endParaRPr lang="pt-BR"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1184275" y="698500"/>
            <a:ext cx="4654550" cy="3490913"/>
          </a:xfrm>
          <a:solidFill>
            <a:srgbClr val="FFFFFF"/>
          </a:solidFill>
          <a:ln>
            <a:solidFill>
              <a:srgbClr val="000000"/>
            </a:solidFill>
          </a:ln>
        </p:spPr>
      </p:sp>
      <p:sp>
        <p:nvSpPr>
          <p:cNvPr id="53251" name="Rectangle 3"/>
          <p:cNvSpPr>
            <a:spLocks noGrp="1" noChangeArrowheads="1"/>
          </p:cNvSpPr>
          <p:nvPr>
            <p:ph type="body" idx="1"/>
          </p:nvPr>
        </p:nvSpPr>
        <p:spPr>
          <a:xfrm>
            <a:off x="936625" y="4422775"/>
            <a:ext cx="5149850" cy="4187825"/>
          </a:xfrm>
          <a:solidFill>
            <a:srgbClr val="FFFFFF"/>
          </a:solidFill>
          <a:ln>
            <a:solidFill>
              <a:srgbClr val="000000"/>
            </a:solidFill>
          </a:ln>
        </p:spPr>
        <p:txBody>
          <a:bodyPr lIns="93312" tIns="46656" rIns="93312" bIns="46656"/>
          <a:lstStyle/>
          <a:p>
            <a:endParaRPr lang="pt-BR"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p:cNvSpPr>
          <p:nvPr>
            <p:ph type="sldImg"/>
          </p:nvPr>
        </p:nvSpPr>
        <p:spPr>
          <a:xfrm>
            <a:off x="1184275" y="698500"/>
            <a:ext cx="4654550" cy="3490913"/>
          </a:xfrm>
          <a:solidFill>
            <a:srgbClr val="FFFFFF"/>
          </a:solidFill>
          <a:ln>
            <a:solidFill>
              <a:srgbClr val="000000"/>
            </a:solidFill>
          </a:ln>
        </p:spPr>
      </p:sp>
      <p:sp>
        <p:nvSpPr>
          <p:cNvPr id="55299" name="Rectangle 3"/>
          <p:cNvSpPr>
            <a:spLocks noGrp="1" noChangeArrowheads="1"/>
          </p:cNvSpPr>
          <p:nvPr>
            <p:ph type="body" idx="1"/>
          </p:nvPr>
        </p:nvSpPr>
        <p:spPr>
          <a:xfrm>
            <a:off x="935038" y="4422775"/>
            <a:ext cx="5153025" cy="4187825"/>
          </a:xfrm>
          <a:solidFill>
            <a:srgbClr val="FFFFFF"/>
          </a:solidFill>
          <a:ln>
            <a:solidFill>
              <a:srgbClr val="000000"/>
            </a:solidFill>
          </a:ln>
        </p:spPr>
        <p:txBody>
          <a:bodyPr lIns="88276" tIns="44138" rIns="88276" bIns="44138"/>
          <a:lstStyle/>
          <a:p>
            <a:endParaRPr lang="pt-BR"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p:cNvSpPr>
          <p:nvPr>
            <p:ph type="sldImg"/>
          </p:nvPr>
        </p:nvSpPr>
        <p:spPr>
          <a:solidFill>
            <a:srgbClr val="FFFFFF"/>
          </a:solidFill>
          <a:ln>
            <a:solidFill>
              <a:srgbClr val="000000"/>
            </a:solidFill>
          </a:ln>
        </p:spPr>
      </p:sp>
      <p:sp>
        <p:nvSpPr>
          <p:cNvPr id="57347" name="Rectangle 3"/>
          <p:cNvSpPr>
            <a:spLocks noGrp="1" noChangeArrowheads="1"/>
          </p:cNvSpPr>
          <p:nvPr>
            <p:ph type="body" idx="1"/>
          </p:nvPr>
        </p:nvSpPr>
        <p:spPr>
          <a:solidFill>
            <a:srgbClr val="FFFFFF"/>
          </a:solidFill>
          <a:ln>
            <a:solidFill>
              <a:srgbClr val="000000"/>
            </a:solidFill>
          </a:ln>
        </p:spPr>
        <p:txBody>
          <a:bodyPr lIns="91806" tIns="45903" rIns="91806" bIns="45903"/>
          <a:lstStyle/>
          <a:p>
            <a:endParaRPr lang="pt-BR"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p:cNvSpPr>
          <p:nvPr>
            <p:ph type="sldImg"/>
          </p:nvPr>
        </p:nvSpPr>
        <p:spPr>
          <a:solidFill>
            <a:srgbClr val="FFFFFF"/>
          </a:solidFill>
          <a:ln>
            <a:solidFill>
              <a:srgbClr val="000000"/>
            </a:solidFill>
          </a:ln>
        </p:spPr>
      </p:sp>
      <p:sp>
        <p:nvSpPr>
          <p:cNvPr id="22531" name="Rectangle 3"/>
          <p:cNvSpPr>
            <a:spLocks noGrp="1" noChangeArrowheads="1"/>
          </p:cNvSpPr>
          <p:nvPr>
            <p:ph type="body" idx="1"/>
          </p:nvPr>
        </p:nvSpPr>
        <p:spPr>
          <a:solidFill>
            <a:srgbClr val="FFFFFF"/>
          </a:solidFill>
          <a:ln>
            <a:solidFill>
              <a:srgbClr val="000000"/>
            </a:solidFill>
          </a:ln>
        </p:spPr>
        <p:txBody>
          <a:bodyPr lIns="91806" tIns="45903" rIns="91806" bIns="45903"/>
          <a:lstStyle/>
          <a:p>
            <a:endParaRPr lang="pt-BR"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xfrm>
            <a:off x="1184275" y="698500"/>
            <a:ext cx="4654550" cy="3490913"/>
          </a:xfrm>
          <a:solidFill>
            <a:srgbClr val="FFFFFF"/>
          </a:solidFill>
          <a:ln>
            <a:solidFill>
              <a:srgbClr val="000000"/>
            </a:solidFill>
          </a:ln>
        </p:spPr>
      </p:sp>
      <p:sp>
        <p:nvSpPr>
          <p:cNvPr id="59395" name="Rectangle 3"/>
          <p:cNvSpPr>
            <a:spLocks noGrp="1" noChangeArrowheads="1"/>
          </p:cNvSpPr>
          <p:nvPr>
            <p:ph type="body" idx="1"/>
          </p:nvPr>
        </p:nvSpPr>
        <p:spPr>
          <a:xfrm>
            <a:off x="936625" y="4422775"/>
            <a:ext cx="5149850" cy="4187825"/>
          </a:xfrm>
          <a:solidFill>
            <a:srgbClr val="FFFFFF"/>
          </a:solidFill>
          <a:ln>
            <a:solidFill>
              <a:srgbClr val="000000"/>
            </a:solidFill>
          </a:ln>
        </p:spPr>
        <p:txBody>
          <a:bodyPr lIns="93312" tIns="46656" rIns="93312" bIns="46656"/>
          <a:lstStyle/>
          <a:p>
            <a:endParaRPr lang="pt-BR"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xfrm>
            <a:off x="1184275" y="698500"/>
            <a:ext cx="4654550" cy="3490913"/>
          </a:xfrm>
          <a:solidFill>
            <a:srgbClr val="FFFFFF"/>
          </a:solidFill>
          <a:ln>
            <a:solidFill>
              <a:srgbClr val="000000"/>
            </a:solidFill>
          </a:ln>
        </p:spPr>
      </p:sp>
      <p:sp>
        <p:nvSpPr>
          <p:cNvPr id="61443" name="Rectangle 3"/>
          <p:cNvSpPr>
            <a:spLocks noGrp="1" noChangeArrowheads="1"/>
          </p:cNvSpPr>
          <p:nvPr>
            <p:ph type="body" idx="1"/>
          </p:nvPr>
        </p:nvSpPr>
        <p:spPr>
          <a:xfrm>
            <a:off x="935038" y="4422775"/>
            <a:ext cx="5153025" cy="4187825"/>
          </a:xfrm>
          <a:solidFill>
            <a:srgbClr val="FFFFFF"/>
          </a:solidFill>
          <a:ln>
            <a:solidFill>
              <a:srgbClr val="000000"/>
            </a:solidFill>
          </a:ln>
        </p:spPr>
        <p:txBody>
          <a:bodyPr lIns="88276" tIns="44138" rIns="88276" bIns="44138"/>
          <a:lstStyle/>
          <a:p>
            <a:endParaRPr lang="pt-BR" smtClean="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p:cNvSpPr>
          <p:nvPr>
            <p:ph type="sldImg"/>
          </p:nvPr>
        </p:nvSpPr>
        <p:spPr>
          <a:xfrm>
            <a:off x="1184275" y="698500"/>
            <a:ext cx="4654550" cy="3490913"/>
          </a:xfrm>
          <a:solidFill>
            <a:srgbClr val="FFFFFF"/>
          </a:solidFill>
          <a:ln>
            <a:solidFill>
              <a:srgbClr val="000000"/>
            </a:solidFill>
          </a:ln>
        </p:spPr>
      </p:sp>
      <p:sp>
        <p:nvSpPr>
          <p:cNvPr id="63491" name="Rectangle 3"/>
          <p:cNvSpPr>
            <a:spLocks noGrp="1" noChangeArrowheads="1"/>
          </p:cNvSpPr>
          <p:nvPr>
            <p:ph type="body" idx="1"/>
          </p:nvPr>
        </p:nvSpPr>
        <p:spPr>
          <a:xfrm>
            <a:off x="935038" y="4422775"/>
            <a:ext cx="5153025" cy="4187825"/>
          </a:xfrm>
          <a:solidFill>
            <a:srgbClr val="FFFFFF"/>
          </a:solidFill>
          <a:ln>
            <a:solidFill>
              <a:srgbClr val="000000"/>
            </a:solidFill>
          </a:ln>
        </p:spPr>
        <p:txBody>
          <a:bodyPr lIns="88276" tIns="44138" rIns="88276" bIns="44138"/>
          <a:lstStyle/>
          <a:p>
            <a:endParaRPr lang="pt-BR"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p:cNvSpPr>
          <p:nvPr>
            <p:ph type="sldImg"/>
          </p:nvPr>
        </p:nvSpPr>
        <p:spPr>
          <a:solidFill>
            <a:srgbClr val="FFFFFF"/>
          </a:solidFill>
          <a:ln>
            <a:solidFill>
              <a:srgbClr val="000000"/>
            </a:solidFill>
          </a:ln>
        </p:spPr>
      </p:sp>
      <p:sp>
        <p:nvSpPr>
          <p:cNvPr id="24579" name="Rectangle 3"/>
          <p:cNvSpPr>
            <a:spLocks noGrp="1" noChangeArrowheads="1"/>
          </p:cNvSpPr>
          <p:nvPr>
            <p:ph type="body" idx="1"/>
          </p:nvPr>
        </p:nvSpPr>
        <p:spPr>
          <a:solidFill>
            <a:srgbClr val="FFFFFF"/>
          </a:solidFill>
          <a:ln>
            <a:solidFill>
              <a:srgbClr val="000000"/>
            </a:solidFill>
          </a:ln>
        </p:spPr>
        <p:txBody>
          <a:bodyPr lIns="91806" tIns="45903" rIns="91806" bIns="45903"/>
          <a:lstStyle/>
          <a:p>
            <a:endParaRPr lang="pt-BR"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p:cNvSpPr>
          <p:nvPr>
            <p:ph type="sldImg"/>
          </p:nvPr>
        </p:nvSpPr>
        <p:spPr>
          <a:solidFill>
            <a:srgbClr val="FFFFFF"/>
          </a:solidFill>
          <a:ln>
            <a:solidFill>
              <a:srgbClr val="000000"/>
            </a:solidFill>
          </a:ln>
        </p:spPr>
      </p:sp>
      <p:sp>
        <p:nvSpPr>
          <p:cNvPr id="26627" name="Rectangle 3"/>
          <p:cNvSpPr>
            <a:spLocks noGrp="1" noChangeArrowheads="1"/>
          </p:cNvSpPr>
          <p:nvPr>
            <p:ph type="body" idx="1"/>
          </p:nvPr>
        </p:nvSpPr>
        <p:spPr>
          <a:solidFill>
            <a:srgbClr val="FFFFFF"/>
          </a:solidFill>
          <a:ln>
            <a:solidFill>
              <a:srgbClr val="000000"/>
            </a:solidFill>
          </a:ln>
        </p:spPr>
        <p:txBody>
          <a:bodyPr lIns="91806" tIns="45903" rIns="91806" bIns="45903"/>
          <a:lstStyle/>
          <a:p>
            <a:endParaRPr lang="pt-BR"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xfrm>
            <a:off x="3511550" y="2441575"/>
            <a:ext cx="0" cy="0"/>
          </a:xfrm>
          <a:solidFill>
            <a:srgbClr val="FFFFFF"/>
          </a:solidFill>
          <a:ln>
            <a:solidFill>
              <a:srgbClr val="000000"/>
            </a:solidFill>
          </a:ln>
        </p:spPr>
      </p:sp>
      <p:sp>
        <p:nvSpPr>
          <p:cNvPr id="28675" name="Rectangle 3"/>
          <p:cNvSpPr>
            <a:spLocks noGrp="1" noChangeArrowheads="1"/>
          </p:cNvSpPr>
          <p:nvPr>
            <p:ph type="body" idx="1"/>
          </p:nvPr>
        </p:nvSpPr>
        <p:spPr>
          <a:xfrm>
            <a:off x="935038" y="6389688"/>
            <a:ext cx="5532437" cy="252412"/>
          </a:xfrm>
          <a:solidFill>
            <a:srgbClr val="FFFFFF"/>
          </a:solidFill>
          <a:ln>
            <a:solidFill>
              <a:srgbClr val="000000"/>
            </a:solidFill>
          </a:ln>
        </p:spPr>
        <p:txBody>
          <a:bodyPr lIns="88270" tIns="44135" rIns="88270" bIns="44135"/>
          <a:lstStyle/>
          <a:p>
            <a:pPr marL="228600" indent="-228600"/>
            <a:endParaRPr lang="pt-BR"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3511550" y="2441575"/>
            <a:ext cx="0" cy="0"/>
          </a:xfrm>
          <a:solidFill>
            <a:srgbClr val="FFFFFF"/>
          </a:solidFill>
          <a:ln>
            <a:solidFill>
              <a:srgbClr val="000000"/>
            </a:solidFill>
          </a:ln>
        </p:spPr>
      </p:sp>
      <p:sp>
        <p:nvSpPr>
          <p:cNvPr id="30723" name="Rectangle 3"/>
          <p:cNvSpPr>
            <a:spLocks noGrp="1" noChangeArrowheads="1"/>
          </p:cNvSpPr>
          <p:nvPr>
            <p:ph type="body" idx="1"/>
          </p:nvPr>
        </p:nvSpPr>
        <p:spPr>
          <a:xfrm>
            <a:off x="935038" y="6389688"/>
            <a:ext cx="5532437" cy="252412"/>
          </a:xfrm>
          <a:solidFill>
            <a:srgbClr val="FFFFFF"/>
          </a:solidFill>
          <a:ln>
            <a:solidFill>
              <a:srgbClr val="000000"/>
            </a:solidFill>
          </a:ln>
        </p:spPr>
        <p:txBody>
          <a:bodyPr lIns="88270" tIns="44135" rIns="88270" bIns="44135"/>
          <a:lstStyle/>
          <a:p>
            <a:pPr marL="228600" indent="-228600"/>
            <a:endParaRPr lang="pt-BR"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p:cNvSpPr>
          <p:nvPr>
            <p:ph type="sldImg"/>
          </p:nvPr>
        </p:nvSpPr>
        <p:spPr>
          <a:xfrm>
            <a:off x="1184275" y="698500"/>
            <a:ext cx="4654550" cy="3490913"/>
          </a:xfrm>
          <a:solidFill>
            <a:srgbClr val="FFFFFF"/>
          </a:solidFill>
          <a:ln>
            <a:solidFill>
              <a:srgbClr val="000000"/>
            </a:solidFill>
          </a:ln>
        </p:spPr>
      </p:sp>
      <p:sp>
        <p:nvSpPr>
          <p:cNvPr id="32771" name="Rectangle 3"/>
          <p:cNvSpPr>
            <a:spLocks noGrp="1" noChangeArrowheads="1"/>
          </p:cNvSpPr>
          <p:nvPr>
            <p:ph type="body" idx="1"/>
          </p:nvPr>
        </p:nvSpPr>
        <p:spPr>
          <a:xfrm>
            <a:off x="935038" y="4422775"/>
            <a:ext cx="5153025" cy="4187825"/>
          </a:xfrm>
          <a:solidFill>
            <a:srgbClr val="FFFFFF"/>
          </a:solidFill>
          <a:ln>
            <a:solidFill>
              <a:srgbClr val="000000"/>
            </a:solidFill>
          </a:ln>
        </p:spPr>
        <p:txBody>
          <a:bodyPr lIns="88276" tIns="44138" rIns="88276" bIns="44138"/>
          <a:lstStyle/>
          <a:p>
            <a:endParaRPr lang="pt-BR"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xfrm>
            <a:off x="1184275" y="698500"/>
            <a:ext cx="4654550" cy="3490913"/>
          </a:xfrm>
          <a:solidFill>
            <a:srgbClr val="FFFFFF"/>
          </a:solidFill>
          <a:ln>
            <a:solidFill>
              <a:srgbClr val="000000"/>
            </a:solidFill>
          </a:ln>
        </p:spPr>
      </p:sp>
      <p:sp>
        <p:nvSpPr>
          <p:cNvPr id="34819" name="Rectangle 3"/>
          <p:cNvSpPr>
            <a:spLocks noGrp="1" noChangeArrowheads="1"/>
          </p:cNvSpPr>
          <p:nvPr>
            <p:ph type="body" idx="1"/>
          </p:nvPr>
        </p:nvSpPr>
        <p:spPr>
          <a:xfrm>
            <a:off x="935038" y="4422775"/>
            <a:ext cx="5153025" cy="4187825"/>
          </a:xfrm>
          <a:solidFill>
            <a:srgbClr val="FFFFFF"/>
          </a:solidFill>
          <a:ln>
            <a:solidFill>
              <a:srgbClr val="000000"/>
            </a:solidFill>
          </a:ln>
        </p:spPr>
        <p:txBody>
          <a:bodyPr lIns="88276" tIns="44138" rIns="88276" bIns="44138"/>
          <a:lstStyle/>
          <a:p>
            <a:endParaRPr lang="pt-BR"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xfrm>
            <a:off x="1184275" y="698500"/>
            <a:ext cx="4654550" cy="3490913"/>
          </a:xfrm>
          <a:solidFill>
            <a:srgbClr val="FFFFFF"/>
          </a:solidFill>
          <a:ln>
            <a:solidFill>
              <a:srgbClr val="000000"/>
            </a:solidFill>
          </a:ln>
        </p:spPr>
      </p:sp>
      <p:sp>
        <p:nvSpPr>
          <p:cNvPr id="36867" name="Rectangle 3"/>
          <p:cNvSpPr>
            <a:spLocks noGrp="1" noChangeArrowheads="1"/>
          </p:cNvSpPr>
          <p:nvPr>
            <p:ph type="body" idx="1"/>
          </p:nvPr>
        </p:nvSpPr>
        <p:spPr>
          <a:xfrm>
            <a:off x="935038" y="4422775"/>
            <a:ext cx="5153025" cy="4187825"/>
          </a:xfrm>
          <a:solidFill>
            <a:srgbClr val="FFFFFF"/>
          </a:solidFill>
          <a:ln>
            <a:solidFill>
              <a:srgbClr val="000000"/>
            </a:solidFill>
          </a:ln>
        </p:spPr>
        <p:txBody>
          <a:bodyPr lIns="88276" tIns="44138" rIns="88276" bIns="44138"/>
          <a:lstStyle/>
          <a:p>
            <a:endParaRPr lang="pt-BR"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7"/>
          <p:cNvSpPr/>
          <p:nvPr/>
        </p:nvSpPr>
        <p:spPr>
          <a:xfrm>
            <a:off x="309563" y="681038"/>
            <a:ext cx="4603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pt-BR">
              <a:solidFill>
                <a:srgbClr val="FFFFFF"/>
              </a:solidFill>
              <a:ea typeface="ＭＳ Ｐゴシック" charset="-128"/>
            </a:endParaRPr>
          </a:p>
        </p:txBody>
      </p:sp>
      <p:sp>
        <p:nvSpPr>
          <p:cNvPr id="5" name="Rectangle 8"/>
          <p:cNvSpPr/>
          <p:nvPr/>
        </p:nvSpPr>
        <p:spPr>
          <a:xfrm>
            <a:off x="268288" y="681038"/>
            <a:ext cx="2857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pt-BR">
              <a:solidFill>
                <a:srgbClr val="FFFFFF"/>
              </a:solidFill>
              <a:ea typeface="ＭＳ Ｐゴシック" charset="-128"/>
            </a:endParaRPr>
          </a:p>
        </p:txBody>
      </p:sp>
      <p:sp>
        <p:nvSpPr>
          <p:cNvPr id="6" name="Rectangle 9"/>
          <p:cNvSpPr/>
          <p:nvPr/>
        </p:nvSpPr>
        <p:spPr>
          <a:xfrm>
            <a:off x="249238"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pt-BR">
              <a:solidFill>
                <a:srgbClr val="FFFFFF"/>
              </a:solidFill>
              <a:ea typeface="ＭＳ Ｐゴシック" charset="-128"/>
            </a:endParaRPr>
          </a:p>
        </p:txBody>
      </p:sp>
      <p:sp>
        <p:nvSpPr>
          <p:cNvPr id="7" name="Rectangle 10"/>
          <p:cNvSpPr/>
          <p:nvPr/>
        </p:nvSpPr>
        <p:spPr>
          <a:xfrm>
            <a:off x="222250" y="681038"/>
            <a:ext cx="793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pt-BR">
              <a:solidFill>
                <a:srgbClr val="FFFFFF"/>
              </a:solidFill>
              <a:ea typeface="ＭＳ Ｐゴシック" charset="-128"/>
            </a:endParaRPr>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lstStyle>
          <a:p>
            <a:r>
              <a:rPr lang="en-US" smtClean="0"/>
              <a:t>Click to edit Master title style</a:t>
            </a:r>
            <a:endParaRPr lang="en-US"/>
          </a:p>
        </p:txBody>
      </p:sp>
      <p:sp>
        <p:nvSpPr>
          <p:cNvPr id="9" name="Subtitle 8"/>
          <p:cNvSpPr>
            <a:spLocks noGrp="1"/>
          </p:cNvSpPr>
          <p:nvPr>
            <p:ph type="subTitle" idx="1"/>
          </p:nvPr>
        </p:nvSpPr>
        <p:spPr>
          <a:xfrm>
            <a:off x="914400" y="2834640"/>
            <a:ext cx="7772400" cy="1508760"/>
          </a:xfrm>
        </p:spPr>
        <p:txBody>
          <a:bodyPr lIns="100584"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0" name="Date Placeholder 27"/>
          <p:cNvSpPr>
            <a:spLocks noGrp="1"/>
          </p:cNvSpPr>
          <p:nvPr>
            <p:ph type="dt" sz="half" idx="10"/>
          </p:nvPr>
        </p:nvSpPr>
        <p:spPr>
          <a:xfrm>
            <a:off x="6477000" y="6416675"/>
            <a:ext cx="2133600" cy="365125"/>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endParaRPr lang="pt-BR"/>
          </a:p>
        </p:txBody>
      </p:sp>
      <p:sp>
        <p:nvSpPr>
          <p:cNvPr id="11" name="Footer Placeholder 16"/>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r>
              <a:rPr lang="en-US"/>
              <a:t>
              </a:t>
            </a:r>
          </a:p>
        </p:txBody>
      </p:sp>
      <p:sp>
        <p:nvSpPr>
          <p:cNvPr id="12" name="Slide Number Placeholder 28"/>
          <p:cNvSpPr>
            <a:spLocks noGrp="1"/>
          </p:cNvSpPr>
          <p:nvPr>
            <p:ph type="sldNum" sz="quarter" idx="12"/>
          </p:nvPr>
        </p:nvSpPr>
        <p:spPr>
          <a:xfrm>
            <a:off x="8610600" y="6416675"/>
            <a:ext cx="457200" cy="365125"/>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fld id="{99EC07C0-1813-4067-BC43-C739C15AD474}" type="slidenum">
              <a:rPr lang="en-US"/>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477000" y="6416675"/>
            <a:ext cx="2133600" cy="365125"/>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endParaRPr lang="pt-BR"/>
          </a:p>
        </p:txBody>
      </p:sp>
      <p:sp>
        <p:nvSpPr>
          <p:cNvPr id="5" name="Footer Placeholder 4"/>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r>
              <a:rPr lang="en-US"/>
              <a:t>
              </a:t>
            </a:r>
          </a:p>
        </p:txBody>
      </p:sp>
      <p:sp>
        <p:nvSpPr>
          <p:cNvPr id="6" name="Slide Number Placeholder 5"/>
          <p:cNvSpPr>
            <a:spLocks noGrp="1"/>
          </p:cNvSpPr>
          <p:nvPr>
            <p:ph type="sldNum" sz="quarter" idx="12"/>
          </p:nvPr>
        </p:nvSpPr>
        <p:spPr>
          <a:xfrm>
            <a:off x="8610600" y="6416675"/>
            <a:ext cx="457200" cy="365125"/>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fld id="{76C1151F-692A-46B6-BEA7-D3F59B576E7D}" type="slidenum">
              <a:rPr lang="en-US"/>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5867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477000" y="6416675"/>
            <a:ext cx="2133600" cy="365125"/>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endParaRPr lang="pt-BR"/>
          </a:p>
        </p:txBody>
      </p:sp>
      <p:sp>
        <p:nvSpPr>
          <p:cNvPr id="5" name="Footer Placeholder 4"/>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r>
              <a:rPr lang="en-US"/>
              <a:t>
              </a:t>
            </a:r>
          </a:p>
        </p:txBody>
      </p:sp>
      <p:sp>
        <p:nvSpPr>
          <p:cNvPr id="6" name="Slide Number Placeholder 5"/>
          <p:cNvSpPr>
            <a:spLocks noGrp="1"/>
          </p:cNvSpPr>
          <p:nvPr>
            <p:ph type="sldNum" sz="quarter" idx="12"/>
          </p:nvPr>
        </p:nvSpPr>
        <p:spPr>
          <a:xfrm>
            <a:off x="8610600" y="6416675"/>
            <a:ext cx="457200" cy="365125"/>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fld id="{C3F19FD6-6709-4F9D-8DAE-06E28C0438BD}" type="slidenum">
              <a:rPr lang="en-US"/>
              <a:pPr/>
              <a:t>‹nº›</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5727700" cy="4746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143000"/>
            <a:ext cx="3848100" cy="2138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86300" y="1143000"/>
            <a:ext cx="3848100" cy="2138363"/>
          </a:xfrm>
        </p:spPr>
        <p:txBody>
          <a:bodyPr/>
          <a:lstStyle/>
          <a:p>
            <a:pPr lvl="0"/>
            <a:endParaRPr lang="en-US" noProof="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5727700" cy="4746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143000"/>
            <a:ext cx="7848600" cy="2138363"/>
          </a:xfrm>
        </p:spPr>
        <p:txBody>
          <a:bodyPr/>
          <a:lstStyle/>
          <a:p>
            <a:pPr lvl="0"/>
            <a:endParaRPr lang="en-US" noProof="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477000" y="6416675"/>
            <a:ext cx="2133600" cy="365125"/>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endParaRPr lang="pt-BR"/>
          </a:p>
        </p:txBody>
      </p:sp>
      <p:sp>
        <p:nvSpPr>
          <p:cNvPr id="5" name="Footer Placeholder 4"/>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r>
              <a:rPr lang="en-US"/>
              <a:t>
              </a:t>
            </a:r>
          </a:p>
        </p:txBody>
      </p:sp>
      <p:sp>
        <p:nvSpPr>
          <p:cNvPr id="6" name="Slide Number Placeholder 5"/>
          <p:cNvSpPr>
            <a:spLocks noGrp="1"/>
          </p:cNvSpPr>
          <p:nvPr>
            <p:ph type="sldNum" sz="quarter" idx="12"/>
          </p:nvPr>
        </p:nvSpPr>
        <p:spPr>
          <a:xfrm>
            <a:off x="8610600" y="6416675"/>
            <a:ext cx="457200" cy="365125"/>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fld id="{60F1AF54-F18F-44B4-8BA3-AAC2CBCFDB01}" type="slidenum">
              <a:rPr lang="en-US"/>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7"/>
          <p:cNvSpPr>
            <a:spLocks/>
          </p:cNvSpPr>
          <p:nvPr/>
        </p:nvSpPr>
        <p:spPr bwMode="auto">
          <a:xfrm>
            <a:off x="4829175" y="1073150"/>
            <a:ext cx="4321175"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p>
            <a:pPr eaLnBrk="0" hangingPunct="0"/>
            <a:endParaRPr lang="pt-BR"/>
          </a:p>
        </p:txBody>
      </p:sp>
      <p:sp>
        <p:nvSpPr>
          <p:cNvPr id="5" name="Freeform 8"/>
          <p:cNvSpPr>
            <a:spLocks/>
          </p:cNvSpPr>
          <p:nvPr/>
        </p:nvSpPr>
        <p:spPr bwMode="auto">
          <a:xfrm>
            <a:off x="374650" y="0"/>
            <a:ext cx="5513388" cy="6615113"/>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p>
            <a:pPr eaLnBrk="0" hangingPunct="0"/>
            <a:endParaRPr lang="pt-BR"/>
          </a:p>
        </p:txBody>
      </p:sp>
      <p:sp>
        <p:nvSpPr>
          <p:cNvPr id="6" name="Freeform 9"/>
          <p:cNvSpPr>
            <a:spLocks/>
          </p:cNvSpPr>
          <p:nvPr/>
        </p:nvSpPr>
        <p:spPr bwMode="auto">
          <a:xfrm rot="5236414">
            <a:off x="4461669" y="1483519"/>
            <a:ext cx="4114800" cy="1189038"/>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p>
            <a:pPr eaLnBrk="0" hangingPunct="0"/>
            <a:endParaRPr lang="pt-BR"/>
          </a:p>
        </p:txBody>
      </p:sp>
      <p:sp>
        <p:nvSpPr>
          <p:cNvPr id="7" name="Freeform 10"/>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eaLnBrk="0" hangingPunct="0"/>
            <a:endParaRPr lang="pt-BR"/>
          </a:p>
        </p:txBody>
      </p:sp>
      <p:sp>
        <p:nvSpPr>
          <p:cNvPr id="8" name="Freeform 11"/>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eaLnBrk="0" hangingPunct="0"/>
            <a:endParaRPr lang="pt-BR"/>
          </a:p>
        </p:txBody>
      </p:sp>
      <p:sp>
        <p:nvSpPr>
          <p:cNvPr id="9" name="Freeform 13"/>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eaLnBrk="0" hangingPunct="0"/>
            <a:endParaRPr lang="pt-BR"/>
          </a:p>
        </p:txBody>
      </p:sp>
      <p:sp>
        <p:nvSpPr>
          <p:cNvPr id="10" name="Freeform 14"/>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eaLnBrk="0" hangingPunct="0"/>
            <a:endParaRPr lang="pt-BR"/>
          </a:p>
        </p:txBody>
      </p:sp>
      <p:sp>
        <p:nvSpPr>
          <p:cNvPr id="11" name="Freeform 15"/>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eaLnBrk="0" hangingPunct="0"/>
            <a:endParaRPr lang="pt-BR"/>
          </a:p>
        </p:txBody>
      </p:sp>
      <p:sp>
        <p:nvSpPr>
          <p:cNvPr id="12" name="Freeform 16"/>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eaLnBrk="0" hangingPunct="0"/>
            <a:endParaRPr lang="pt-BR"/>
          </a:p>
        </p:txBody>
      </p:sp>
      <p:sp>
        <p:nvSpPr>
          <p:cNvPr id="13" name="Freeform 19"/>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eaLnBrk="0" hangingPunct="0"/>
            <a:endParaRPr lang="pt-BR"/>
          </a:p>
        </p:txBody>
      </p:sp>
      <p:sp>
        <p:nvSpPr>
          <p:cNvPr id="14" name="Freeform 20"/>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eaLnBrk="0" hangingPunct="0"/>
            <a:endParaRPr lang="pt-BR"/>
          </a:p>
        </p:txBody>
      </p:sp>
      <p:sp>
        <p:nvSpPr>
          <p:cNvPr id="15" name="Freeform 22"/>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eaLnBrk="0" hangingPunct="0"/>
            <a:endParaRPr lang="pt-BR"/>
          </a:p>
        </p:txBody>
      </p:sp>
      <p:sp>
        <p:nvSpPr>
          <p:cNvPr id="16" name="Freeform 23"/>
          <p:cNvSpPr>
            <a:spLocks/>
          </p:cNvSpPr>
          <p:nvPr/>
        </p:nvSpPr>
        <p:spPr bwMode="auto">
          <a:xfrm>
            <a:off x="366713"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eaLnBrk="0" hangingPunct="0"/>
            <a:endParaRPr lang="pt-BR"/>
          </a:p>
        </p:txBody>
      </p:sp>
      <p:sp>
        <p:nvSpPr>
          <p:cNvPr id="17" name="Freeform 24"/>
          <p:cNvSpPr>
            <a:spLocks/>
          </p:cNvSpPr>
          <p:nvPr/>
        </p:nvSpPr>
        <p:spPr bwMode="auto">
          <a:xfrm>
            <a:off x="366713"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eaLnBrk="0" hangingPunct="0"/>
            <a:endParaRPr lang="pt-BR"/>
          </a:p>
        </p:txBody>
      </p:sp>
      <p:sp>
        <p:nvSpPr>
          <p:cNvPr id="18" name="Freeform 25"/>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p>
            <a:pPr eaLnBrk="0" hangingPunct="0"/>
            <a:endParaRPr lang="pt-BR"/>
          </a:p>
        </p:txBody>
      </p:sp>
      <p:sp>
        <p:nvSpPr>
          <p:cNvPr id="19" name="Rectangle 26"/>
          <p:cNvSpPr/>
          <p:nvPr/>
        </p:nvSpPr>
        <p:spPr>
          <a:xfrm>
            <a:off x="363538" y="401638"/>
            <a:ext cx="8504237"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pt-BR">
              <a:solidFill>
                <a:srgbClr val="FFFFFF"/>
              </a:solidFill>
              <a:ea typeface="ＭＳ Ｐゴシック" charset="-128"/>
            </a:endParaRPr>
          </a:p>
        </p:txBody>
      </p:sp>
      <p:sp>
        <p:nvSpPr>
          <p:cNvPr id="20" name="Rectangle 27"/>
          <p:cNvSpPr/>
          <p:nvPr/>
        </p:nvSpPr>
        <p:spPr>
          <a:xfrm flipH="1">
            <a:off x="371475" y="681038"/>
            <a:ext cx="2698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pt-BR">
              <a:solidFill>
                <a:srgbClr val="FFFFFF"/>
              </a:solidFill>
              <a:ea typeface="ＭＳ Ｐゴシック" charset="-128"/>
            </a:endParaRPr>
          </a:p>
        </p:txBody>
      </p:sp>
      <p:sp>
        <p:nvSpPr>
          <p:cNvPr id="21" name="Rectangle 28"/>
          <p:cNvSpPr/>
          <p:nvPr/>
        </p:nvSpPr>
        <p:spPr>
          <a:xfrm flipH="1">
            <a:off x="411163" y="681038"/>
            <a:ext cx="2698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pt-BR">
              <a:solidFill>
                <a:srgbClr val="FFFFFF"/>
              </a:solidFill>
              <a:ea typeface="ＭＳ Ｐゴシック" charset="-128"/>
            </a:endParaRPr>
          </a:p>
        </p:txBody>
      </p:sp>
      <p:sp>
        <p:nvSpPr>
          <p:cNvPr id="22" name="Rectangle 29"/>
          <p:cNvSpPr/>
          <p:nvPr/>
        </p:nvSpPr>
        <p:spPr>
          <a:xfrm flipH="1">
            <a:off x="447675"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pt-BR">
              <a:solidFill>
                <a:srgbClr val="FFFFFF"/>
              </a:solidFill>
              <a:ea typeface="ＭＳ Ｐゴシック" charset="-128"/>
            </a:endParaRPr>
          </a:p>
        </p:txBody>
      </p:sp>
      <p:sp>
        <p:nvSpPr>
          <p:cNvPr id="23" name="Rectangle 30"/>
          <p:cNvSpPr/>
          <p:nvPr/>
        </p:nvSpPr>
        <p:spPr>
          <a:xfrm flipH="1">
            <a:off x="476250"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pt-BR">
              <a:solidFill>
                <a:srgbClr val="FFFFFF"/>
              </a:solidFill>
              <a:ea typeface="ＭＳ Ｐゴシック" charset="-128"/>
            </a:endParaRPr>
          </a:p>
        </p:txBody>
      </p:sp>
      <p:sp>
        <p:nvSpPr>
          <p:cNvPr id="24" name="Rectangle 31"/>
          <p:cNvSpPr/>
          <p:nvPr/>
        </p:nvSpPr>
        <p:spPr>
          <a:xfrm>
            <a:off x="500063" y="681038"/>
            <a:ext cx="36512"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pt-BR">
              <a:solidFill>
                <a:srgbClr val="FFFFFF"/>
              </a:solidFill>
              <a:ea typeface="ＭＳ Ｐゴシック" charset="-128"/>
            </a:endParaRPr>
          </a:p>
        </p:txBody>
      </p:sp>
      <p:sp>
        <p:nvSpPr>
          <p:cNvPr id="3" name="Text Placeholder 2"/>
          <p:cNvSpPr>
            <a:spLocks noGrp="1"/>
          </p:cNvSpPr>
          <p:nvPr>
            <p:ph type="body" idx="1"/>
          </p:nvPr>
        </p:nvSpPr>
        <p:spPr>
          <a:xfrm>
            <a:off x="706902" y="1351672"/>
            <a:ext cx="5718048" cy="977486"/>
          </a:xfrm>
        </p:spPr>
        <p:txBody>
          <a:bodyPr lIns="82296" bIns="0"/>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lstStyle>
          <a:p>
            <a:r>
              <a:rPr lang="en-US" smtClean="0"/>
              <a:t>Click to edit Master title style</a:t>
            </a:r>
            <a:endParaRPr lang="en-US"/>
          </a:p>
        </p:txBody>
      </p:sp>
      <p:sp>
        <p:nvSpPr>
          <p:cNvPr id="25" name="Date Placeholder 3"/>
          <p:cNvSpPr>
            <a:spLocks noGrp="1"/>
          </p:cNvSpPr>
          <p:nvPr>
            <p:ph type="dt" sz="half" idx="10"/>
          </p:nvPr>
        </p:nvSpPr>
        <p:spPr>
          <a:xfrm>
            <a:off x="6477000" y="6416675"/>
            <a:ext cx="2133600" cy="365125"/>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endParaRPr lang="pt-BR"/>
          </a:p>
        </p:txBody>
      </p:sp>
      <p:sp>
        <p:nvSpPr>
          <p:cNvPr id="26" name="Footer Placeholder 4"/>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r>
              <a:rPr lang="en-US"/>
              <a:t>
              </a:t>
            </a:r>
          </a:p>
        </p:txBody>
      </p:sp>
      <p:sp>
        <p:nvSpPr>
          <p:cNvPr id="27" name="Slide Number Placeholder 5"/>
          <p:cNvSpPr>
            <a:spLocks noGrp="1"/>
          </p:cNvSpPr>
          <p:nvPr>
            <p:ph type="sldNum" sz="quarter" idx="12"/>
          </p:nvPr>
        </p:nvSpPr>
        <p:spPr>
          <a:xfrm>
            <a:off x="8610600" y="6416675"/>
            <a:ext cx="457200" cy="365125"/>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fld id="{0B303C62-11D8-4350-B782-7DF70EF02641}" type="slidenum">
              <a:rPr lang="en-US"/>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cxnSp>
        <p:nvCxnSpPr>
          <p:cNvPr id="5" name="Straight Connector 7"/>
          <p:cNvCxnSpPr/>
          <p:nvPr userDrawn="1"/>
        </p:nvCxnSpPr>
        <p:spPr>
          <a:xfrm>
            <a:off x="457200" y="989012"/>
            <a:ext cx="8229600" cy="1588"/>
          </a:xfrm>
          <a:prstGeom prst="line">
            <a:avLst/>
          </a:prstGeom>
          <a:ln>
            <a:solidFill>
              <a:schemeClr val="tx2"/>
            </a:solidFill>
          </a:ln>
          <a:effectLst>
            <a:glow rad="101600">
              <a:schemeClr val="tx2">
                <a:alpha val="75000"/>
              </a:schemeClr>
            </a:glow>
          </a:effectLst>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sz="half" idx="1"/>
          </p:nvPr>
        </p:nvSpPr>
        <p:spPr>
          <a:xfrm>
            <a:off x="464344" y="990601"/>
            <a:ext cx="4038600" cy="5305864"/>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5344" y="990601"/>
            <a:ext cx="4038600" cy="5305864"/>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Placeholder 21"/>
          <p:cNvSpPr>
            <a:spLocks noGrp="1"/>
          </p:cNvSpPr>
          <p:nvPr>
            <p:ph type="title"/>
          </p:nvPr>
        </p:nvSpPr>
        <p:spPr>
          <a:xfrm>
            <a:off x="457200" y="228600"/>
            <a:ext cx="8229600" cy="762000"/>
          </a:xfrm>
          <a:prstGeom prst="rect">
            <a:avLst/>
          </a:prstGeom>
        </p:spPr>
        <p:txBody>
          <a:bodyPr/>
          <a:lstStyle/>
          <a:p>
            <a:r>
              <a:rPr lang="en-US" dirty="0" smtClean="0"/>
              <a:t>Click to edit Master title style</a:t>
            </a:r>
            <a:endParaRPr lang="en-US" dirty="0"/>
          </a:p>
        </p:txBody>
      </p:sp>
      <p:sp>
        <p:nvSpPr>
          <p:cNvPr id="6" name="Date Placeholder 4"/>
          <p:cNvSpPr>
            <a:spLocks noGrp="1"/>
          </p:cNvSpPr>
          <p:nvPr>
            <p:ph type="dt" sz="half" idx="10"/>
          </p:nvPr>
        </p:nvSpPr>
        <p:spPr>
          <a:xfrm>
            <a:off x="6477000" y="6416675"/>
            <a:ext cx="2133600" cy="365125"/>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endParaRPr lang="pt-BR"/>
          </a:p>
        </p:txBody>
      </p:sp>
      <p:sp>
        <p:nvSpPr>
          <p:cNvPr id="7" name="Footer Placeholder 5"/>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r>
              <a:rPr lang="en-US"/>
              <a:t>
              </a:t>
            </a:r>
          </a:p>
        </p:txBody>
      </p:sp>
      <p:sp>
        <p:nvSpPr>
          <p:cNvPr id="9" name="Slide Number Placeholder 6"/>
          <p:cNvSpPr>
            <a:spLocks noGrp="1"/>
          </p:cNvSpPr>
          <p:nvPr>
            <p:ph type="sldNum" sz="quarter" idx="12"/>
          </p:nvPr>
        </p:nvSpPr>
        <p:spPr>
          <a:xfrm>
            <a:off x="8610600" y="6416675"/>
            <a:ext cx="457200" cy="365125"/>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fld id="{83B57969-F418-4084-82AE-14D5642833B5}" type="slidenum">
              <a:rPr lang="en-US"/>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7"/>
          <p:cNvSpPr/>
          <p:nvPr/>
        </p:nvSpPr>
        <p:spPr>
          <a:xfrm>
            <a:off x="0" y="401638"/>
            <a:ext cx="8867775"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pt-BR">
              <a:solidFill>
                <a:srgbClr val="FFFFFF"/>
              </a:solidFill>
              <a:ea typeface="ＭＳ Ｐゴシック" charset="-128"/>
            </a:endParaRPr>
          </a:p>
        </p:txBody>
      </p:sp>
      <p:sp>
        <p:nvSpPr>
          <p:cNvPr id="8" name="Rectangle 8"/>
          <p:cNvSpPr/>
          <p:nvPr/>
        </p:nvSpPr>
        <p:spPr>
          <a:xfrm>
            <a:off x="87313" y="681038"/>
            <a:ext cx="460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pt-BR">
              <a:solidFill>
                <a:srgbClr val="FFFFFF"/>
              </a:solidFill>
              <a:ea typeface="ＭＳ Ｐゴシック" charset="-128"/>
            </a:endParaRPr>
          </a:p>
        </p:txBody>
      </p:sp>
      <p:sp>
        <p:nvSpPr>
          <p:cNvPr id="9" name="Rectangle 9"/>
          <p:cNvSpPr/>
          <p:nvPr/>
        </p:nvSpPr>
        <p:spPr>
          <a:xfrm>
            <a:off x="47625" y="681038"/>
            <a:ext cx="26988"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pt-BR">
              <a:solidFill>
                <a:srgbClr val="FFFFFF"/>
              </a:solidFill>
              <a:ea typeface="ＭＳ Ｐゴシック" charset="-128"/>
            </a:endParaRPr>
          </a:p>
        </p:txBody>
      </p:sp>
      <p:sp>
        <p:nvSpPr>
          <p:cNvPr id="10" name="Rectangle 10"/>
          <p:cNvSpPr/>
          <p:nvPr/>
        </p:nvSpPr>
        <p:spPr>
          <a:xfrm>
            <a:off x="28575"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pt-BR">
              <a:solidFill>
                <a:srgbClr val="FFFFFF"/>
              </a:solidFill>
              <a:ea typeface="ＭＳ Ｐゴシック" charset="-128"/>
            </a:endParaRPr>
          </a:p>
        </p:txBody>
      </p:sp>
      <p:sp>
        <p:nvSpPr>
          <p:cNvPr id="11" name="Rectangle 11"/>
          <p:cNvSpPr/>
          <p:nvPr/>
        </p:nvSpPr>
        <p:spPr>
          <a:xfrm>
            <a:off x="0"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pt-BR">
              <a:solidFill>
                <a:srgbClr val="FFFFFF"/>
              </a:solidFill>
              <a:ea typeface="ＭＳ Ｐゴシック" charset="-128"/>
            </a:endParaRPr>
          </a:p>
        </p:txBody>
      </p:sp>
      <p:sp>
        <p:nvSpPr>
          <p:cNvPr id="12" name="Rectangle 13"/>
          <p:cNvSpPr/>
          <p:nvPr/>
        </p:nvSpPr>
        <p:spPr>
          <a:xfrm flipH="1">
            <a:off x="149225"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pt-BR">
              <a:solidFill>
                <a:srgbClr val="FFFFFF"/>
              </a:solidFill>
              <a:ea typeface="ＭＳ Ｐゴシック" charset="-128"/>
            </a:endParaRPr>
          </a:p>
        </p:txBody>
      </p:sp>
      <p:sp>
        <p:nvSpPr>
          <p:cNvPr id="13" name="Rectangle 14"/>
          <p:cNvSpPr/>
          <p:nvPr/>
        </p:nvSpPr>
        <p:spPr>
          <a:xfrm flipH="1">
            <a:off x="188913"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pt-BR">
              <a:solidFill>
                <a:srgbClr val="FFFFFF"/>
              </a:solidFill>
              <a:ea typeface="ＭＳ Ｐゴシック" charset="-128"/>
            </a:endParaRPr>
          </a:p>
        </p:txBody>
      </p:sp>
      <p:sp>
        <p:nvSpPr>
          <p:cNvPr id="14" name="Rectangle 15"/>
          <p:cNvSpPr/>
          <p:nvPr/>
        </p:nvSpPr>
        <p:spPr>
          <a:xfrm flipH="1">
            <a:off x="227013"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pt-BR">
              <a:solidFill>
                <a:srgbClr val="FFFFFF"/>
              </a:solidFill>
              <a:ea typeface="ＭＳ Ｐゴシック" charset="-128"/>
            </a:endParaRPr>
          </a:p>
        </p:txBody>
      </p:sp>
      <p:sp>
        <p:nvSpPr>
          <p:cNvPr id="15" name="Rectangle 16"/>
          <p:cNvSpPr/>
          <p:nvPr/>
        </p:nvSpPr>
        <p:spPr>
          <a:xfrm flipH="1">
            <a:off x="255588" y="681038"/>
            <a:ext cx="79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pt-BR">
              <a:solidFill>
                <a:srgbClr val="FFFFFF"/>
              </a:solidFill>
              <a:ea typeface="ＭＳ Ｐゴシック" charset="-128"/>
            </a:endParaRPr>
          </a:p>
        </p:txBody>
      </p:sp>
      <p:sp>
        <p:nvSpPr>
          <p:cNvPr id="16" name="Rectangle 19"/>
          <p:cNvSpPr/>
          <p:nvPr/>
        </p:nvSpPr>
        <p:spPr>
          <a:xfrm>
            <a:off x="279400" y="681038"/>
            <a:ext cx="36513"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pt-BR">
              <a:solidFill>
                <a:srgbClr val="FFFFFF"/>
              </a:solidFill>
              <a:ea typeface="ＭＳ Ｐゴシック" charset="-128"/>
            </a:endParaRPr>
          </a:p>
        </p:txBody>
      </p:sp>
      <p:sp>
        <p:nvSpPr>
          <p:cNvPr id="2" name="Title 1"/>
          <p:cNvSpPr>
            <a:spLocks noGrp="1"/>
          </p:cNvSpPr>
          <p:nvPr>
            <p:ph type="title"/>
          </p:nvPr>
        </p:nvSpPr>
        <p:spPr>
          <a:xfrm>
            <a:off x="504824" y="512064"/>
            <a:ext cx="7772400" cy="914400"/>
          </a:xfrm>
        </p:spPr>
        <p:txBody>
          <a:bodyPr/>
          <a:lstStyle>
            <a:lvl1pPr>
              <a:defRPr sz="4000"/>
            </a:lvl1pPr>
          </a:lstStyle>
          <a:p>
            <a:r>
              <a:rPr lang="en-US" smtClean="0"/>
              <a:t>Click to edit Master title style</a:t>
            </a:r>
            <a:endParaRPr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Date Placeholder 6"/>
          <p:cNvSpPr>
            <a:spLocks noGrp="1"/>
          </p:cNvSpPr>
          <p:nvPr>
            <p:ph type="dt" sz="half" idx="10"/>
          </p:nvPr>
        </p:nvSpPr>
        <p:spPr>
          <a:xfrm>
            <a:off x="6477000" y="6416675"/>
            <a:ext cx="2133600" cy="365125"/>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endParaRPr lang="pt-BR"/>
          </a:p>
        </p:txBody>
      </p:sp>
      <p:sp>
        <p:nvSpPr>
          <p:cNvPr id="18" name="Footer Placeholder 7"/>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r>
              <a:rPr lang="en-US"/>
              <a:t>
              </a:t>
            </a:r>
          </a:p>
        </p:txBody>
      </p:sp>
      <p:sp>
        <p:nvSpPr>
          <p:cNvPr id="19" name="Slide Number Placeholder 8"/>
          <p:cNvSpPr>
            <a:spLocks noGrp="1"/>
          </p:cNvSpPr>
          <p:nvPr>
            <p:ph type="sldNum" sz="quarter" idx="12"/>
          </p:nvPr>
        </p:nvSpPr>
        <p:spPr>
          <a:xfrm>
            <a:off x="8610600" y="6416675"/>
            <a:ext cx="457200" cy="365125"/>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fld id="{8255B391-2B90-46FA-93AF-7C78CBA6FF0C}" type="slidenum">
              <a:rPr lang="en-US"/>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lstStyle>
          <a:p>
            <a:r>
              <a:rPr lang="en-US" smtClean="0"/>
              <a:t>Click to edit Master title style</a:t>
            </a:r>
            <a:endParaRPr lang="en-US"/>
          </a:p>
        </p:txBody>
      </p:sp>
      <p:sp>
        <p:nvSpPr>
          <p:cNvPr id="3" name="Date Placeholder 2"/>
          <p:cNvSpPr>
            <a:spLocks noGrp="1"/>
          </p:cNvSpPr>
          <p:nvPr>
            <p:ph type="dt" sz="half" idx="10"/>
          </p:nvPr>
        </p:nvSpPr>
        <p:spPr>
          <a:xfrm>
            <a:off x="6477000" y="6416675"/>
            <a:ext cx="2133600" cy="365125"/>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endParaRPr lang="pt-BR"/>
          </a:p>
        </p:txBody>
      </p:sp>
      <p:sp>
        <p:nvSpPr>
          <p:cNvPr id="4" name="Footer Placeholder 3"/>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r>
              <a:rPr lang="en-US"/>
              <a:t>
              </a:t>
            </a:r>
          </a:p>
        </p:txBody>
      </p:sp>
      <p:sp>
        <p:nvSpPr>
          <p:cNvPr id="5" name="Slide Number Placeholder 4"/>
          <p:cNvSpPr>
            <a:spLocks noGrp="1"/>
          </p:cNvSpPr>
          <p:nvPr>
            <p:ph type="sldNum" sz="quarter" idx="12"/>
          </p:nvPr>
        </p:nvSpPr>
        <p:spPr>
          <a:xfrm>
            <a:off x="8610600" y="6416675"/>
            <a:ext cx="457200" cy="365125"/>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fld id="{7267AA7C-BADA-43B0-9703-2335F0B4AFF8}" type="slidenum">
              <a:rPr lang="en-US"/>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477000" y="6416675"/>
            <a:ext cx="2133600" cy="365125"/>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endParaRPr lang="pt-BR"/>
          </a:p>
        </p:txBody>
      </p:sp>
      <p:sp>
        <p:nvSpPr>
          <p:cNvPr id="3" name="Footer Placeholder 2"/>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r>
              <a:rPr lang="en-US"/>
              <a:t>
              </a:t>
            </a:r>
          </a:p>
        </p:txBody>
      </p:sp>
      <p:sp>
        <p:nvSpPr>
          <p:cNvPr id="4" name="Slide Number Placeholder 3"/>
          <p:cNvSpPr>
            <a:spLocks noGrp="1"/>
          </p:cNvSpPr>
          <p:nvPr>
            <p:ph type="sldNum" sz="quarter" idx="12"/>
          </p:nvPr>
        </p:nvSpPr>
        <p:spPr>
          <a:xfrm>
            <a:off x="8610600" y="6416675"/>
            <a:ext cx="457200" cy="365125"/>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fld id="{B1C030B5-7F48-47BE-BD91-55088E000D0C}" type="slidenum">
              <a:rPr lang="en-US"/>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lstStyle>
          <a:p>
            <a:r>
              <a:rPr lang="en-US" smtClean="0"/>
              <a:t>Click to edit Master title style</a:t>
            </a:r>
            <a:endParaRPr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477000" y="6416675"/>
            <a:ext cx="2133600" cy="365125"/>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endParaRPr lang="pt-BR"/>
          </a:p>
        </p:txBody>
      </p:sp>
      <p:sp>
        <p:nvSpPr>
          <p:cNvPr id="6" name="Footer Placeholder 5"/>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r>
              <a:rPr lang="en-US"/>
              <a:t>
              </a:t>
            </a:r>
          </a:p>
        </p:txBody>
      </p:sp>
      <p:sp>
        <p:nvSpPr>
          <p:cNvPr id="7" name="Slide Number Placeholder 6"/>
          <p:cNvSpPr>
            <a:spLocks noGrp="1"/>
          </p:cNvSpPr>
          <p:nvPr>
            <p:ph type="sldNum" sz="quarter" idx="12"/>
          </p:nvPr>
        </p:nvSpPr>
        <p:spPr>
          <a:xfrm>
            <a:off x="8610600" y="6416675"/>
            <a:ext cx="457200" cy="365125"/>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fld id="{F2353BB5-608E-4A25-A5EF-0F50C7D015D6}" type="slidenum">
              <a:rPr lang="en-US"/>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7"/>
          <p:cNvSpPr/>
          <p:nvPr/>
        </p:nvSpPr>
        <p:spPr>
          <a:xfrm>
            <a:off x="368300" y="0"/>
            <a:ext cx="8777288" cy="1878013"/>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pt-BR">
              <a:solidFill>
                <a:srgbClr val="FFFFFF"/>
              </a:solidFill>
              <a:ea typeface="ＭＳ Ｐゴシック" charset="-128"/>
            </a:endParaRPr>
          </a:p>
        </p:txBody>
      </p:sp>
      <p:cxnSp>
        <p:nvCxnSpPr>
          <p:cNvPr id="6" name="Straight Connector 8"/>
          <p:cNvCxnSpPr/>
          <p:nvPr/>
        </p:nvCxnSpPr>
        <p:spPr>
          <a:xfrm flipV="1">
            <a:off x="363538" y="1884363"/>
            <a:ext cx="8782050"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7" name="Group 20"/>
          <p:cNvGrpSpPr>
            <a:grpSpLocks/>
          </p:cNvGrpSpPr>
          <p:nvPr/>
        </p:nvGrpSpPr>
        <p:grpSpPr bwMode="auto">
          <a:xfrm rot="5400000">
            <a:off x="8515351" y="1219200"/>
            <a:ext cx="131762" cy="128587"/>
            <a:chOff x="6668087" y="1297746"/>
            <a:chExt cx="161840" cy="156602"/>
          </a:xfrm>
        </p:grpSpPr>
        <p:cxnSp>
          <p:nvCxnSpPr>
            <p:cNvPr id="8" name="Straight Connector 10"/>
            <p:cNvCxnSpPr/>
            <p:nvPr/>
          </p:nvCxnSpPr>
          <p:spPr>
            <a:xfrm rot="16200000">
              <a:off x="6659693" y="1300308"/>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11"/>
            <p:cNvCxnSpPr/>
            <p:nvPr/>
          </p:nvCxnSpPr>
          <p:spPr>
            <a:xfrm rot="16200000" flipV="1">
              <a:off x="6681299" y="1395381"/>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13"/>
            <p:cNvCxnSpPr/>
            <p:nvPr/>
          </p:nvCxnSpPr>
          <p:spPr>
            <a:xfrm rot="5400000" flipH="1">
              <a:off x="6740613" y="1299332"/>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1" name="Group 25"/>
          <p:cNvGrpSpPr>
            <a:grpSpLocks/>
          </p:cNvGrpSpPr>
          <p:nvPr/>
        </p:nvGrpSpPr>
        <p:grpSpPr bwMode="auto">
          <a:xfrm rot="5400000">
            <a:off x="8667751" y="1371600"/>
            <a:ext cx="131762" cy="128587"/>
            <a:chOff x="6668087" y="1297746"/>
            <a:chExt cx="161840" cy="156602"/>
          </a:xfrm>
        </p:grpSpPr>
        <p:cxnSp>
          <p:nvCxnSpPr>
            <p:cNvPr id="12" name="Straight Connector 15"/>
            <p:cNvCxnSpPr/>
            <p:nvPr/>
          </p:nvCxnSpPr>
          <p:spPr>
            <a:xfrm rot="16200000">
              <a:off x="6659693" y="1300308"/>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6"/>
            <p:cNvCxnSpPr/>
            <p:nvPr/>
          </p:nvCxnSpPr>
          <p:spPr>
            <a:xfrm rot="16200000" flipV="1">
              <a:off x="6681299" y="1395381"/>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9"/>
            <p:cNvCxnSpPr/>
            <p:nvPr/>
          </p:nvCxnSpPr>
          <p:spPr>
            <a:xfrm rot="5400000" flipH="1">
              <a:off x="6740613" y="1299332"/>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5" name="Group 29"/>
          <p:cNvGrpSpPr>
            <a:grpSpLocks/>
          </p:cNvGrpSpPr>
          <p:nvPr/>
        </p:nvGrpSpPr>
        <p:grpSpPr bwMode="auto">
          <a:xfrm rot="5400000">
            <a:off x="8320087" y="1474788"/>
            <a:ext cx="131763" cy="128588"/>
            <a:chOff x="6668087" y="1297746"/>
            <a:chExt cx="161840" cy="156602"/>
          </a:xfrm>
        </p:grpSpPr>
        <p:cxnSp>
          <p:nvCxnSpPr>
            <p:cNvPr id="16" name="Straight Connector 22"/>
            <p:cNvCxnSpPr/>
            <p:nvPr/>
          </p:nvCxnSpPr>
          <p:spPr>
            <a:xfrm rot="16200000">
              <a:off x="6659692" y="1300307"/>
              <a:ext cx="88934"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23"/>
            <p:cNvCxnSpPr/>
            <p:nvPr/>
          </p:nvCxnSpPr>
          <p:spPr>
            <a:xfrm rot="16200000" flipV="1">
              <a:off x="6681298" y="1395380"/>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24"/>
            <p:cNvCxnSpPr/>
            <p:nvPr/>
          </p:nvCxnSpPr>
          <p:spPr>
            <a:xfrm rot="5400000" flipH="1">
              <a:off x="6740612" y="1299332"/>
              <a:ext cx="88934"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lstStyle>
          <a:p>
            <a:r>
              <a:rPr lang="en-US" smtClean="0"/>
              <a:t>Click to edit Master title style</a:t>
            </a:r>
            <a:endParaRPr lang="en-US"/>
          </a:p>
        </p:txBody>
      </p:sp>
      <p:sp>
        <p:nvSpPr>
          <p:cNvPr id="3" name="Picture Placeholder 2"/>
          <p:cNvSpPr>
            <a:spLocks noGrp="1"/>
          </p:cNvSpPr>
          <p:nvPr>
            <p:ph type="pic" idx="1"/>
          </p:nvPr>
        </p:nvSpPr>
        <p:spPr>
          <a:xfrm>
            <a:off x="368032" y="1893781"/>
            <a:ext cx="8778240" cy="4960144"/>
          </a:xfrm>
          <a:solidFill>
            <a:schemeClr val="bg2"/>
          </a:solidFill>
        </p:spPr>
        <p:txBody>
          <a:bodyPr>
            <a:normAutofit/>
          </a:bodyPr>
          <a:lstStyle>
            <a:lvl1pPr marL="0" indent="0">
              <a:buNone/>
              <a:defRPr sz="3200"/>
            </a:lvl1pPr>
          </a:lstStyle>
          <a:p>
            <a:pPr lvl="0"/>
            <a:r>
              <a:rPr lang="en-US" noProof="0" smtClean="0"/>
              <a:t>Click icon to add picture</a:t>
            </a:r>
            <a:endParaRPr lang="en-US" noProof="0"/>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9" name="Date Placeholder 4"/>
          <p:cNvSpPr>
            <a:spLocks noGrp="1"/>
          </p:cNvSpPr>
          <p:nvPr>
            <p:ph type="dt" sz="half" idx="10"/>
          </p:nvPr>
        </p:nvSpPr>
        <p:spPr>
          <a:xfrm>
            <a:off x="6477000" y="55563"/>
            <a:ext cx="2133600" cy="365125"/>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endParaRPr lang="pt-BR"/>
          </a:p>
        </p:txBody>
      </p:sp>
      <p:sp>
        <p:nvSpPr>
          <p:cNvPr id="20" name="Footer Placeholder 5"/>
          <p:cNvSpPr>
            <a:spLocks noGrp="1"/>
          </p:cNvSpPr>
          <p:nvPr>
            <p:ph type="ftr" sz="quarter" idx="11"/>
          </p:nvPr>
        </p:nvSpPr>
        <p:spPr>
          <a:xfrm>
            <a:off x="914400" y="55563"/>
            <a:ext cx="5562600" cy="365125"/>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r>
              <a:rPr lang="en-US"/>
              <a:t>
              </a:t>
            </a:r>
          </a:p>
        </p:txBody>
      </p:sp>
      <p:sp>
        <p:nvSpPr>
          <p:cNvPr id="21" name="Slide Number Placeholder 6"/>
          <p:cNvSpPr>
            <a:spLocks noGrp="1"/>
          </p:cNvSpPr>
          <p:nvPr>
            <p:ph type="sldNum" sz="quarter" idx="12"/>
          </p:nvPr>
        </p:nvSpPr>
        <p:spPr>
          <a:xfrm>
            <a:off x="8610600" y="55563"/>
            <a:ext cx="457200" cy="365125"/>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fld id="{EB5F7F2F-E1FA-4DF2-8CE9-1DDF5542B93D}" type="slidenum">
              <a:rPr lang="en-US"/>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28600"/>
            <a:ext cx="8229600" cy="762000"/>
          </a:xfrm>
          <a:prstGeom prst="rect">
            <a:avLst/>
          </a:prstGeom>
        </p:spPr>
        <p:txBody>
          <a:bodyPr vert="horz" wrap="square" lIns="91440" tIns="45720" rIns="91440" bIns="45720" numCol="1" anchor="t" anchorCtr="0" compatLnSpc="1">
            <a:prstTxWarp prst="textNoShape">
              <a:avLst/>
            </a:prstTxWarp>
            <a:noAutofit/>
          </a:bodyPr>
          <a:lstStyle/>
          <a:p>
            <a:pPr lvl="0"/>
            <a:r>
              <a:rPr lang="en-US" smtClean="0"/>
              <a:t>Click to edit Master title style</a:t>
            </a:r>
          </a:p>
        </p:txBody>
      </p:sp>
      <p:sp>
        <p:nvSpPr>
          <p:cNvPr id="1027" name="Text Placeholder 12"/>
          <p:cNvSpPr>
            <a:spLocks noGrp="1"/>
          </p:cNvSpPr>
          <p:nvPr>
            <p:ph type="body" idx="1"/>
          </p:nvPr>
        </p:nvSpPr>
        <p:spPr bwMode="auto">
          <a:xfrm>
            <a:off x="457200" y="990600"/>
            <a:ext cx="8229600" cy="53657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 name="Rectangle 10"/>
          <p:cNvSpPr>
            <a:spLocks noChangeArrowheads="1"/>
          </p:cNvSpPr>
          <p:nvPr userDrawn="1"/>
        </p:nvSpPr>
        <p:spPr bwMode="auto">
          <a:xfrm>
            <a:off x="914400" y="6654800"/>
            <a:ext cx="4953000" cy="203200"/>
          </a:xfrm>
          <a:prstGeom prst="rect">
            <a:avLst/>
          </a:prstGeom>
          <a:noFill/>
          <a:ln w="12700">
            <a:noFill/>
            <a:miter lim="800000"/>
            <a:headEnd/>
            <a:tailEnd/>
          </a:ln>
          <a:effectLst/>
        </p:spPr>
        <p:txBody>
          <a:bodyPr lIns="63500" tIns="25400" rIns="63500" bIns="25400">
            <a:spAutoFit/>
          </a:bodyPr>
          <a:lstStyle/>
          <a:p>
            <a:pPr eaLnBrk="0" hangingPunct="0"/>
            <a:r>
              <a:rPr lang="en-US" sz="1000" b="1">
                <a:solidFill>
                  <a:schemeClr val="tx1"/>
                </a:solidFill>
                <a:latin typeface="18 VAG Rounded Black   09390" charset="0"/>
              </a:rPr>
              <a:t>CS61C </a:t>
            </a:r>
            <a:r>
              <a:rPr lang="en-US" sz="1000" b="1">
                <a:solidFill>
                  <a:srgbClr val="FFFF00"/>
                </a:solidFill>
                <a:latin typeface="18 VAG Rounded Black   09390" charset="0"/>
              </a:rPr>
              <a:t>L40 Parallelism in Processor Design </a:t>
            </a:r>
            <a:r>
              <a:rPr lang="en-US" sz="1000" b="1">
                <a:solidFill>
                  <a:schemeClr val="tx1"/>
                </a:solidFill>
                <a:latin typeface="18 VAG Rounded Black   09390" charset="0"/>
              </a:rPr>
              <a:t>(</a:t>
            </a:r>
            <a:fld id="{D81E86A2-8DA2-4AAB-9737-ED2ACD04D6E3}" type="slidenum">
              <a:rPr lang="en-US" sz="1000" b="1">
                <a:solidFill>
                  <a:schemeClr val="tx1"/>
                </a:solidFill>
                <a:latin typeface="18 VAG Rounded Black   09390" charset="0"/>
              </a:rPr>
              <a:pPr eaLnBrk="0" hangingPunct="0"/>
              <a:t>‹nº›</a:t>
            </a:fld>
            <a:r>
              <a:rPr lang="en-US" sz="1000" b="1">
                <a:solidFill>
                  <a:schemeClr val="tx1"/>
                </a:solidFill>
                <a:latin typeface="18 VAG Rounded Black   09390" charset="0"/>
              </a:rPr>
              <a:t>)</a:t>
            </a:r>
          </a:p>
        </p:txBody>
      </p:sp>
      <p:sp>
        <p:nvSpPr>
          <p:cNvPr id="19" name="Rectangle 11"/>
          <p:cNvSpPr>
            <a:spLocks noChangeArrowheads="1"/>
          </p:cNvSpPr>
          <p:nvPr userDrawn="1"/>
        </p:nvSpPr>
        <p:spPr bwMode="auto">
          <a:xfrm>
            <a:off x="7454900" y="6651625"/>
            <a:ext cx="1692275" cy="204788"/>
          </a:xfrm>
          <a:prstGeom prst="rect">
            <a:avLst/>
          </a:prstGeom>
          <a:noFill/>
          <a:ln w="12700">
            <a:noFill/>
            <a:miter lim="800000"/>
            <a:headEnd/>
            <a:tailEnd/>
          </a:ln>
          <a:effectLst/>
        </p:spPr>
        <p:txBody>
          <a:bodyPr wrap="none" lIns="63500" tIns="25400" rIns="63500" bIns="25400">
            <a:spAutoFit/>
          </a:bodyPr>
          <a:lstStyle/>
          <a:p>
            <a:pPr algn="r" eaLnBrk="0" hangingPunct="0"/>
            <a:r>
              <a:rPr lang="en-US" sz="1000" b="1">
                <a:solidFill>
                  <a:schemeClr val="tx1"/>
                </a:solidFill>
                <a:latin typeface="18 VAG Rounded Black   09390" charset="0"/>
              </a:rPr>
              <a:t>Garcia, Spring 2008 © UCB</a:t>
            </a:r>
          </a:p>
        </p:txBody>
      </p:sp>
      <p:pic>
        <p:nvPicPr>
          <p:cNvPr id="1030" name="Picture 14"/>
          <p:cNvPicPr>
            <a:picLocks noChangeAspect="1" noChangeArrowheads="1"/>
          </p:cNvPicPr>
          <p:nvPr userDrawn="1"/>
        </p:nvPicPr>
        <p:blipFill>
          <a:blip r:embed="rId15">
            <a:clrChange>
              <a:clrFrom>
                <a:srgbClr val="FFFFFF"/>
              </a:clrFrom>
              <a:clrTo>
                <a:srgbClr val="FFFFFF">
                  <a:alpha val="0"/>
                </a:srgbClr>
              </a:clrTo>
            </a:clrChange>
          </a:blip>
          <a:srcRect/>
          <a:stretch>
            <a:fillRect/>
          </a:stretch>
        </p:blipFill>
        <p:spPr bwMode="auto">
          <a:xfrm>
            <a:off x="0" y="6192838"/>
            <a:ext cx="850900" cy="665162"/>
          </a:xfrm>
          <a:prstGeom prst="rect">
            <a:avLst/>
          </a:prstGeom>
          <a:noFill/>
          <a:ln w="9525">
            <a:noFill/>
            <a:miter lim="800000"/>
            <a:headEnd/>
            <a:tailEnd/>
          </a:ln>
        </p:spPr>
      </p:pic>
      <p:cxnSp>
        <p:nvCxnSpPr>
          <p:cNvPr id="13" name="Straight Connector 12"/>
          <p:cNvCxnSpPr/>
          <p:nvPr userDrawn="1"/>
        </p:nvCxnSpPr>
        <p:spPr>
          <a:xfrm>
            <a:off x="457200" y="989012"/>
            <a:ext cx="8229600" cy="1588"/>
          </a:xfrm>
          <a:prstGeom prst="line">
            <a:avLst/>
          </a:prstGeom>
          <a:ln>
            <a:solidFill>
              <a:schemeClr val="tx2"/>
            </a:solidFill>
          </a:ln>
          <a:effectLst>
            <a:glow rad="101600">
              <a:schemeClr val="tx2">
                <a:alpha val="75000"/>
              </a:schemeClr>
            </a:glow>
          </a:effectLst>
        </p:spPr>
        <p:style>
          <a:lnRef idx="2">
            <a:schemeClr val="accent1"/>
          </a:lnRef>
          <a:fillRef idx="0">
            <a:schemeClr val="accent1"/>
          </a:fillRef>
          <a:effectRef idx="1">
            <a:schemeClr val="accent1"/>
          </a:effectRef>
          <a:fontRef idx="minor">
            <a:schemeClr val="tx1"/>
          </a:fontRef>
        </p:style>
      </p:cxnSp>
    </p:spTree>
  </p:cSld>
  <p:clrMap bg1="dk1" tx1="lt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73" r:id="rId12"/>
    <p:sldLayoutId id="2147483674" r:id="rId13"/>
  </p:sldLayoutIdLst>
  <p:txStyles>
    <p:titleStyle>
      <a:lvl1pPr algn="l" rtl="0" eaLnBrk="0" fontAlgn="base" hangingPunct="0">
        <a:spcBef>
          <a:spcPct val="0"/>
        </a:spcBef>
        <a:spcAft>
          <a:spcPct val="0"/>
        </a:spcAft>
        <a:defRPr sz="4000" kern="1200" spc="-100">
          <a:solidFill>
            <a:srgbClr val="C1EEFF"/>
          </a:solidFill>
          <a:latin typeface="18 VAG Rounded Bold   07390"/>
          <a:ea typeface="ＭＳ Ｐゴシック" charset="-128"/>
          <a:cs typeface="AppleGaramond Bd"/>
        </a:defRPr>
      </a:lvl1pPr>
      <a:lvl2pPr algn="l" rtl="0" eaLnBrk="0" fontAlgn="base" hangingPunct="0">
        <a:spcBef>
          <a:spcPct val="0"/>
        </a:spcBef>
        <a:spcAft>
          <a:spcPct val="0"/>
        </a:spcAft>
        <a:defRPr sz="4000">
          <a:solidFill>
            <a:srgbClr val="C1EEFF"/>
          </a:solidFill>
          <a:latin typeface="18 VAG Rounded Bold   07390" charset="0"/>
          <a:ea typeface="ＭＳ Ｐゴシック" charset="-128"/>
          <a:cs typeface="ＭＳ Ｐゴシック" charset="-128"/>
        </a:defRPr>
      </a:lvl2pPr>
      <a:lvl3pPr algn="l" rtl="0" eaLnBrk="0" fontAlgn="base" hangingPunct="0">
        <a:spcBef>
          <a:spcPct val="0"/>
        </a:spcBef>
        <a:spcAft>
          <a:spcPct val="0"/>
        </a:spcAft>
        <a:defRPr sz="4000">
          <a:solidFill>
            <a:srgbClr val="C1EEFF"/>
          </a:solidFill>
          <a:latin typeface="18 VAG Rounded Bold   07390" charset="0"/>
          <a:ea typeface="ＭＳ Ｐゴシック" charset="-128"/>
          <a:cs typeface="ＭＳ Ｐゴシック" charset="-128"/>
        </a:defRPr>
      </a:lvl3pPr>
      <a:lvl4pPr algn="l" rtl="0" eaLnBrk="0" fontAlgn="base" hangingPunct="0">
        <a:spcBef>
          <a:spcPct val="0"/>
        </a:spcBef>
        <a:spcAft>
          <a:spcPct val="0"/>
        </a:spcAft>
        <a:defRPr sz="4000">
          <a:solidFill>
            <a:srgbClr val="C1EEFF"/>
          </a:solidFill>
          <a:latin typeface="18 VAG Rounded Bold   07390" charset="0"/>
          <a:ea typeface="ＭＳ Ｐゴシック" charset="-128"/>
          <a:cs typeface="ＭＳ Ｐゴシック" charset="-128"/>
        </a:defRPr>
      </a:lvl4pPr>
      <a:lvl5pPr algn="l" rtl="0" eaLnBrk="0" fontAlgn="base" hangingPunct="0">
        <a:spcBef>
          <a:spcPct val="0"/>
        </a:spcBef>
        <a:spcAft>
          <a:spcPct val="0"/>
        </a:spcAft>
        <a:defRPr sz="4000">
          <a:solidFill>
            <a:srgbClr val="C1EEFF"/>
          </a:solidFill>
          <a:latin typeface="18 VAG Rounded Bold   07390" charset="0"/>
          <a:ea typeface="ＭＳ Ｐゴシック" charset="-128"/>
          <a:cs typeface="ＭＳ Ｐゴシック" charset="-128"/>
        </a:defRPr>
      </a:lvl5pPr>
      <a:lvl6pPr marL="457200" algn="l" rtl="0" fontAlgn="base">
        <a:spcBef>
          <a:spcPct val="0"/>
        </a:spcBef>
        <a:spcAft>
          <a:spcPct val="0"/>
        </a:spcAft>
        <a:defRPr sz="4000" b="1">
          <a:solidFill>
            <a:srgbClr val="C1EEFF"/>
          </a:solidFill>
          <a:latin typeface="Corbel" charset="0"/>
          <a:ea typeface="ＭＳ Ｐゴシック" charset="-128"/>
          <a:cs typeface="ＭＳ Ｐゴシック" charset="-128"/>
        </a:defRPr>
      </a:lvl6pPr>
      <a:lvl7pPr marL="914400" algn="l" rtl="0" fontAlgn="base">
        <a:spcBef>
          <a:spcPct val="0"/>
        </a:spcBef>
        <a:spcAft>
          <a:spcPct val="0"/>
        </a:spcAft>
        <a:defRPr sz="4000" b="1">
          <a:solidFill>
            <a:srgbClr val="C1EEFF"/>
          </a:solidFill>
          <a:latin typeface="Corbel" charset="0"/>
          <a:ea typeface="ＭＳ Ｐゴシック" charset="-128"/>
          <a:cs typeface="ＭＳ Ｐゴシック" charset="-128"/>
        </a:defRPr>
      </a:lvl7pPr>
      <a:lvl8pPr marL="1371600" algn="l" rtl="0" fontAlgn="base">
        <a:spcBef>
          <a:spcPct val="0"/>
        </a:spcBef>
        <a:spcAft>
          <a:spcPct val="0"/>
        </a:spcAft>
        <a:defRPr sz="4000" b="1">
          <a:solidFill>
            <a:srgbClr val="C1EEFF"/>
          </a:solidFill>
          <a:latin typeface="Corbel" charset="0"/>
          <a:ea typeface="ＭＳ Ｐゴシック" charset="-128"/>
          <a:cs typeface="ＭＳ Ｐゴシック" charset="-128"/>
        </a:defRPr>
      </a:lvl8pPr>
      <a:lvl9pPr marL="1828800" algn="l" rtl="0" fontAlgn="base">
        <a:spcBef>
          <a:spcPct val="0"/>
        </a:spcBef>
        <a:spcAft>
          <a:spcPct val="0"/>
        </a:spcAft>
        <a:defRPr sz="4000" b="1">
          <a:solidFill>
            <a:srgbClr val="C1EEFF"/>
          </a:solidFill>
          <a:latin typeface="Corbel" charset="0"/>
          <a:ea typeface="ＭＳ Ｐゴシック" charset="-128"/>
          <a:cs typeface="ＭＳ Ｐゴシック" charset="-128"/>
        </a:defRPr>
      </a:lvl9pPr>
    </p:titleStyle>
    <p:bodyStyle>
      <a:lvl1pPr marL="411163" indent="-342900" algn="l" rtl="0" eaLnBrk="0" fontAlgn="base" hangingPunct="0">
        <a:spcBef>
          <a:spcPts val="700"/>
        </a:spcBef>
        <a:spcAft>
          <a:spcPct val="0"/>
        </a:spcAft>
        <a:buClr>
          <a:schemeClr val="tx2"/>
        </a:buClr>
        <a:buSzPct val="95000"/>
        <a:buFont typeface="Wingdings" pitchFamily="2" charset="2"/>
        <a:buChar char=""/>
        <a:defRPr sz="3000" kern="1200">
          <a:solidFill>
            <a:schemeClr val="tx1"/>
          </a:solidFill>
          <a:latin typeface="18 VAG Rounded Bold   07390"/>
          <a:ea typeface="ＭＳ Ｐゴシック" charset="-128"/>
          <a:cs typeface="ＭＳ Ｐゴシック" charset="-128"/>
        </a:defRPr>
      </a:lvl1pPr>
      <a:lvl2pPr marL="739775" indent="-285750" algn="l" rtl="0" eaLnBrk="0" fontAlgn="base" hangingPunct="0">
        <a:spcBef>
          <a:spcPct val="20000"/>
        </a:spcBef>
        <a:spcAft>
          <a:spcPct val="0"/>
        </a:spcAft>
        <a:buSzPct val="90000"/>
        <a:buFont typeface="Wingdings" pitchFamily="2" charset="2"/>
        <a:buChar char=""/>
        <a:defRPr sz="2600" kern="1200">
          <a:solidFill>
            <a:srgbClr val="FFE39D"/>
          </a:solidFill>
          <a:latin typeface="18 VAG Rounded Light   02390"/>
          <a:ea typeface="ＭＳ Ｐゴシック" charset="-128"/>
          <a:cs typeface="+mn-cs"/>
        </a:defRPr>
      </a:lvl2pPr>
      <a:lvl3pPr marL="995363" indent="-228600" algn="l" rtl="0" eaLnBrk="0" fontAlgn="base" hangingPunct="0">
        <a:spcBef>
          <a:spcPct val="20000"/>
        </a:spcBef>
        <a:spcAft>
          <a:spcPct val="0"/>
        </a:spcAft>
        <a:buFont typeface="Wingdings 2" pitchFamily="18" charset="2"/>
        <a:buChar char=""/>
        <a:defRPr sz="2400" kern="1200">
          <a:solidFill>
            <a:srgbClr val="A7D6FF"/>
          </a:solidFill>
          <a:latin typeface="18 VAG Rounded Light   02390"/>
          <a:ea typeface="ＭＳ Ｐゴシック" charset="-128"/>
          <a:cs typeface="+mn-cs"/>
        </a:defRPr>
      </a:lvl3pPr>
      <a:lvl4pPr marL="1260475" indent="-228600" algn="l" rtl="0" eaLnBrk="0" fontAlgn="base" hangingPunct="0">
        <a:spcBef>
          <a:spcPct val="20000"/>
        </a:spcBef>
        <a:spcAft>
          <a:spcPct val="0"/>
        </a:spcAft>
        <a:buClr>
          <a:schemeClr val="accent2"/>
        </a:buClr>
        <a:buFont typeface="Wingdings 3" pitchFamily="18" charset="2"/>
        <a:buChar char=""/>
        <a:defRPr sz="2200" kern="1200">
          <a:solidFill>
            <a:srgbClr val="F273AF"/>
          </a:solidFill>
          <a:latin typeface="18 VAG Rounded Light   02390"/>
          <a:ea typeface="ＭＳ Ｐゴシック" charset="-128"/>
          <a:cs typeface="+mn-cs"/>
        </a:defRPr>
      </a:lvl4pPr>
      <a:lvl5pPr marL="1481138" indent="-209550"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18 VAG Rounded Light   02390"/>
          <a:ea typeface="ＭＳ Ｐゴシック" charset="-128"/>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9.png"/><Relationship Id="rId4" Type="http://schemas.openxmlformats.org/officeDocument/2006/relationships/oleObject" Target="../embeddings/Gr_fico_do_Microsoft_Office_Excel1.xls"/></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4419600" cy="490538"/>
          </a:xfrm>
        </p:spPr>
        <p:txBody>
          <a:bodyPr/>
          <a:lstStyle/>
          <a:p>
            <a:r>
              <a:rPr lang="en-US" smtClean="0">
                <a:latin typeface="18 VAG Rounded Bold   07390" charset="0"/>
              </a:rPr>
              <a:t>License</a:t>
            </a:r>
          </a:p>
        </p:txBody>
      </p:sp>
      <p:sp>
        <p:nvSpPr>
          <p:cNvPr id="17411" name="Content Placeholder 2"/>
          <p:cNvSpPr>
            <a:spLocks noGrp="1"/>
          </p:cNvSpPr>
          <p:nvPr>
            <p:ph idx="1"/>
          </p:nvPr>
        </p:nvSpPr>
        <p:spPr>
          <a:xfrm>
            <a:off x="0" y="2654300"/>
            <a:ext cx="9144000" cy="1549400"/>
          </a:xfrm>
        </p:spPr>
        <p:txBody>
          <a:bodyPr anchor="ctr"/>
          <a:lstStyle/>
          <a:p>
            <a:pPr indent="0">
              <a:spcBef>
                <a:spcPct val="0"/>
              </a:spcBef>
              <a:buFont typeface="Wingdings" pitchFamily="2" charset="2"/>
              <a:buNone/>
            </a:pPr>
            <a:r>
              <a:rPr lang="en-US" i="1" smtClean="0">
                <a:latin typeface="18 VAG Rounded Bold   07390" charset="0"/>
              </a:rPr>
              <a:t>Except as otherwise noted, the content of this presentation is licensed under the Creative Commons Attribution 2.5 License.</a:t>
            </a:r>
            <a:endParaRPr lang="en-US" smtClean="0">
              <a:latin typeface="18 VAG Rounded Bold   07390"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794" name="Object 2"/>
          <p:cNvGraphicFramePr>
            <a:graphicFrameLocks noGrp="1" noChangeAspect="1"/>
          </p:cNvGraphicFramePr>
          <p:nvPr>
            <p:ph idx="1"/>
          </p:nvPr>
        </p:nvGraphicFramePr>
        <p:xfrm>
          <a:off x="152400" y="1066800"/>
          <a:ext cx="8991600" cy="4964113"/>
        </p:xfrm>
        <a:graphic>
          <a:graphicData uri="http://schemas.openxmlformats.org/presentationml/2006/ole">
            <p:oleObj spid="_x0000_s33794" r:id="rId4" imgW="8990857" imgH="4961734" progId="Excel.Chart.8">
              <p:embed/>
            </p:oleObj>
          </a:graphicData>
        </a:graphic>
      </p:graphicFrame>
      <p:sp>
        <p:nvSpPr>
          <p:cNvPr id="33795" name="Text Box 4"/>
          <p:cNvSpPr txBox="1">
            <a:spLocks noChangeArrowheads="1"/>
          </p:cNvSpPr>
          <p:nvPr/>
        </p:nvSpPr>
        <p:spPr bwMode="auto">
          <a:xfrm>
            <a:off x="2362200" y="5715000"/>
            <a:ext cx="4881563" cy="1006475"/>
          </a:xfrm>
          <a:prstGeom prst="rect">
            <a:avLst/>
          </a:prstGeom>
          <a:noFill/>
          <a:ln w="9525">
            <a:noFill/>
            <a:miter lim="800000"/>
            <a:headEnd/>
            <a:tailEnd/>
          </a:ln>
        </p:spPr>
        <p:txBody>
          <a:bodyPr wrap="none">
            <a:spAutoFit/>
          </a:bodyPr>
          <a:lstStyle/>
          <a:p>
            <a:pPr>
              <a:buFontTx/>
              <a:buChar char="•"/>
            </a:pPr>
            <a:r>
              <a:rPr lang="en-US" sz="2000" b="1">
                <a:solidFill>
                  <a:srgbClr val="FFFF00"/>
                </a:solidFill>
                <a:latin typeface="Arial" pitchFamily="34" charset="0"/>
                <a:cs typeface="Arial" pitchFamily="34" charset="0"/>
              </a:rPr>
              <a:t> VAX	        : 25%/year 1978 to 1986</a:t>
            </a:r>
          </a:p>
          <a:p>
            <a:pPr>
              <a:buFontTx/>
              <a:buChar char="•"/>
            </a:pPr>
            <a:r>
              <a:rPr lang="en-US" sz="2000" b="1">
                <a:solidFill>
                  <a:srgbClr val="FFFF00"/>
                </a:solidFill>
                <a:latin typeface="Arial" pitchFamily="34" charset="0"/>
                <a:cs typeface="Arial" pitchFamily="34" charset="0"/>
              </a:rPr>
              <a:t> RISC + x86: 52%/year 1986 to 2002</a:t>
            </a:r>
          </a:p>
          <a:p>
            <a:pPr>
              <a:buFontTx/>
              <a:buChar char="•"/>
            </a:pPr>
            <a:r>
              <a:rPr lang="en-US" sz="2000" b="1">
                <a:solidFill>
                  <a:srgbClr val="FFFF00"/>
                </a:solidFill>
                <a:latin typeface="Arial" pitchFamily="34" charset="0"/>
                <a:cs typeface="Arial" pitchFamily="34" charset="0"/>
              </a:rPr>
              <a:t> RISC + x86: ??%/year 2002 to present</a:t>
            </a:r>
          </a:p>
        </p:txBody>
      </p:sp>
      <p:sp>
        <p:nvSpPr>
          <p:cNvPr id="33796" name="Text Box 5"/>
          <p:cNvSpPr txBox="1">
            <a:spLocks noChangeArrowheads="1"/>
          </p:cNvSpPr>
          <p:nvPr/>
        </p:nvSpPr>
        <p:spPr bwMode="auto">
          <a:xfrm>
            <a:off x="1371600" y="1322388"/>
            <a:ext cx="4979988" cy="581025"/>
          </a:xfrm>
          <a:prstGeom prst="rect">
            <a:avLst/>
          </a:prstGeom>
          <a:noFill/>
          <a:ln w="9525">
            <a:noFill/>
            <a:miter lim="800000"/>
            <a:headEnd/>
            <a:tailEnd/>
          </a:ln>
        </p:spPr>
        <p:txBody>
          <a:bodyPr>
            <a:spAutoFit/>
          </a:bodyPr>
          <a:lstStyle/>
          <a:p>
            <a:pPr eaLnBrk="0" hangingPunct="0"/>
            <a:r>
              <a:rPr lang="en-US" sz="1600">
                <a:solidFill>
                  <a:schemeClr val="tx1"/>
                </a:solidFill>
                <a:latin typeface="Times" pitchFamily="18" charset="0"/>
              </a:rPr>
              <a:t>From Hennessy and Patterson, </a:t>
            </a:r>
            <a:r>
              <a:rPr lang="en-US" sz="1600" i="1">
                <a:solidFill>
                  <a:schemeClr val="tx1"/>
                </a:solidFill>
                <a:latin typeface="Times" pitchFamily="18" charset="0"/>
              </a:rPr>
              <a:t>Computer Architecture: A Quantitative Approach</a:t>
            </a:r>
            <a:r>
              <a:rPr lang="en-US" sz="1600">
                <a:solidFill>
                  <a:schemeClr val="tx1"/>
                </a:solidFill>
                <a:latin typeface="Times" pitchFamily="18" charset="0"/>
              </a:rPr>
              <a:t>, 4th edition, Sept. 15, 2006</a:t>
            </a:r>
          </a:p>
        </p:txBody>
      </p:sp>
      <p:sp>
        <p:nvSpPr>
          <p:cNvPr id="3318791" name="Text Box 7"/>
          <p:cNvSpPr txBox="1">
            <a:spLocks noChangeArrowheads="1"/>
          </p:cNvSpPr>
          <p:nvPr/>
        </p:nvSpPr>
        <p:spPr bwMode="auto">
          <a:xfrm>
            <a:off x="4572000" y="4065588"/>
            <a:ext cx="4191000" cy="1200150"/>
          </a:xfrm>
          <a:prstGeom prst="rect">
            <a:avLst/>
          </a:prstGeom>
          <a:noFill/>
          <a:ln w="9525">
            <a:noFill/>
            <a:miter lim="800000"/>
            <a:headEnd/>
            <a:tailEnd/>
          </a:ln>
        </p:spPr>
        <p:txBody>
          <a:bodyPr>
            <a:spAutoFit/>
          </a:bodyPr>
          <a:lstStyle/>
          <a:p>
            <a:pPr eaLnBrk="0" hangingPunct="0"/>
            <a:r>
              <a:rPr lang="en-US" sz="2400" b="1">
                <a:solidFill>
                  <a:srgbClr val="FF0000"/>
                </a:solidFill>
                <a:latin typeface="Arial" pitchFamily="34" charset="0"/>
                <a:sym typeface="Symbol" pitchFamily="18" charset="2"/>
              </a:rPr>
              <a:t> </a:t>
            </a:r>
            <a:r>
              <a:rPr lang="en-US" sz="2400" b="1">
                <a:solidFill>
                  <a:srgbClr val="FF0000"/>
                </a:solidFill>
                <a:latin typeface="Arial" pitchFamily="34" charset="0"/>
              </a:rPr>
              <a:t>Sea change in chip design: multiple “cores” or processors per chip</a:t>
            </a:r>
          </a:p>
        </p:txBody>
      </p:sp>
      <p:sp>
        <p:nvSpPr>
          <p:cNvPr id="33798" name="Text Box 8"/>
          <p:cNvSpPr txBox="1">
            <a:spLocks noChangeArrowheads="1"/>
          </p:cNvSpPr>
          <p:nvPr/>
        </p:nvSpPr>
        <p:spPr bwMode="auto">
          <a:xfrm>
            <a:off x="8686800" y="1114425"/>
            <a:ext cx="495300" cy="396875"/>
          </a:xfrm>
          <a:prstGeom prst="rect">
            <a:avLst/>
          </a:prstGeom>
          <a:noFill/>
          <a:ln w="9525">
            <a:noFill/>
            <a:miter lim="800000"/>
            <a:headEnd/>
            <a:tailEnd/>
          </a:ln>
        </p:spPr>
        <p:txBody>
          <a:bodyPr wrap="none">
            <a:spAutoFit/>
          </a:bodyPr>
          <a:lstStyle/>
          <a:p>
            <a:pPr eaLnBrk="0" hangingPunct="0"/>
            <a:r>
              <a:rPr lang="en-US" sz="2000">
                <a:solidFill>
                  <a:srgbClr val="FF0000"/>
                </a:solidFill>
                <a:latin typeface="Arial" pitchFamily="34" charset="0"/>
              </a:rPr>
              <a:t>3X</a:t>
            </a:r>
          </a:p>
        </p:txBody>
      </p:sp>
      <p:sp>
        <p:nvSpPr>
          <p:cNvPr id="33799" name="Line 9"/>
          <p:cNvSpPr>
            <a:spLocks noChangeShapeType="1"/>
          </p:cNvSpPr>
          <p:nvPr/>
        </p:nvSpPr>
        <p:spPr bwMode="auto">
          <a:xfrm>
            <a:off x="8763000" y="1066800"/>
            <a:ext cx="0" cy="457200"/>
          </a:xfrm>
          <a:prstGeom prst="line">
            <a:avLst/>
          </a:prstGeom>
          <a:noFill/>
          <a:ln w="9525">
            <a:solidFill>
              <a:srgbClr val="FF0000"/>
            </a:solidFill>
            <a:round/>
            <a:headEnd type="triangle" w="med" len="med"/>
            <a:tailEnd type="triangle" w="med" len="med"/>
          </a:ln>
        </p:spPr>
        <p:txBody>
          <a:bodyPr/>
          <a:lstStyle/>
          <a:p>
            <a:endParaRPr lang="pt-BR"/>
          </a:p>
        </p:txBody>
      </p:sp>
      <p:pic>
        <p:nvPicPr>
          <p:cNvPr id="33800" name="Picture 10"/>
          <p:cNvPicPr>
            <a:picLocks noChangeAspect="1" noChangeArrowheads="1"/>
          </p:cNvPicPr>
          <p:nvPr/>
        </p:nvPicPr>
        <p:blipFill>
          <a:blip r:embed="rId5">
            <a:clrChange>
              <a:clrFrom>
                <a:srgbClr val="FFFFFF"/>
              </a:clrFrom>
              <a:clrTo>
                <a:srgbClr val="FFFFFF">
                  <a:alpha val="0"/>
                </a:srgbClr>
              </a:clrTo>
            </a:clrChange>
          </a:blip>
          <a:srcRect l="10033" r="10542"/>
          <a:stretch>
            <a:fillRect/>
          </a:stretch>
        </p:blipFill>
        <p:spPr bwMode="auto">
          <a:xfrm>
            <a:off x="1447800" y="2008188"/>
            <a:ext cx="1816100" cy="2286000"/>
          </a:xfrm>
          <a:prstGeom prst="rect">
            <a:avLst/>
          </a:prstGeom>
          <a:noFill/>
          <a:ln w="9525">
            <a:noFill/>
            <a:miter lim="800000"/>
            <a:headEnd/>
            <a:tailEnd/>
          </a:ln>
        </p:spPr>
      </p:pic>
      <p:sp>
        <p:nvSpPr>
          <p:cNvPr id="3318795" name="AutoShape 11" descr="Horizontal brick"/>
          <p:cNvSpPr>
            <a:spLocks noChangeArrowheads="1"/>
          </p:cNvSpPr>
          <p:nvPr/>
        </p:nvSpPr>
        <p:spPr bwMode="auto">
          <a:xfrm rot="-5400000">
            <a:off x="7365207" y="967581"/>
            <a:ext cx="546100" cy="798513"/>
          </a:xfrm>
          <a:prstGeom prst="parallelogram">
            <a:avLst>
              <a:gd name="adj" fmla="val 25000"/>
            </a:avLst>
          </a:prstGeom>
          <a:pattFill prst="horzBrick">
            <a:fgClr>
              <a:schemeClr val="tx2"/>
            </a:fgClr>
            <a:bgClr>
              <a:srgbClr val="800000"/>
            </a:bgClr>
          </a:pattFill>
          <a:ln w="9525">
            <a:solidFill>
              <a:srgbClr val="800000"/>
            </a:solidFill>
            <a:miter lim="800000"/>
            <a:headEnd/>
            <a:tailEnd/>
          </a:ln>
          <a:effectLst/>
        </p:spPr>
        <p:txBody>
          <a:bodyPr vert="eaVert" wrap="none" anchor="ctr"/>
          <a:lstStyle/>
          <a:p>
            <a:pPr algn="ctr" eaLnBrk="0" hangingPunct="0"/>
            <a:endParaRPr lang="pt-BR" sz="2400">
              <a:solidFill>
                <a:srgbClr val="800000"/>
              </a:solidFill>
              <a:effectLst>
                <a:outerShdw blurRad="38100" dist="38100" dir="2700000" algn="tl">
                  <a:srgbClr val="000000"/>
                </a:outerShdw>
              </a:effectLst>
              <a:latin typeface="Times" pitchFamily="18" charset="0"/>
            </a:endParaRPr>
          </a:p>
        </p:txBody>
      </p:sp>
      <p:sp>
        <p:nvSpPr>
          <p:cNvPr id="12" name="Title 11"/>
          <p:cNvSpPr>
            <a:spLocks noGrp="1"/>
          </p:cNvSpPr>
          <p:nvPr>
            <p:ph type="title"/>
          </p:nvPr>
        </p:nvSpPr>
        <p:spPr/>
        <p:txBody>
          <a:bodyPr/>
          <a:lstStyle/>
          <a:p>
            <a:r>
              <a:rPr lang="en-US" smtClean="0">
                <a:latin typeface="18 VAG Rounded Bold   07390" charset="0"/>
              </a:rPr>
              <a:t>Uniprocessor Performance (SPECint)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187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1879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0834" name="Rectangle 2"/>
          <p:cNvSpPr>
            <a:spLocks noGrp="1" noChangeArrowheads="1"/>
          </p:cNvSpPr>
          <p:nvPr>
            <p:ph type="title"/>
          </p:nvPr>
        </p:nvSpPr>
        <p:spPr/>
        <p:txBody>
          <a:bodyPr/>
          <a:lstStyle/>
          <a:p>
            <a:r>
              <a:rPr lang="en-US" smtClean="0">
                <a:latin typeface="18 VAG Rounded Bold   07390" charset="0"/>
              </a:rPr>
              <a:t>Sea Change in Chip Design</a:t>
            </a:r>
          </a:p>
        </p:txBody>
      </p:sp>
      <p:sp>
        <p:nvSpPr>
          <p:cNvPr id="35843" name="Rectangle 3"/>
          <p:cNvSpPr>
            <a:spLocks noGrp="1" noChangeArrowheads="1"/>
          </p:cNvSpPr>
          <p:nvPr>
            <p:ph type="body" idx="1"/>
          </p:nvPr>
        </p:nvSpPr>
        <p:spPr/>
        <p:txBody>
          <a:bodyPr/>
          <a:lstStyle/>
          <a:p>
            <a:r>
              <a:rPr lang="en-US" sz="2400" smtClean="0">
                <a:latin typeface="18 VAG Rounded Bold   07390" charset="0"/>
              </a:rPr>
              <a:t>Intel 4004 (1971)</a:t>
            </a:r>
          </a:p>
          <a:p>
            <a:pPr lvl="1"/>
            <a:r>
              <a:rPr lang="en-US" sz="2000" smtClean="0">
                <a:latin typeface="18 VAG Rounded Light   02390" charset="0"/>
              </a:rPr>
              <a:t>4-bit processor,</a:t>
            </a:r>
            <a:br>
              <a:rPr lang="en-US" sz="2000" smtClean="0">
                <a:latin typeface="18 VAG Rounded Light   02390" charset="0"/>
              </a:rPr>
            </a:br>
            <a:r>
              <a:rPr lang="en-US" sz="2000" smtClean="0">
                <a:latin typeface="18 VAG Rounded Light   02390" charset="0"/>
              </a:rPr>
              <a:t>2312 transistors, 0.4 MHz, </a:t>
            </a:r>
            <a:br>
              <a:rPr lang="en-US" sz="2000" smtClean="0">
                <a:latin typeface="18 VAG Rounded Light   02390" charset="0"/>
              </a:rPr>
            </a:br>
            <a:r>
              <a:rPr lang="en-US" sz="2000" smtClean="0">
                <a:latin typeface="18 VAG Rounded Light   02390" charset="0"/>
              </a:rPr>
              <a:t>10 micron PMOS, 11 mm</a:t>
            </a:r>
            <a:r>
              <a:rPr lang="en-US" sz="2000" baseline="30000" smtClean="0">
                <a:latin typeface="18 VAG Rounded Light   02390" charset="0"/>
              </a:rPr>
              <a:t>2</a:t>
            </a:r>
            <a:r>
              <a:rPr lang="en-US" sz="2000" smtClean="0">
                <a:latin typeface="18 VAG Rounded Light   02390" charset="0"/>
              </a:rPr>
              <a:t> chip</a:t>
            </a:r>
          </a:p>
          <a:p>
            <a:r>
              <a:rPr lang="en-US" sz="2400" smtClean="0">
                <a:latin typeface="18 VAG Rounded Bold   07390" charset="0"/>
              </a:rPr>
              <a:t>RISC II (1983)</a:t>
            </a:r>
          </a:p>
          <a:p>
            <a:pPr lvl="1"/>
            <a:r>
              <a:rPr lang="en-US" sz="2000" smtClean="0">
                <a:latin typeface="18 VAG Rounded Light   02390" charset="0"/>
              </a:rPr>
              <a:t>32-bit, 5 stage </a:t>
            </a:r>
            <a:br>
              <a:rPr lang="en-US" sz="2000" smtClean="0">
                <a:latin typeface="18 VAG Rounded Light   02390" charset="0"/>
              </a:rPr>
            </a:br>
            <a:r>
              <a:rPr lang="en-US" sz="2000" smtClean="0">
                <a:latin typeface="18 VAG Rounded Light   02390" charset="0"/>
              </a:rPr>
              <a:t>pipeline, 40,760 transistors, 3 MHz, </a:t>
            </a:r>
            <a:br>
              <a:rPr lang="en-US" sz="2000" smtClean="0">
                <a:latin typeface="18 VAG Rounded Light   02390" charset="0"/>
              </a:rPr>
            </a:br>
            <a:r>
              <a:rPr lang="en-US" sz="2000" smtClean="0">
                <a:latin typeface="18 VAG Rounded Light   02390" charset="0"/>
              </a:rPr>
              <a:t>3 micron NMOS, 60 mm</a:t>
            </a:r>
            <a:r>
              <a:rPr lang="en-US" sz="2000" baseline="30000" smtClean="0">
                <a:latin typeface="18 VAG Rounded Light   02390" charset="0"/>
              </a:rPr>
              <a:t>2</a:t>
            </a:r>
            <a:r>
              <a:rPr lang="en-US" sz="2000" smtClean="0">
                <a:latin typeface="18 VAG Rounded Light   02390" charset="0"/>
              </a:rPr>
              <a:t> chip</a:t>
            </a:r>
          </a:p>
          <a:p>
            <a:r>
              <a:rPr lang="en-US" sz="2400" smtClean="0">
                <a:latin typeface="18 VAG Rounded Bold   07390" charset="0"/>
              </a:rPr>
              <a:t>125 mm</a:t>
            </a:r>
            <a:r>
              <a:rPr lang="en-US" sz="2400" baseline="30000" smtClean="0">
                <a:latin typeface="18 VAG Rounded Bold   07390" charset="0"/>
              </a:rPr>
              <a:t>2</a:t>
            </a:r>
            <a:r>
              <a:rPr lang="en-US" sz="2400" smtClean="0">
                <a:latin typeface="18 VAG Rounded Bold   07390" charset="0"/>
              </a:rPr>
              <a:t> chip, 0.065 micron CMOS </a:t>
            </a:r>
            <a:br>
              <a:rPr lang="en-US" sz="2400" smtClean="0">
                <a:latin typeface="18 VAG Rounded Bold   07390" charset="0"/>
              </a:rPr>
            </a:br>
            <a:r>
              <a:rPr lang="en-US" sz="2400" smtClean="0">
                <a:latin typeface="18 VAG Rounded Bold   07390" charset="0"/>
              </a:rPr>
              <a:t>= 2312 RISC II + FPU + Icache + Dcache</a:t>
            </a:r>
          </a:p>
          <a:p>
            <a:pPr lvl="1"/>
            <a:r>
              <a:rPr lang="en-US" sz="2000" smtClean="0">
                <a:latin typeface="18 VAG Rounded Light   02390" charset="0"/>
              </a:rPr>
              <a:t>RISC II shrinks to </a:t>
            </a:r>
            <a:r>
              <a:rPr lang="en-US" sz="2000" smtClean="0">
                <a:latin typeface="18 VAG Rounded Light   02390" charset="0"/>
                <a:sym typeface="Symbol" pitchFamily="18" charset="2"/>
              </a:rPr>
              <a:t></a:t>
            </a:r>
            <a:r>
              <a:rPr lang="en-US" sz="2000" smtClean="0">
                <a:latin typeface="18 VAG Rounded Light   02390" charset="0"/>
              </a:rPr>
              <a:t> 0.02 mm</a:t>
            </a:r>
            <a:r>
              <a:rPr lang="en-US" sz="2000" baseline="30000" smtClean="0">
                <a:latin typeface="18 VAG Rounded Light   02390" charset="0"/>
              </a:rPr>
              <a:t>2</a:t>
            </a:r>
            <a:r>
              <a:rPr lang="en-US" sz="2000" smtClean="0">
                <a:latin typeface="18 VAG Rounded Light   02390" charset="0"/>
              </a:rPr>
              <a:t> at 65 nm</a:t>
            </a:r>
          </a:p>
          <a:p>
            <a:pPr lvl="1"/>
            <a:r>
              <a:rPr lang="en-US" sz="2000" smtClean="0">
                <a:latin typeface="18 VAG Rounded Light   02390" charset="0"/>
              </a:rPr>
              <a:t>Caches via DRAM or 1 transistor SRAM or 3D chip stacking</a:t>
            </a:r>
          </a:p>
          <a:p>
            <a:pPr lvl="1"/>
            <a:r>
              <a:rPr lang="en-US" sz="2000" smtClean="0">
                <a:latin typeface="18 VAG Rounded Light   02390" charset="0"/>
              </a:rPr>
              <a:t>Proximity Communication via capacitive coupling at &gt; 1 TB/s ?</a:t>
            </a:r>
            <a:br>
              <a:rPr lang="en-US" sz="2000" smtClean="0">
                <a:latin typeface="18 VAG Rounded Light   02390" charset="0"/>
              </a:rPr>
            </a:br>
            <a:r>
              <a:rPr lang="en-US" sz="2000" smtClean="0">
                <a:latin typeface="18 VAG Rounded Light   02390" charset="0"/>
              </a:rPr>
              <a:t>(Ivan Sutherland @ Sun / Berkeley)</a:t>
            </a:r>
          </a:p>
          <a:p>
            <a:r>
              <a:rPr lang="en-US" sz="2400" smtClean="0">
                <a:latin typeface="18 VAG Rounded Bold   07390" charset="0"/>
              </a:rPr>
              <a:t> Processor is the new transistor! </a:t>
            </a:r>
          </a:p>
          <a:p>
            <a:endParaRPr lang="en-US" sz="2400" smtClean="0">
              <a:latin typeface="18 VAG Rounded Bold   07390" charset="0"/>
            </a:endParaRPr>
          </a:p>
          <a:p>
            <a:r>
              <a:rPr lang="en-US" sz="2400" smtClean="0">
                <a:latin typeface="18 VAG Rounded Bold   07390" charset="0"/>
              </a:rPr>
              <a:t> </a:t>
            </a:r>
          </a:p>
        </p:txBody>
      </p:sp>
      <p:pic>
        <p:nvPicPr>
          <p:cNvPr id="35844" name="Picture 4"/>
          <p:cNvPicPr>
            <a:picLocks noChangeAspect="1" noChangeArrowheads="1"/>
          </p:cNvPicPr>
          <p:nvPr/>
        </p:nvPicPr>
        <p:blipFill>
          <a:blip r:embed="rId3"/>
          <a:srcRect/>
          <a:stretch>
            <a:fillRect/>
          </a:stretch>
        </p:blipFill>
        <p:spPr bwMode="auto">
          <a:xfrm>
            <a:off x="6350000" y="3048000"/>
            <a:ext cx="2413000" cy="1371600"/>
          </a:xfrm>
          <a:prstGeom prst="rect">
            <a:avLst/>
          </a:prstGeom>
          <a:noFill/>
          <a:ln w="9525">
            <a:noFill/>
            <a:miter lim="800000"/>
            <a:headEnd/>
            <a:tailEnd/>
          </a:ln>
        </p:spPr>
      </p:pic>
      <p:pic>
        <p:nvPicPr>
          <p:cNvPr id="35845" name="Picture 5"/>
          <p:cNvPicPr>
            <a:picLocks noChangeAspect="1" noChangeArrowheads="1"/>
          </p:cNvPicPr>
          <p:nvPr/>
        </p:nvPicPr>
        <p:blipFill>
          <a:blip r:embed="rId4"/>
          <a:srcRect/>
          <a:stretch>
            <a:fillRect/>
          </a:stretch>
        </p:blipFill>
        <p:spPr bwMode="auto">
          <a:xfrm>
            <a:off x="6340475" y="1138238"/>
            <a:ext cx="2422525" cy="17573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2882" name="Rectangle 2"/>
          <p:cNvSpPr>
            <a:spLocks noGrp="1" noChangeArrowheads="1"/>
          </p:cNvSpPr>
          <p:nvPr>
            <p:ph type="title"/>
          </p:nvPr>
        </p:nvSpPr>
        <p:spPr/>
        <p:txBody>
          <a:bodyPr/>
          <a:lstStyle/>
          <a:p>
            <a:r>
              <a:rPr lang="en-US" sz="3200" smtClean="0">
                <a:latin typeface="18 VAG Rounded Bold   07390" charset="0"/>
              </a:rPr>
              <a:t>Parallelism again? What’s different this time?</a:t>
            </a:r>
          </a:p>
        </p:txBody>
      </p:sp>
      <p:sp>
        <p:nvSpPr>
          <p:cNvPr id="37891" name="Rectangle 3"/>
          <p:cNvSpPr>
            <a:spLocks noGrp="1" noChangeArrowheads="1"/>
          </p:cNvSpPr>
          <p:nvPr>
            <p:ph type="body" idx="1"/>
          </p:nvPr>
        </p:nvSpPr>
        <p:spPr/>
        <p:txBody>
          <a:bodyPr/>
          <a:lstStyle/>
          <a:p>
            <a:pPr>
              <a:buFont typeface="Wingdings" pitchFamily="2" charset="2"/>
              <a:buNone/>
            </a:pPr>
            <a:r>
              <a:rPr lang="en-US" sz="2800" smtClean="0">
                <a:latin typeface="18 VAG Rounded Bold   07390" charset="0"/>
              </a:rPr>
              <a:t>	“This shift toward increasing parallelism is not a triumphant stride forward based on breakthroughs in novel software and architectures for parallelism; instead, </a:t>
            </a:r>
            <a:r>
              <a:rPr lang="en-US" sz="2800" smtClean="0">
                <a:solidFill>
                  <a:schemeClr val="accent1"/>
                </a:solidFill>
                <a:latin typeface="18 VAG Rounded Bold   07390" charset="0"/>
              </a:rPr>
              <a:t>this plunge into parallelism is actually a retreat from even greater challenges that thwart efficient silicon implementation of traditional uniprocessor architectures</a:t>
            </a:r>
            <a:r>
              <a:rPr lang="en-US" sz="2800" smtClean="0">
                <a:latin typeface="18 VAG Rounded Bold   07390" charset="0"/>
              </a:rPr>
              <a:t>.”</a:t>
            </a:r>
          </a:p>
          <a:p>
            <a:pPr>
              <a:buFont typeface="Wingdings" pitchFamily="2" charset="2"/>
              <a:buNone/>
            </a:pPr>
            <a:r>
              <a:rPr lang="en-US" sz="2800" smtClean="0">
                <a:latin typeface="18 VAG Rounded Bold   07390" charset="0"/>
              </a:rPr>
              <a:t>			 – Berkeley View, December 2006</a:t>
            </a:r>
          </a:p>
          <a:p>
            <a:r>
              <a:rPr lang="en-US" sz="2800" smtClean="0">
                <a:latin typeface="18 VAG Rounded Bold   07390" charset="0"/>
              </a:rPr>
              <a:t>HW/SW Industry bet its future that breakthroughs will appear before it’s too late</a:t>
            </a:r>
          </a:p>
          <a:p>
            <a:pPr algn="ctr">
              <a:buFont typeface="Wingdings" pitchFamily="2" charset="2"/>
              <a:buNone/>
            </a:pPr>
            <a:r>
              <a:rPr lang="en-US" sz="2800" b="1" smtClean="0">
                <a:solidFill>
                  <a:srgbClr val="FFFF00"/>
                </a:solidFill>
                <a:latin typeface="Courier New" pitchFamily="49" charset="0"/>
                <a:cs typeface="Courier New" pitchFamily="49" charset="0"/>
              </a:rPr>
              <a:t>view.eecs.berkeley.edu</a:t>
            </a:r>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4930" name="Rectangle 2"/>
          <p:cNvSpPr>
            <a:spLocks noGrp="1" noChangeArrowheads="1"/>
          </p:cNvSpPr>
          <p:nvPr>
            <p:ph type="title"/>
          </p:nvPr>
        </p:nvSpPr>
        <p:spPr/>
        <p:txBody>
          <a:bodyPr/>
          <a:lstStyle/>
          <a:p>
            <a:r>
              <a:rPr lang="en-US" smtClean="0">
                <a:latin typeface="18 VAG Rounded Bold   07390" charset="0"/>
              </a:rPr>
              <a:t>Need a New Approach</a:t>
            </a:r>
          </a:p>
        </p:txBody>
      </p:sp>
      <p:sp>
        <p:nvSpPr>
          <p:cNvPr id="39939" name="Rectangle 3"/>
          <p:cNvSpPr>
            <a:spLocks noGrp="1" noChangeArrowheads="1"/>
          </p:cNvSpPr>
          <p:nvPr>
            <p:ph type="body" idx="1"/>
          </p:nvPr>
        </p:nvSpPr>
        <p:spPr/>
        <p:txBody>
          <a:bodyPr/>
          <a:lstStyle/>
          <a:p>
            <a:r>
              <a:rPr lang="en-US" sz="2400" smtClean="0">
                <a:latin typeface="18 VAG Rounded Bold   07390" charset="0"/>
              </a:rPr>
              <a:t>Berkeley researchers from many backgrounds met between February 2005 and December 2006 to discuss parallelism</a:t>
            </a:r>
          </a:p>
          <a:p>
            <a:pPr lvl="1"/>
            <a:r>
              <a:rPr lang="en-US" sz="2000" smtClean="0">
                <a:latin typeface="18 VAG Rounded Light   02390" charset="0"/>
              </a:rPr>
              <a:t>Circuit design, computer architecture, massively parallel computing, computer-aided design, embedded hardware and software, programming languages, compilers, scientific programming, and numerical analysis</a:t>
            </a:r>
          </a:p>
          <a:p>
            <a:r>
              <a:rPr lang="en-US" sz="2400" smtClean="0">
                <a:latin typeface="18 VAG Rounded Bold   07390" charset="0"/>
              </a:rPr>
              <a:t>Krste Asanovic, Ras Bodik, Jim Demmel, Edward Lee, John Kubiatowicz, George Necula, Kurt Keutzer, Dave Patterson, Koshik Sen, John Shalf, Kathy Yelick + others</a:t>
            </a:r>
          </a:p>
          <a:p>
            <a:r>
              <a:rPr lang="en-US" sz="2400" smtClean="0">
                <a:latin typeface="18 VAG Rounded Bold   07390" charset="0"/>
              </a:rPr>
              <a:t>Tried to learn from successes in embedded and high performance computing (HPC)</a:t>
            </a:r>
          </a:p>
          <a:p>
            <a:r>
              <a:rPr lang="en-US" sz="2400" smtClean="0">
                <a:latin typeface="18 VAG Rounded Bold   07390" charset="0"/>
              </a:rPr>
              <a:t>Led to 7 Questions to frame parallel research</a:t>
            </a:r>
          </a:p>
          <a:p>
            <a:endParaRPr lang="en-US" sz="2400" smtClean="0">
              <a:latin typeface="18 VAG Rounded Bold   07390" charset="0"/>
            </a:endParaRPr>
          </a:p>
        </p:txBody>
      </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3"/>
          <a:srcRect/>
          <a:stretch>
            <a:fillRect/>
          </a:stretch>
        </p:blipFill>
        <p:spPr bwMode="auto">
          <a:xfrm>
            <a:off x="4876800" y="1716088"/>
            <a:ext cx="4114800" cy="2951162"/>
          </a:xfrm>
          <a:prstGeom prst="rect">
            <a:avLst/>
          </a:prstGeom>
          <a:noFill/>
          <a:ln w="9525">
            <a:noFill/>
            <a:miter lim="800000"/>
            <a:headEnd/>
            <a:tailEnd/>
          </a:ln>
        </p:spPr>
      </p:pic>
      <p:sp>
        <p:nvSpPr>
          <p:cNvPr id="3326979" name="Rectangle 3"/>
          <p:cNvSpPr>
            <a:spLocks noGrp="1" noChangeArrowheads="1"/>
          </p:cNvSpPr>
          <p:nvPr>
            <p:ph type="title"/>
          </p:nvPr>
        </p:nvSpPr>
        <p:spPr/>
        <p:txBody>
          <a:bodyPr/>
          <a:lstStyle/>
          <a:p>
            <a:r>
              <a:rPr lang="en-US" smtClean="0">
                <a:latin typeface="18 VAG Rounded Bold   07390" charset="0"/>
              </a:rPr>
              <a:t>7 Questions for Parallelism</a:t>
            </a:r>
          </a:p>
        </p:txBody>
      </p:sp>
      <p:sp>
        <p:nvSpPr>
          <p:cNvPr id="41988" name="Rectangle 4"/>
          <p:cNvSpPr>
            <a:spLocks noGrp="1" noChangeArrowheads="1"/>
          </p:cNvSpPr>
          <p:nvPr>
            <p:ph type="body" idx="1"/>
          </p:nvPr>
        </p:nvSpPr>
        <p:spPr>
          <a:xfrm>
            <a:off x="0" y="990600"/>
            <a:ext cx="5029200" cy="4973638"/>
          </a:xfrm>
        </p:spPr>
        <p:txBody>
          <a:bodyPr/>
          <a:lstStyle/>
          <a:p>
            <a:pPr marL="571500" indent="-571500">
              <a:lnSpc>
                <a:spcPct val="90000"/>
              </a:lnSpc>
              <a:spcAft>
                <a:spcPts val="1200"/>
              </a:spcAft>
            </a:pPr>
            <a:r>
              <a:rPr lang="en-US" sz="2100" smtClean="0">
                <a:latin typeface="18 VAG Rounded Bold   07390" charset="0"/>
              </a:rPr>
              <a:t>Applications:</a:t>
            </a:r>
          </a:p>
          <a:p>
            <a:pPr marL="571500" indent="-571500">
              <a:lnSpc>
                <a:spcPct val="90000"/>
              </a:lnSpc>
              <a:spcAft>
                <a:spcPts val="1200"/>
              </a:spcAft>
              <a:buFont typeface="Times" pitchFamily="18" charset="0"/>
              <a:buNone/>
            </a:pPr>
            <a:r>
              <a:rPr lang="en-US" sz="2100" smtClean="0">
                <a:latin typeface="18 VAG Rounded Bold   07390" charset="0"/>
              </a:rPr>
              <a:t>	</a:t>
            </a:r>
            <a:r>
              <a:rPr lang="en-US" sz="2100" smtClean="0">
                <a:solidFill>
                  <a:schemeClr val="accent1"/>
                </a:solidFill>
                <a:latin typeface="18 VAG Rounded Bold   07390" charset="0"/>
              </a:rPr>
              <a:t>1. What are the apps?</a:t>
            </a:r>
            <a:br>
              <a:rPr lang="en-US" sz="2100" smtClean="0">
                <a:solidFill>
                  <a:schemeClr val="accent1"/>
                </a:solidFill>
                <a:latin typeface="18 VAG Rounded Bold   07390" charset="0"/>
              </a:rPr>
            </a:br>
            <a:r>
              <a:rPr lang="en-US" sz="2100" smtClean="0">
                <a:solidFill>
                  <a:schemeClr val="accent1"/>
                </a:solidFill>
                <a:latin typeface="18 VAG Rounded Bold   07390" charset="0"/>
              </a:rPr>
              <a:t>2. What are kernels of apps?</a:t>
            </a:r>
          </a:p>
          <a:p>
            <a:pPr marL="571500" indent="-571500">
              <a:lnSpc>
                <a:spcPct val="90000"/>
              </a:lnSpc>
              <a:spcAft>
                <a:spcPts val="1200"/>
              </a:spcAft>
            </a:pPr>
            <a:r>
              <a:rPr lang="en-US" sz="2100" smtClean="0">
                <a:latin typeface="18 VAG Rounded Bold   07390" charset="0"/>
              </a:rPr>
              <a:t>Architecture &amp; Hardware:</a:t>
            </a:r>
          </a:p>
          <a:p>
            <a:pPr marL="571500" indent="-571500">
              <a:lnSpc>
                <a:spcPct val="90000"/>
              </a:lnSpc>
              <a:spcAft>
                <a:spcPts val="1200"/>
              </a:spcAft>
              <a:buFont typeface="Times" pitchFamily="18" charset="0"/>
              <a:buNone/>
            </a:pPr>
            <a:r>
              <a:rPr lang="en-US" sz="2100" smtClean="0">
                <a:latin typeface="18 VAG Rounded Bold   07390" charset="0"/>
              </a:rPr>
              <a:t>	</a:t>
            </a:r>
            <a:r>
              <a:rPr lang="en-US" sz="2100" smtClean="0">
                <a:solidFill>
                  <a:schemeClr val="accent1"/>
                </a:solidFill>
                <a:latin typeface="18 VAG Rounded Bold   07390" charset="0"/>
              </a:rPr>
              <a:t>3. What are HW building blocks?</a:t>
            </a:r>
            <a:br>
              <a:rPr lang="en-US" sz="2100" smtClean="0">
                <a:solidFill>
                  <a:schemeClr val="accent1"/>
                </a:solidFill>
                <a:latin typeface="18 VAG Rounded Bold   07390" charset="0"/>
              </a:rPr>
            </a:br>
            <a:r>
              <a:rPr lang="en-US" sz="2100" smtClean="0">
                <a:solidFill>
                  <a:schemeClr val="accent1"/>
                </a:solidFill>
                <a:latin typeface="18 VAG Rounded Bold   07390" charset="0"/>
              </a:rPr>
              <a:t>4. How to connect them?</a:t>
            </a:r>
          </a:p>
          <a:p>
            <a:pPr marL="571500" indent="-571500">
              <a:lnSpc>
                <a:spcPct val="90000"/>
              </a:lnSpc>
              <a:spcAft>
                <a:spcPts val="1200"/>
              </a:spcAft>
            </a:pPr>
            <a:r>
              <a:rPr lang="en-US" sz="2100" smtClean="0">
                <a:latin typeface="18 VAG Rounded Bold   07390" charset="0"/>
              </a:rPr>
              <a:t>Programming Model &amp; Systems Software:</a:t>
            </a:r>
          </a:p>
          <a:p>
            <a:pPr marL="571500" indent="-571500">
              <a:lnSpc>
                <a:spcPct val="90000"/>
              </a:lnSpc>
              <a:spcAft>
                <a:spcPts val="1200"/>
              </a:spcAft>
              <a:buFont typeface="Times" pitchFamily="18" charset="0"/>
              <a:buNone/>
            </a:pPr>
            <a:r>
              <a:rPr lang="en-US" sz="2100" smtClean="0">
                <a:latin typeface="18 VAG Rounded Bold   07390" charset="0"/>
              </a:rPr>
              <a:t>	</a:t>
            </a:r>
            <a:r>
              <a:rPr lang="en-US" sz="2100" smtClean="0">
                <a:solidFill>
                  <a:schemeClr val="accent1"/>
                </a:solidFill>
                <a:latin typeface="18 VAG Rounded Bold   07390" charset="0"/>
              </a:rPr>
              <a:t>5. How to describe apps &amp; kernels?</a:t>
            </a:r>
            <a:br>
              <a:rPr lang="en-US" sz="2100" smtClean="0">
                <a:solidFill>
                  <a:schemeClr val="accent1"/>
                </a:solidFill>
                <a:latin typeface="18 VAG Rounded Bold   07390" charset="0"/>
              </a:rPr>
            </a:br>
            <a:r>
              <a:rPr lang="en-US" sz="2100" smtClean="0">
                <a:solidFill>
                  <a:schemeClr val="accent1"/>
                </a:solidFill>
                <a:latin typeface="18 VAG Rounded Bold   07390" charset="0"/>
              </a:rPr>
              <a:t>6. How to program the HW?</a:t>
            </a:r>
          </a:p>
          <a:p>
            <a:pPr marL="571500" indent="-571500">
              <a:lnSpc>
                <a:spcPct val="90000"/>
              </a:lnSpc>
              <a:spcAft>
                <a:spcPts val="1200"/>
              </a:spcAft>
            </a:pPr>
            <a:r>
              <a:rPr lang="en-US" sz="2100" smtClean="0">
                <a:latin typeface="18 VAG Rounded Bold   07390" charset="0"/>
              </a:rPr>
              <a:t>Evaluation: </a:t>
            </a:r>
          </a:p>
          <a:p>
            <a:pPr marL="571500" indent="-571500">
              <a:lnSpc>
                <a:spcPct val="90000"/>
              </a:lnSpc>
              <a:spcAft>
                <a:spcPts val="1200"/>
              </a:spcAft>
              <a:buFont typeface="Times" pitchFamily="18" charset="0"/>
              <a:buNone/>
            </a:pPr>
            <a:r>
              <a:rPr lang="en-US" sz="2100" smtClean="0">
                <a:latin typeface="18 VAG Rounded Bold   07390" charset="0"/>
              </a:rPr>
              <a:t>	</a:t>
            </a:r>
            <a:r>
              <a:rPr lang="en-US" sz="2100" smtClean="0">
                <a:solidFill>
                  <a:schemeClr val="accent1"/>
                </a:solidFill>
                <a:latin typeface="18 VAG Rounded Bold   07390" charset="0"/>
              </a:rPr>
              <a:t>7. How to measure success?</a:t>
            </a:r>
          </a:p>
        </p:txBody>
      </p:sp>
      <p:sp>
        <p:nvSpPr>
          <p:cNvPr id="41989" name="Text Box 5"/>
          <p:cNvSpPr txBox="1">
            <a:spLocks noChangeArrowheads="1"/>
          </p:cNvSpPr>
          <p:nvPr/>
        </p:nvSpPr>
        <p:spPr bwMode="auto">
          <a:xfrm>
            <a:off x="4724400" y="4648200"/>
            <a:ext cx="4419600" cy="701675"/>
          </a:xfrm>
          <a:prstGeom prst="rect">
            <a:avLst/>
          </a:prstGeom>
          <a:noFill/>
          <a:ln w="9525">
            <a:noFill/>
            <a:miter lim="800000"/>
            <a:headEnd/>
            <a:tailEnd/>
          </a:ln>
        </p:spPr>
        <p:txBody>
          <a:bodyPr>
            <a:spAutoFit/>
          </a:bodyPr>
          <a:lstStyle/>
          <a:p>
            <a:pPr algn="ctr" eaLnBrk="0" hangingPunct="0"/>
            <a:r>
              <a:rPr lang="en-US" sz="2000" i="1">
                <a:solidFill>
                  <a:schemeClr val="tx1"/>
                </a:solidFill>
                <a:latin typeface="Tahoma" pitchFamily="34" charset="0"/>
                <a:cs typeface="Tahoma" pitchFamily="34" charset="0"/>
              </a:rPr>
              <a:t>(Inspired by a view of the </a:t>
            </a:r>
            <a:br>
              <a:rPr lang="en-US" sz="2000" i="1">
                <a:solidFill>
                  <a:schemeClr val="tx1"/>
                </a:solidFill>
                <a:latin typeface="Tahoma" pitchFamily="34" charset="0"/>
                <a:cs typeface="Tahoma" pitchFamily="34" charset="0"/>
              </a:rPr>
            </a:br>
            <a:r>
              <a:rPr lang="en-US" sz="2000" i="1">
                <a:solidFill>
                  <a:schemeClr val="tx1"/>
                </a:solidFill>
                <a:latin typeface="Tahoma" pitchFamily="34" charset="0"/>
                <a:cs typeface="Tahoma" pitchFamily="34" charset="0"/>
              </a:rPr>
              <a:t>Golden Gate Bridge from Berkeley) </a:t>
            </a:r>
          </a:p>
        </p:txBody>
      </p: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2580" name="Rectangle 4"/>
          <p:cNvSpPr>
            <a:spLocks noGrp="1" noChangeArrowheads="1"/>
          </p:cNvSpPr>
          <p:nvPr>
            <p:ph type="title"/>
          </p:nvPr>
        </p:nvSpPr>
        <p:spPr/>
        <p:txBody>
          <a:bodyPr/>
          <a:lstStyle/>
          <a:p>
            <a:r>
              <a:rPr lang="en-US" sz="3600" smtClean="0">
                <a:latin typeface="18 VAG Rounded Bold   07390" charset="0"/>
              </a:rPr>
              <a:t>Hardware Tower: What are problems?</a:t>
            </a:r>
          </a:p>
        </p:txBody>
      </p:sp>
      <p:sp>
        <p:nvSpPr>
          <p:cNvPr id="44035" name="Rectangle 2"/>
          <p:cNvSpPr>
            <a:spLocks noGrp="1" noChangeArrowheads="1"/>
          </p:cNvSpPr>
          <p:nvPr>
            <p:ph type="body" idx="1"/>
          </p:nvPr>
        </p:nvSpPr>
        <p:spPr/>
        <p:txBody>
          <a:bodyPr/>
          <a:lstStyle/>
          <a:p>
            <a:r>
              <a:rPr lang="en-US" smtClean="0">
                <a:latin typeface="18 VAG Rounded Bold   07390" charset="0"/>
              </a:rPr>
              <a:t>Power limits leading edge chip designs</a:t>
            </a:r>
          </a:p>
          <a:p>
            <a:pPr lvl="1"/>
            <a:r>
              <a:rPr lang="en-US" smtClean="0">
                <a:latin typeface="18 VAG Rounded Light   02390" charset="0"/>
              </a:rPr>
              <a:t>Intel Tejas Pentium 4 cancelled due to power issues</a:t>
            </a:r>
          </a:p>
          <a:p>
            <a:r>
              <a:rPr lang="en-US" smtClean="0">
                <a:latin typeface="18 VAG Rounded Bold   07390" charset="0"/>
              </a:rPr>
              <a:t>Yield on leading edge processes dropping dramatically</a:t>
            </a:r>
          </a:p>
          <a:p>
            <a:pPr lvl="1"/>
            <a:r>
              <a:rPr lang="en-US" smtClean="0">
                <a:latin typeface="18 VAG Rounded Light   02390" charset="0"/>
              </a:rPr>
              <a:t>IBM quotes yields of 10 – 20% on 8-processor Cell</a:t>
            </a:r>
          </a:p>
          <a:p>
            <a:r>
              <a:rPr lang="en-US" smtClean="0">
                <a:latin typeface="18 VAG Rounded Bold   07390" charset="0"/>
              </a:rPr>
              <a:t>Design/validation leading edge chip is becoming unmanageable</a:t>
            </a:r>
          </a:p>
          <a:p>
            <a:pPr lvl="1"/>
            <a:r>
              <a:rPr lang="en-US" smtClean="0">
                <a:latin typeface="18 VAG Rounded Light   02390" charset="0"/>
              </a:rPr>
              <a:t>Verification teams &gt; design teams on leading edge processors</a:t>
            </a:r>
          </a:p>
        </p:txBody>
      </p:sp>
      <p:pic>
        <p:nvPicPr>
          <p:cNvPr id="44036" name="Picture 6" descr="Viewlogo_new0"/>
          <p:cNvPicPr>
            <a:picLocks noChangeAspect="1" noChangeArrowheads="1"/>
          </p:cNvPicPr>
          <p:nvPr/>
        </p:nvPicPr>
        <p:blipFill>
          <a:blip r:embed="rId3"/>
          <a:srcRect/>
          <a:stretch>
            <a:fillRect/>
          </a:stretch>
        </p:blipFill>
        <p:spPr bwMode="auto">
          <a:xfrm>
            <a:off x="7696200" y="0"/>
            <a:ext cx="1447800" cy="879475"/>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4626" name="Rectangle 2"/>
          <p:cNvSpPr>
            <a:spLocks noGrp="1" noChangeArrowheads="1"/>
          </p:cNvSpPr>
          <p:nvPr>
            <p:ph type="title"/>
          </p:nvPr>
        </p:nvSpPr>
        <p:spPr/>
        <p:txBody>
          <a:bodyPr/>
          <a:lstStyle/>
          <a:p>
            <a:r>
              <a:rPr lang="en-US" smtClean="0">
                <a:latin typeface="18 VAG Rounded Bold   07390" charset="0"/>
              </a:rPr>
              <a:t>HW Solution: Small is Beautiful</a:t>
            </a:r>
          </a:p>
        </p:txBody>
      </p:sp>
      <p:sp>
        <p:nvSpPr>
          <p:cNvPr id="46083" name="Rectangle 3"/>
          <p:cNvSpPr>
            <a:spLocks noGrp="1" noChangeArrowheads="1"/>
          </p:cNvSpPr>
          <p:nvPr>
            <p:ph type="body" idx="1"/>
          </p:nvPr>
        </p:nvSpPr>
        <p:spPr/>
        <p:txBody>
          <a:bodyPr/>
          <a:lstStyle/>
          <a:p>
            <a:r>
              <a:rPr lang="en-US" sz="2400" smtClean="0">
                <a:latin typeface="18 VAG Rounded Bold   07390" charset="0"/>
              </a:rPr>
              <a:t>Expect modestly pipelined (5- to 9-stage) </a:t>
            </a:r>
            <a:br>
              <a:rPr lang="en-US" sz="2400" smtClean="0">
                <a:latin typeface="18 VAG Rounded Bold   07390" charset="0"/>
              </a:rPr>
            </a:br>
            <a:r>
              <a:rPr lang="en-US" sz="2400" smtClean="0">
                <a:latin typeface="18 VAG Rounded Bold   07390" charset="0"/>
              </a:rPr>
              <a:t>CPUs, FPUs, vector, Single Inst Multiple Data (SIMD) Processing Elements (PEs)</a:t>
            </a:r>
          </a:p>
          <a:p>
            <a:pPr lvl="1"/>
            <a:r>
              <a:rPr lang="en-US" sz="2000" smtClean="0">
                <a:latin typeface="18 VAG Rounded Light   02390" charset="0"/>
              </a:rPr>
              <a:t>Small cores not much slower than large cores</a:t>
            </a:r>
          </a:p>
          <a:p>
            <a:r>
              <a:rPr lang="en-US" sz="2400" smtClean="0">
                <a:latin typeface="18 VAG Rounded Bold   07390" charset="0"/>
              </a:rPr>
              <a:t>Parallel is energy efficient path to performance: </a:t>
            </a:r>
          </a:p>
          <a:p>
            <a:pPr lvl="1"/>
            <a:r>
              <a:rPr lang="en-US" sz="2000" smtClean="0">
                <a:latin typeface="18 VAG Rounded Light   02390" charset="0"/>
              </a:rPr>
              <a:t>POWER ≈ VOLTAGE</a:t>
            </a:r>
            <a:r>
              <a:rPr lang="en-US" sz="2000" baseline="30000" smtClean="0">
                <a:latin typeface="18 VAG Rounded Light   02390" charset="0"/>
              </a:rPr>
              <a:t>2</a:t>
            </a:r>
          </a:p>
          <a:p>
            <a:pPr lvl="1"/>
            <a:r>
              <a:rPr lang="en-US" sz="2000" smtClean="0">
                <a:latin typeface="18 VAG Rounded Light   02390" charset="0"/>
              </a:rPr>
              <a:t>Lower threshold and supply voltages lowers energy per op</a:t>
            </a:r>
          </a:p>
          <a:p>
            <a:r>
              <a:rPr lang="en-US" sz="2400" smtClean="0">
                <a:latin typeface="18 VAG Rounded Bold   07390" charset="0"/>
              </a:rPr>
              <a:t>Redundant processors can improve chip yield</a:t>
            </a:r>
          </a:p>
          <a:p>
            <a:pPr lvl="1"/>
            <a:r>
              <a:rPr lang="en-US" sz="2000" smtClean="0">
                <a:latin typeface="18 VAG Rounded Light   02390" charset="0"/>
              </a:rPr>
              <a:t>Cisco Metro 188 CPUs + 4 spares; Cell in PS3</a:t>
            </a:r>
          </a:p>
          <a:p>
            <a:r>
              <a:rPr lang="en-US" sz="2400" smtClean="0">
                <a:latin typeface="18 VAG Rounded Bold   07390" charset="0"/>
              </a:rPr>
              <a:t>Small, regular processing elements easier to verify</a:t>
            </a:r>
          </a:p>
        </p:txBody>
      </p:sp>
      <p:pic>
        <p:nvPicPr>
          <p:cNvPr id="46084" name="Picture 6" descr="Viewlogo_new0"/>
          <p:cNvPicPr>
            <a:picLocks noChangeAspect="1" noChangeArrowheads="1"/>
          </p:cNvPicPr>
          <p:nvPr/>
        </p:nvPicPr>
        <p:blipFill>
          <a:blip r:embed="rId3"/>
          <a:srcRect/>
          <a:stretch>
            <a:fillRect/>
          </a:stretch>
        </p:blipFill>
        <p:spPr bwMode="auto">
          <a:xfrm>
            <a:off x="7696200" y="0"/>
            <a:ext cx="1447800" cy="879475"/>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6674" name="Rectangle 2"/>
          <p:cNvSpPr>
            <a:spLocks noGrp="1" noChangeArrowheads="1"/>
          </p:cNvSpPr>
          <p:nvPr>
            <p:ph type="title"/>
          </p:nvPr>
        </p:nvSpPr>
        <p:spPr/>
        <p:txBody>
          <a:bodyPr/>
          <a:lstStyle/>
          <a:p>
            <a:r>
              <a:rPr lang="en-US" smtClean="0">
                <a:latin typeface="18 VAG Rounded Bold   07390" charset="0"/>
              </a:rPr>
              <a:t>Number of Cores/Socket</a:t>
            </a:r>
          </a:p>
        </p:txBody>
      </p:sp>
      <p:sp>
        <p:nvSpPr>
          <p:cNvPr id="48131" name="Rectangle 3"/>
          <p:cNvSpPr>
            <a:spLocks noGrp="1" noChangeArrowheads="1"/>
          </p:cNvSpPr>
          <p:nvPr>
            <p:ph type="body" idx="1"/>
          </p:nvPr>
        </p:nvSpPr>
        <p:spPr/>
        <p:txBody>
          <a:bodyPr/>
          <a:lstStyle/>
          <a:p>
            <a:r>
              <a:rPr lang="en-US" sz="2400" smtClean="0">
                <a:latin typeface="18 VAG Rounded Bold   07390" charset="0"/>
              </a:rPr>
              <a:t>We need revolution, not evolution</a:t>
            </a:r>
          </a:p>
          <a:p>
            <a:r>
              <a:rPr lang="en-US" sz="2400" smtClean="0">
                <a:latin typeface="18 VAG Rounded Bold   07390" charset="0"/>
              </a:rPr>
              <a:t>Software or architecture alone can’t fix parallel programming problem, need innovations in both</a:t>
            </a:r>
          </a:p>
          <a:p>
            <a:r>
              <a:rPr lang="en-US" sz="2400" smtClean="0">
                <a:latin typeface="18 VAG Rounded Bold   07390" charset="0"/>
              </a:rPr>
              <a:t>“Multicore” 2X cores per generation: 2, 4, 8, … </a:t>
            </a:r>
          </a:p>
          <a:p>
            <a:r>
              <a:rPr lang="en-US" sz="2400" smtClean="0">
                <a:latin typeface="18 VAG Rounded Bold   07390" charset="0"/>
              </a:rPr>
              <a:t>“Manycore” 100s is highest performance per unit area, and per Watt, then 2X per generation: </a:t>
            </a:r>
            <a:br>
              <a:rPr lang="en-US" sz="2400" smtClean="0">
                <a:latin typeface="18 VAG Rounded Bold   07390" charset="0"/>
              </a:rPr>
            </a:br>
            <a:r>
              <a:rPr lang="en-US" sz="2400" smtClean="0">
                <a:latin typeface="18 VAG Rounded Bold   07390" charset="0"/>
              </a:rPr>
              <a:t>64, 128, 256, 512, 1024 …</a:t>
            </a:r>
          </a:p>
          <a:p>
            <a:r>
              <a:rPr lang="en-US" sz="2400" smtClean="0">
                <a:latin typeface="18 VAG Rounded Bold   07390" charset="0"/>
              </a:rPr>
              <a:t>Multicore architectures &amp; Programming Models good for 2 to 32 cores won’t evolve to Manycore systems of 1000’s of processors </a:t>
            </a:r>
            <a:br>
              <a:rPr lang="en-US" sz="2400" smtClean="0">
                <a:latin typeface="18 VAG Rounded Bold   07390" charset="0"/>
              </a:rPr>
            </a:br>
            <a:r>
              <a:rPr lang="en-US" sz="2400" smtClean="0">
                <a:latin typeface="18 VAG Rounded Bold   07390" charset="0"/>
                <a:sym typeface="Symbol" pitchFamily="18" charset="2"/>
              </a:rPr>
              <a:t> </a:t>
            </a:r>
            <a:r>
              <a:rPr lang="en-US" sz="2400" smtClean="0">
                <a:latin typeface="18 VAG Rounded Bold   07390" charset="0"/>
              </a:rPr>
              <a:t>Desperately need HW/SW models that work for Manycore or will run out of steam</a:t>
            </a:r>
            <a:br>
              <a:rPr lang="en-US" sz="2400" smtClean="0">
                <a:latin typeface="18 VAG Rounded Bold   07390" charset="0"/>
              </a:rPr>
            </a:br>
            <a:r>
              <a:rPr lang="en-US" sz="2400" smtClean="0">
                <a:latin typeface="18 VAG Rounded Bold   07390" charset="0"/>
              </a:rPr>
              <a:t>(as ILP ran out of steam at 4 instructions)</a:t>
            </a:r>
          </a:p>
        </p:txBody>
      </p:sp>
      <p:pic>
        <p:nvPicPr>
          <p:cNvPr id="48132" name="Picture 6" descr="Viewlogo_new0"/>
          <p:cNvPicPr>
            <a:picLocks noChangeAspect="1" noChangeArrowheads="1"/>
          </p:cNvPicPr>
          <p:nvPr/>
        </p:nvPicPr>
        <p:blipFill>
          <a:blip r:embed="rId3"/>
          <a:srcRect/>
          <a:stretch>
            <a:fillRect/>
          </a:stretch>
        </p:blipFill>
        <p:spPr bwMode="auto">
          <a:xfrm>
            <a:off x="7696200" y="0"/>
            <a:ext cx="1447800" cy="879475"/>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04" name="Rectangle 4"/>
          <p:cNvSpPr>
            <a:spLocks noGrp="1" noChangeArrowheads="1"/>
          </p:cNvSpPr>
          <p:nvPr>
            <p:ph type="title"/>
          </p:nvPr>
        </p:nvSpPr>
        <p:spPr/>
        <p:txBody>
          <a:bodyPr/>
          <a:lstStyle/>
          <a:p>
            <a:r>
              <a:rPr lang="en-US" sz="2800" smtClean="0">
                <a:latin typeface="18 VAG Rounded Bold   07390" charset="0"/>
              </a:rPr>
              <a:t>Measuring Success: What are the problems?</a:t>
            </a:r>
          </a:p>
        </p:txBody>
      </p:sp>
      <p:sp>
        <p:nvSpPr>
          <p:cNvPr id="50179" name="Rectangle 2"/>
          <p:cNvSpPr>
            <a:spLocks noGrp="1" noChangeArrowheads="1"/>
          </p:cNvSpPr>
          <p:nvPr>
            <p:ph type="body" idx="1"/>
          </p:nvPr>
        </p:nvSpPr>
        <p:spPr/>
        <p:txBody>
          <a:bodyPr/>
          <a:lstStyle/>
          <a:p>
            <a:pPr marL="525463" indent="-457200">
              <a:buFont typeface="Consolas" pitchFamily="49" charset="0"/>
              <a:buAutoNum type="arabicPeriod"/>
            </a:pPr>
            <a:r>
              <a:rPr lang="en-US" sz="2800" smtClean="0">
                <a:latin typeface="18 VAG Rounded Bold   07390" charset="0"/>
                <a:sym typeface="Symbol" pitchFamily="18" charset="2"/>
              </a:rPr>
              <a:t> </a:t>
            </a:r>
            <a:r>
              <a:rPr lang="en-US" sz="2800" smtClean="0">
                <a:latin typeface="18 VAG Rounded Bold   07390" charset="0"/>
              </a:rPr>
              <a:t>Only companies can build HW; it takes years</a:t>
            </a:r>
          </a:p>
          <a:p>
            <a:pPr marL="525463" indent="-457200">
              <a:buFont typeface="Consolas" pitchFamily="49" charset="0"/>
              <a:buAutoNum type="arabicPeriod"/>
            </a:pPr>
            <a:r>
              <a:rPr lang="en-US" sz="2800" smtClean="0">
                <a:latin typeface="18 VAG Rounded Bold   07390" charset="0"/>
              </a:rPr>
              <a:t>Software people don’t start working hard until hardware arrives</a:t>
            </a:r>
          </a:p>
          <a:p>
            <a:pPr marL="911225" lvl="1" indent="-457200"/>
            <a:r>
              <a:rPr lang="en-US" sz="2400" smtClean="0">
                <a:latin typeface="18 VAG Rounded Light   02390" charset="0"/>
              </a:rPr>
              <a:t>3 months after HW arrives, SW people list everything that must be fixed, then we all wait 4 years for next iteration of HW/SW</a:t>
            </a:r>
          </a:p>
          <a:p>
            <a:pPr marL="525463" indent="-457200">
              <a:buFont typeface="Consolas" pitchFamily="49" charset="0"/>
              <a:buAutoNum type="arabicPeriod"/>
            </a:pPr>
            <a:r>
              <a:rPr lang="en-US" sz="2800" smtClean="0">
                <a:latin typeface="18 VAG Rounded Bold   07390" charset="0"/>
              </a:rPr>
              <a:t>How get 1000 CPU systems in hands of researchers to innovate in timely fashion on in algorithms, compilers, languages, OS, architectures, … ?</a:t>
            </a:r>
          </a:p>
          <a:p>
            <a:pPr marL="525463" indent="-457200">
              <a:buFont typeface="Consolas" pitchFamily="49" charset="0"/>
              <a:buAutoNum type="arabicPeriod"/>
            </a:pPr>
            <a:r>
              <a:rPr lang="en-US" sz="2800" smtClean="0">
                <a:latin typeface="18 VAG Rounded Bold   07390" charset="0"/>
              </a:rPr>
              <a:t>Can avoid waiting years between HW/SW iterations?</a:t>
            </a:r>
          </a:p>
        </p:txBody>
      </p:sp>
      <p:pic>
        <p:nvPicPr>
          <p:cNvPr id="50180" name="Picture 6" descr="Viewlogo_new0"/>
          <p:cNvPicPr>
            <a:picLocks noChangeAspect="1" noChangeArrowheads="1"/>
          </p:cNvPicPr>
          <p:nvPr/>
        </p:nvPicPr>
        <p:blipFill>
          <a:blip r:embed="rId3"/>
          <a:srcRect/>
          <a:stretch>
            <a:fillRect/>
          </a:stretch>
        </p:blipFill>
        <p:spPr bwMode="auto">
          <a:xfrm>
            <a:off x="7696200" y="0"/>
            <a:ext cx="1447800" cy="879475"/>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ramp3"/>
          <p:cNvPicPr>
            <a:picLocks noChangeAspect="1" noChangeArrowheads="1"/>
          </p:cNvPicPr>
          <p:nvPr/>
        </p:nvPicPr>
        <p:blipFill>
          <a:blip r:embed="rId3"/>
          <a:srcRect/>
          <a:stretch>
            <a:fillRect/>
          </a:stretch>
        </p:blipFill>
        <p:spPr bwMode="auto">
          <a:xfrm>
            <a:off x="7620000" y="0"/>
            <a:ext cx="1524000" cy="885825"/>
          </a:xfrm>
          <a:prstGeom prst="rect">
            <a:avLst/>
          </a:prstGeom>
          <a:noFill/>
          <a:ln w="9525">
            <a:noFill/>
            <a:miter lim="800000"/>
            <a:headEnd/>
            <a:tailEnd/>
          </a:ln>
        </p:spPr>
      </p:pic>
      <p:sp>
        <p:nvSpPr>
          <p:cNvPr id="3381251" name="Rectangle 3"/>
          <p:cNvSpPr>
            <a:spLocks noGrp="1" noChangeArrowheads="1"/>
          </p:cNvSpPr>
          <p:nvPr>
            <p:ph type="title"/>
          </p:nvPr>
        </p:nvSpPr>
        <p:spPr>
          <a:xfrm>
            <a:off x="603250" y="228600"/>
            <a:ext cx="6826250" cy="422275"/>
          </a:xfrm>
        </p:spPr>
        <p:txBody>
          <a:bodyPr/>
          <a:lstStyle/>
          <a:p>
            <a:r>
              <a:rPr lang="en-US" sz="2800" smtClean="0">
                <a:latin typeface="18 VAG Rounded Bold   07390" charset="0"/>
              </a:rPr>
              <a:t>Build Academic Manycore from FPGAs </a:t>
            </a:r>
          </a:p>
        </p:txBody>
      </p:sp>
      <p:sp>
        <p:nvSpPr>
          <p:cNvPr id="52228" name="Rectangle 4"/>
          <p:cNvSpPr>
            <a:spLocks noGrp="1" noChangeArrowheads="1"/>
          </p:cNvSpPr>
          <p:nvPr>
            <p:ph type="body" idx="1"/>
          </p:nvPr>
        </p:nvSpPr>
        <p:spPr>
          <a:xfrm>
            <a:off x="279400" y="1219200"/>
            <a:ext cx="8864600" cy="4789488"/>
          </a:xfrm>
        </p:spPr>
        <p:txBody>
          <a:bodyPr/>
          <a:lstStyle/>
          <a:p>
            <a:pPr marL="342900">
              <a:lnSpc>
                <a:spcPct val="90000"/>
              </a:lnSpc>
            </a:pPr>
            <a:r>
              <a:rPr lang="en-US" sz="2300" smtClean="0">
                <a:latin typeface="18 VAG Rounded Bold   07390" charset="0"/>
              </a:rPr>
              <a:t>As </a:t>
            </a:r>
            <a:r>
              <a:rPr lang="en-US" sz="2600" smtClean="0">
                <a:latin typeface="18 VAG Rounded Bold   07390" charset="0"/>
                <a:sym typeface="Symbol" pitchFamily="18" charset="2"/>
              </a:rPr>
              <a:t></a:t>
            </a:r>
            <a:r>
              <a:rPr lang="en-US" sz="2300" smtClean="0">
                <a:latin typeface="18 VAG Rounded Bold   07390" charset="0"/>
              </a:rPr>
              <a:t> 16 CPUs will fit in Field Programmable Gate Array (FPGA), 1000-CPU system from </a:t>
            </a:r>
            <a:r>
              <a:rPr lang="en-US" sz="2600" smtClean="0">
                <a:latin typeface="18 VAG Rounded Bold   07390" charset="0"/>
                <a:sym typeface="Symbol" pitchFamily="18" charset="2"/>
              </a:rPr>
              <a:t></a:t>
            </a:r>
            <a:r>
              <a:rPr lang="en-US" sz="2300" smtClean="0">
                <a:latin typeface="18 VAG Rounded Bold   07390" charset="0"/>
              </a:rPr>
              <a:t> 64 FPGAs?</a:t>
            </a:r>
          </a:p>
          <a:p>
            <a:pPr marL="742950" lvl="1">
              <a:lnSpc>
                <a:spcPct val="90000"/>
              </a:lnSpc>
            </a:pPr>
            <a:r>
              <a:rPr lang="en-US" sz="2000" smtClean="0">
                <a:latin typeface="18 VAG Rounded Light   02390" charset="0"/>
              </a:rPr>
              <a:t>8 32-bit simple “soft core” RISC at 100MHz in 2004 (Virtex-II)</a:t>
            </a:r>
          </a:p>
          <a:p>
            <a:pPr marL="742950" lvl="1">
              <a:lnSpc>
                <a:spcPct val="90000"/>
              </a:lnSpc>
            </a:pPr>
            <a:r>
              <a:rPr lang="en-US" sz="2000" smtClean="0">
                <a:latin typeface="18 VAG Rounded Light   02390" charset="0"/>
              </a:rPr>
              <a:t>FPGA generations every 1.5 yrs; </a:t>
            </a:r>
            <a:r>
              <a:rPr lang="en-US" sz="2400" smtClean="0">
                <a:latin typeface="18 VAG Rounded Light   02390" charset="0"/>
                <a:sym typeface="Symbol" pitchFamily="18" charset="2"/>
              </a:rPr>
              <a:t></a:t>
            </a:r>
            <a:r>
              <a:rPr lang="en-US" sz="2000" smtClean="0">
                <a:latin typeface="18 VAG Rounded Light   02390" charset="0"/>
              </a:rPr>
              <a:t> 2X CPUs, </a:t>
            </a:r>
            <a:r>
              <a:rPr lang="en-US" sz="2400" smtClean="0">
                <a:latin typeface="18 VAG Rounded Light   02390" charset="0"/>
                <a:sym typeface="Symbol" pitchFamily="18" charset="2"/>
              </a:rPr>
              <a:t></a:t>
            </a:r>
            <a:r>
              <a:rPr lang="en-US" sz="2000" smtClean="0">
                <a:latin typeface="18 VAG Rounded Light   02390" charset="0"/>
              </a:rPr>
              <a:t> 1.2X clock rate</a:t>
            </a:r>
          </a:p>
          <a:p>
            <a:pPr marL="342900">
              <a:lnSpc>
                <a:spcPct val="90000"/>
              </a:lnSpc>
            </a:pPr>
            <a:r>
              <a:rPr lang="en-US" sz="2300" smtClean="0">
                <a:latin typeface="18 VAG Rounded Bold   07390" charset="0"/>
              </a:rPr>
              <a:t>HW research community does logic design (“gate shareware”) to create out-of-the-box, Manycore </a:t>
            </a:r>
            <a:endParaRPr lang="en-US" sz="2400" smtClean="0">
              <a:latin typeface="18 VAG Rounded Bold   07390" charset="0"/>
            </a:endParaRPr>
          </a:p>
          <a:p>
            <a:pPr marL="742950" lvl="1">
              <a:lnSpc>
                <a:spcPct val="90000"/>
              </a:lnSpc>
            </a:pPr>
            <a:r>
              <a:rPr lang="en-US" sz="2000" smtClean="0">
                <a:latin typeface="18 VAG Rounded Light   02390" charset="0"/>
              </a:rPr>
              <a:t>E.g., 1000 processor, standard ISA binary-compatible, 64-bit, </a:t>
            </a:r>
            <a:br>
              <a:rPr lang="en-US" sz="2000" smtClean="0">
                <a:latin typeface="18 VAG Rounded Light   02390" charset="0"/>
              </a:rPr>
            </a:br>
            <a:r>
              <a:rPr lang="en-US" sz="2000" smtClean="0">
                <a:latin typeface="18 VAG Rounded Light   02390" charset="0"/>
              </a:rPr>
              <a:t>cache-coherent supercomputer @ </a:t>
            </a:r>
            <a:r>
              <a:rPr lang="en-US" sz="2400" smtClean="0">
                <a:latin typeface="18 VAG Rounded Light   02390" charset="0"/>
                <a:sym typeface="Symbol" pitchFamily="18" charset="2"/>
              </a:rPr>
              <a:t></a:t>
            </a:r>
            <a:r>
              <a:rPr lang="en-US" sz="2000" smtClean="0">
                <a:latin typeface="18 VAG Rounded Light   02390" charset="0"/>
              </a:rPr>
              <a:t> 150 MHz/CPU in 2007</a:t>
            </a:r>
          </a:p>
          <a:p>
            <a:pPr marL="742950" lvl="1">
              <a:lnSpc>
                <a:spcPct val="90000"/>
              </a:lnSpc>
            </a:pPr>
            <a:r>
              <a:rPr lang="en-US" sz="2000" smtClean="0">
                <a:latin typeface="18 VAG Rounded Light   02390" charset="0"/>
              </a:rPr>
              <a:t>RAMPants: 10 faculty at Berkeley, CMU, MIT, Stanford, Texas, and Washington</a:t>
            </a:r>
          </a:p>
          <a:p>
            <a:pPr marL="342900">
              <a:lnSpc>
                <a:spcPct val="90000"/>
              </a:lnSpc>
            </a:pPr>
            <a:r>
              <a:rPr lang="en-US" sz="2400" smtClean="0">
                <a:solidFill>
                  <a:schemeClr val="accent1"/>
                </a:solidFill>
                <a:latin typeface="18 VAG Rounded Bold   07390" charset="0"/>
              </a:rPr>
              <a:t>“Research Accelerator for Multiple Processors” as a vehicle to attract many to parallel challenge</a:t>
            </a:r>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434" name="Picture 5"/>
          <p:cNvPicPr>
            <a:picLocks noChangeAspect="1" noChangeArrowheads="1"/>
          </p:cNvPicPr>
          <p:nvPr/>
        </p:nvPicPr>
        <p:blipFill>
          <a:blip r:embed="rId2"/>
          <a:srcRect/>
          <a:stretch>
            <a:fillRect/>
          </a:stretch>
        </p:blipFill>
        <p:spPr bwMode="auto">
          <a:xfrm>
            <a:off x="381000" y="304800"/>
            <a:ext cx="1600200" cy="2133600"/>
          </a:xfrm>
          <a:prstGeom prst="rect">
            <a:avLst/>
          </a:prstGeom>
          <a:noFill/>
          <a:ln w="9525">
            <a:noFill/>
            <a:miter lim="800000"/>
            <a:headEnd/>
            <a:tailEnd/>
          </a:ln>
        </p:spPr>
      </p:pic>
      <p:sp>
        <p:nvSpPr>
          <p:cNvPr id="18435" name="Rectangle 4"/>
          <p:cNvSpPr>
            <a:spLocks noChangeArrowheads="1"/>
          </p:cNvSpPr>
          <p:nvPr/>
        </p:nvSpPr>
        <p:spPr bwMode="auto">
          <a:xfrm>
            <a:off x="1981200" y="0"/>
            <a:ext cx="7162800" cy="2392363"/>
          </a:xfrm>
          <a:prstGeom prst="rect">
            <a:avLst/>
          </a:prstGeom>
          <a:noFill/>
          <a:ln w="12700">
            <a:noFill/>
            <a:miter lim="800000"/>
            <a:headEnd/>
            <a:tailEnd/>
          </a:ln>
        </p:spPr>
        <p:txBody>
          <a:bodyPr lIns="63500" tIns="25400" rIns="63500" bIns="25400" anchor="ctr">
            <a:spAutoFit/>
          </a:bodyPr>
          <a:lstStyle/>
          <a:p>
            <a:pPr algn="ctr" eaLnBrk="0" hangingPunct="0">
              <a:lnSpc>
                <a:spcPct val="77000"/>
              </a:lnSpc>
            </a:pPr>
            <a:r>
              <a:rPr lang="en-US" sz="2800" b="1">
                <a:solidFill>
                  <a:schemeClr val="bg2"/>
                </a:solidFill>
                <a:latin typeface="Courier New" pitchFamily="49" charset="0"/>
              </a:rPr>
              <a:t>inst.eecs.berkeley.edu/~cs61c</a:t>
            </a:r>
            <a:r>
              <a:rPr lang="en-US" sz="3200" b="1">
                <a:solidFill>
                  <a:schemeClr val="bg2"/>
                </a:solidFill>
              </a:rPr>
              <a:t> </a:t>
            </a:r>
            <a:r>
              <a:rPr lang="en-US" sz="3200" b="1">
                <a:solidFill>
                  <a:schemeClr val="accent2"/>
                </a:solidFill>
              </a:rPr>
              <a:t/>
            </a:r>
            <a:br>
              <a:rPr lang="en-US" sz="3200" b="1">
                <a:solidFill>
                  <a:schemeClr val="accent2"/>
                </a:solidFill>
              </a:rPr>
            </a:br>
            <a:r>
              <a:rPr lang="en-US" sz="3600" b="1">
                <a:solidFill>
                  <a:schemeClr val="tx2"/>
                </a:solidFill>
                <a:latin typeface="18 VAG Rounded Bold   07390" charset="0"/>
              </a:rPr>
              <a:t>UCB CS61C : Machine Structures</a:t>
            </a:r>
            <a:r>
              <a:rPr lang="en-US" sz="3200" b="1">
                <a:solidFill>
                  <a:schemeClr val="tx2"/>
                </a:solidFill>
                <a:latin typeface="18 VAG Rounded Bold   07390" charset="0"/>
              </a:rPr>
              <a:t/>
            </a:r>
            <a:br>
              <a:rPr lang="en-US" sz="3200" b="1">
                <a:solidFill>
                  <a:schemeClr val="tx2"/>
                </a:solidFill>
                <a:latin typeface="18 VAG Rounded Bold   07390" charset="0"/>
              </a:rPr>
            </a:br>
            <a:r>
              <a:rPr lang="en-US" sz="3200" b="1">
                <a:solidFill>
                  <a:schemeClr val="tx2"/>
                </a:solidFill>
                <a:latin typeface="18 VAG Rounded Bold   07390" charset="0"/>
              </a:rPr>
              <a:t/>
            </a:r>
            <a:br>
              <a:rPr lang="en-US" sz="3200" b="1">
                <a:solidFill>
                  <a:schemeClr val="tx2"/>
                </a:solidFill>
                <a:latin typeface="18 VAG Rounded Bold   07390" charset="0"/>
              </a:rPr>
            </a:br>
            <a:r>
              <a:rPr lang="en-US" sz="3200" b="1">
                <a:solidFill>
                  <a:schemeClr val="tx2"/>
                </a:solidFill>
                <a:latin typeface="18 VAG Rounded Bold   07390" charset="0"/>
              </a:rPr>
              <a:t> </a:t>
            </a:r>
            <a:r>
              <a:rPr lang="en-US" sz="3200" b="1">
                <a:latin typeface="18 VAG Rounded Bold   07390" charset="0"/>
              </a:rPr>
              <a:t>Lecture 40 – </a:t>
            </a:r>
            <a:br>
              <a:rPr lang="en-US" sz="3200" b="1">
                <a:latin typeface="18 VAG Rounded Bold   07390" charset="0"/>
              </a:rPr>
            </a:br>
            <a:r>
              <a:rPr lang="en-US" sz="3200" b="1">
                <a:latin typeface="18 VAG Rounded Bold   07390" charset="0"/>
              </a:rPr>
              <a:t>Parallelism in Processor Design</a:t>
            </a:r>
            <a:r>
              <a:rPr lang="en-US" sz="3200" b="1">
                <a:solidFill>
                  <a:schemeClr val="tx2"/>
                </a:solidFill>
                <a:latin typeface="18 VAG Rounded Bold   07390" charset="0"/>
              </a:rPr>
              <a:t/>
            </a:r>
            <a:br>
              <a:rPr lang="en-US" sz="3200" b="1">
                <a:solidFill>
                  <a:schemeClr val="tx2"/>
                </a:solidFill>
                <a:latin typeface="18 VAG Rounded Bold   07390" charset="0"/>
              </a:rPr>
            </a:br>
            <a:r>
              <a:rPr lang="en-US" sz="3200" b="1">
                <a:solidFill>
                  <a:schemeClr val="tx2"/>
                </a:solidFill>
                <a:latin typeface="18 VAG Rounded Bold   07390" charset="0"/>
              </a:rPr>
              <a:t> </a:t>
            </a:r>
            <a:r>
              <a:rPr lang="en-US" sz="3200" b="1">
                <a:solidFill>
                  <a:schemeClr val="tx1"/>
                </a:solidFill>
                <a:latin typeface="18 VAG Rounded Bold   07390" charset="0"/>
              </a:rPr>
              <a:t>2008-05-05</a:t>
            </a:r>
          </a:p>
        </p:txBody>
      </p:sp>
      <p:sp>
        <p:nvSpPr>
          <p:cNvPr id="48" name="Title 47"/>
          <p:cNvSpPr>
            <a:spLocks noGrp="1"/>
          </p:cNvSpPr>
          <p:nvPr>
            <p:ph type="ctrTitle"/>
          </p:nvPr>
        </p:nvSpPr>
        <p:spPr>
          <a:xfrm>
            <a:off x="609600" y="3200400"/>
            <a:ext cx="8229600" cy="685800"/>
          </a:xfrm>
        </p:spPr>
        <p:txBody>
          <a:bodyPr/>
          <a:lstStyle/>
          <a:p>
            <a:pPr eaLnBrk="1" fontAlgn="auto" hangingPunct="1">
              <a:spcAft>
                <a:spcPts val="0"/>
              </a:spcAft>
              <a:defRPr/>
            </a:pPr>
            <a:r>
              <a:rPr lang="en-US" sz="3200" dirty="0" err="1" smtClean="0">
                <a:solidFill>
                  <a:srgbClr val="FFFF00"/>
                </a:solidFill>
              </a:rPr>
              <a:t>Uc</a:t>
            </a:r>
            <a:r>
              <a:rPr lang="en-US" sz="3200" dirty="0" smtClean="0">
                <a:solidFill>
                  <a:srgbClr val="FFFF00"/>
                </a:solidFill>
              </a:rPr>
              <a:t> </a:t>
            </a:r>
            <a:r>
              <a:rPr lang="en-US" sz="3200" dirty="0" err="1" smtClean="0">
                <a:solidFill>
                  <a:srgbClr val="FFFF00"/>
                </a:solidFill>
              </a:rPr>
              <a:t>berkeley</a:t>
            </a:r>
            <a:r>
              <a:rPr lang="en-US" sz="3200" dirty="0" smtClean="0">
                <a:solidFill>
                  <a:srgbClr val="FFFF00"/>
                </a:solidFill>
              </a:rPr>
              <a:t> EECS par labs opens!</a:t>
            </a:r>
            <a:endParaRPr lang="en-US" sz="3200" dirty="0">
              <a:solidFill>
                <a:srgbClr val="FFFF00"/>
              </a:solidFill>
              <a:ea typeface="+mj-ea"/>
              <a:cs typeface="+mj-cs"/>
            </a:endParaRPr>
          </a:p>
        </p:txBody>
      </p:sp>
      <p:sp>
        <p:nvSpPr>
          <p:cNvPr id="18437" name="Subtitle 48"/>
          <p:cNvSpPr>
            <a:spLocks noGrp="1"/>
          </p:cNvSpPr>
          <p:nvPr>
            <p:ph type="subTitle" idx="1"/>
          </p:nvPr>
        </p:nvSpPr>
        <p:spPr>
          <a:xfrm>
            <a:off x="609600" y="3886200"/>
            <a:ext cx="5334000" cy="2209800"/>
          </a:xfrm>
        </p:spPr>
        <p:txBody>
          <a:bodyPr anchor="t"/>
          <a:lstStyle/>
          <a:p>
            <a:pPr eaLnBrk="1" hangingPunct="1">
              <a:spcBef>
                <a:spcPct val="0"/>
              </a:spcBef>
            </a:pPr>
            <a:r>
              <a:rPr lang="en-US" smtClean="0">
                <a:latin typeface="18 VAG Rounded Bold   07390" charset="0"/>
              </a:rPr>
              <a:t>UC Berkeley has partnered with Intel and Microsoft to build the world’s #1 research lab to “accelerate developments in parallel computing and advance the powerful benefits of multi-core processing to mainstream consumer and business computers.”</a:t>
            </a:r>
          </a:p>
        </p:txBody>
      </p:sp>
      <p:sp>
        <p:nvSpPr>
          <p:cNvPr id="18438" name="TextBox 50"/>
          <p:cNvSpPr txBox="1">
            <a:spLocks noChangeArrowheads="1"/>
          </p:cNvSpPr>
          <p:nvPr/>
        </p:nvSpPr>
        <p:spPr bwMode="auto">
          <a:xfrm>
            <a:off x="304800" y="2438400"/>
            <a:ext cx="1752600" cy="708025"/>
          </a:xfrm>
          <a:prstGeom prst="rect">
            <a:avLst/>
          </a:prstGeom>
          <a:noFill/>
          <a:ln w="9525">
            <a:noFill/>
            <a:miter lim="800000"/>
            <a:headEnd/>
            <a:tailEnd/>
          </a:ln>
        </p:spPr>
        <p:txBody>
          <a:bodyPr>
            <a:spAutoFit/>
          </a:bodyPr>
          <a:lstStyle/>
          <a:p>
            <a:pPr algn="ctr" eaLnBrk="0" hangingPunct="0"/>
            <a:r>
              <a:rPr lang="en-US" sz="2000" b="1">
                <a:solidFill>
                  <a:schemeClr val="bg2"/>
                </a:solidFill>
                <a:latin typeface="18 VAG Rounded Bold   07390" charset="0"/>
              </a:rPr>
              <a:t>Lecturer SOE Dan Garcia</a:t>
            </a:r>
          </a:p>
          <a:p>
            <a:pPr algn="ctr" eaLnBrk="0" hangingPunct="0"/>
            <a:endParaRPr lang="en-US" sz="2000" b="1">
              <a:solidFill>
                <a:schemeClr val="bg2"/>
              </a:solidFill>
              <a:latin typeface="18 VAG Rounded Bold   07390" charset="0"/>
            </a:endParaRPr>
          </a:p>
        </p:txBody>
      </p:sp>
      <p:sp>
        <p:nvSpPr>
          <p:cNvPr id="18439" name="Subtitle 48"/>
          <p:cNvSpPr txBox="1">
            <a:spLocks/>
          </p:cNvSpPr>
          <p:nvPr/>
        </p:nvSpPr>
        <p:spPr bwMode="auto">
          <a:xfrm>
            <a:off x="609600" y="6172200"/>
            <a:ext cx="8077200" cy="533400"/>
          </a:xfrm>
          <a:prstGeom prst="rect">
            <a:avLst/>
          </a:prstGeom>
          <a:noFill/>
          <a:ln w="9525">
            <a:noFill/>
            <a:miter lim="800000"/>
            <a:headEnd/>
            <a:tailEnd/>
          </a:ln>
        </p:spPr>
        <p:txBody>
          <a:bodyPr lIns="100584"/>
          <a:lstStyle/>
          <a:p>
            <a:pPr algn="ctr">
              <a:lnSpc>
                <a:spcPct val="90000"/>
              </a:lnSpc>
              <a:buClr>
                <a:schemeClr val="tx2"/>
              </a:buClr>
              <a:buSzPct val="95000"/>
            </a:pPr>
            <a:r>
              <a:rPr lang="en-US" sz="2800" b="1">
                <a:latin typeface="Courier New" pitchFamily="49" charset="0"/>
                <a:cs typeface="Courier New" pitchFamily="49" charset="0"/>
              </a:rPr>
              <a:t>parlab.eecs.berkeley.edu</a:t>
            </a:r>
          </a:p>
        </p:txBody>
      </p:sp>
      <p:sp>
        <p:nvSpPr>
          <p:cNvPr id="54" name="Oval 53"/>
          <p:cNvSpPr/>
          <p:nvPr/>
        </p:nvSpPr>
        <p:spPr>
          <a:xfrm>
            <a:off x="5943600" y="5928852"/>
            <a:ext cx="3124200" cy="471948"/>
          </a:xfrm>
          <a:prstGeom prst="ellipse">
            <a:avLst/>
          </a:prstGeom>
          <a:solidFill>
            <a:schemeClr val="bg1">
              <a:alpha val="17000"/>
            </a:schemeClr>
          </a:solidFill>
          <a:ln>
            <a:noFill/>
          </a:ln>
          <a:effectLst>
            <a:softEdge rad="139700"/>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dirty="0"/>
          </a:p>
        </p:txBody>
      </p:sp>
      <p:sp>
        <p:nvSpPr>
          <p:cNvPr id="10" name="TextBox 9"/>
          <p:cNvSpPr txBox="1"/>
          <p:nvPr/>
        </p:nvSpPr>
        <p:spPr>
          <a:xfrm>
            <a:off x="2819400" y="2709446"/>
            <a:ext cx="5486400" cy="338554"/>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eaLnBrk="0" hangingPunct="0"/>
            <a:r>
              <a:rPr lang="en-US" sz="1600">
                <a:solidFill>
                  <a:srgbClr val="000000"/>
                </a:solidFill>
                <a:latin typeface="18 VAG Rounded Bold   07390" charset="0"/>
                <a:ea typeface="ＭＳ Ｐゴシック" charset="-128"/>
              </a:rPr>
              <a:t>How parallel is your processor?</a:t>
            </a:r>
          </a:p>
        </p:txBody>
      </p:sp>
      <p:pic>
        <p:nvPicPr>
          <p:cNvPr id="18444" name="Picture 10" descr="Patterson_David.jpg"/>
          <p:cNvPicPr>
            <a:picLocks noChangeAspect="1"/>
          </p:cNvPicPr>
          <p:nvPr/>
        </p:nvPicPr>
        <p:blipFill>
          <a:blip r:embed="rId3"/>
          <a:srcRect/>
          <a:stretch>
            <a:fillRect/>
          </a:stretch>
        </p:blipFill>
        <p:spPr bwMode="auto">
          <a:xfrm>
            <a:off x="5943600" y="3962400"/>
            <a:ext cx="3098800" cy="18653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2642" name="Rectangle 2"/>
          <p:cNvSpPr>
            <a:spLocks noGrp="1" noChangeArrowheads="1"/>
          </p:cNvSpPr>
          <p:nvPr>
            <p:ph type="title"/>
          </p:nvPr>
        </p:nvSpPr>
        <p:spPr/>
        <p:txBody>
          <a:bodyPr/>
          <a:lstStyle/>
          <a:p>
            <a:r>
              <a:rPr lang="en-US" smtClean="0">
                <a:latin typeface="18 VAG Rounded Bold   07390" charset="0"/>
              </a:rPr>
              <a:t>And in Conclusion…</a:t>
            </a:r>
          </a:p>
        </p:txBody>
      </p:sp>
      <p:sp>
        <p:nvSpPr>
          <p:cNvPr id="54275" name="Rectangle 3"/>
          <p:cNvSpPr>
            <a:spLocks noGrp="1" noChangeArrowheads="1"/>
          </p:cNvSpPr>
          <p:nvPr>
            <p:ph type="body" idx="1"/>
          </p:nvPr>
        </p:nvSpPr>
        <p:spPr/>
        <p:txBody>
          <a:bodyPr/>
          <a:lstStyle/>
          <a:p>
            <a:r>
              <a:rPr lang="en-US" smtClean="0">
                <a:latin typeface="18 VAG Rounded Bold   07390" charset="0"/>
              </a:rPr>
              <a:t>Everything is changing </a:t>
            </a:r>
          </a:p>
          <a:p>
            <a:r>
              <a:rPr lang="en-US" smtClean="0">
                <a:latin typeface="18 VAG Rounded Bold   07390" charset="0"/>
              </a:rPr>
              <a:t>Old conventional wisdom is out</a:t>
            </a:r>
          </a:p>
          <a:p>
            <a:r>
              <a:rPr lang="en-US" smtClean="0">
                <a:latin typeface="18 VAG Rounded Bold   07390" charset="0"/>
              </a:rPr>
              <a:t>We </a:t>
            </a:r>
            <a:r>
              <a:rPr lang="en-US" smtClean="0">
                <a:solidFill>
                  <a:schemeClr val="accent2"/>
                </a:solidFill>
                <a:latin typeface="18 VAG Rounded Bold   07390" charset="0"/>
              </a:rPr>
              <a:t>desperately </a:t>
            </a:r>
            <a:r>
              <a:rPr lang="en-US" smtClean="0">
                <a:latin typeface="18 VAG Rounded Bold   07390" charset="0"/>
              </a:rPr>
              <a:t>need new approach to HW and SW based on parallelism since industry has bet its future that parallelism works</a:t>
            </a:r>
          </a:p>
          <a:p>
            <a:r>
              <a:rPr lang="en-US" smtClean="0">
                <a:latin typeface="18 VAG Rounded Bold   07390" charset="0"/>
              </a:rPr>
              <a:t>Need to create a “watering hole” to bring everyone together to quickly find that solution</a:t>
            </a:r>
          </a:p>
          <a:p>
            <a:pPr lvl="1"/>
            <a:r>
              <a:rPr lang="en-US" smtClean="0">
                <a:latin typeface="18 VAG Rounded Light   02390" charset="0"/>
              </a:rPr>
              <a:t>architects, language designers, application experts, numerical analysts, algorithm designers, programmers, …</a:t>
            </a:r>
          </a:p>
        </p:txBody>
      </p:sp>
      <p:sp>
        <p:nvSpPr>
          <p:cNvPr id="3312644" name="Rectangle 4"/>
          <p:cNvSpPr>
            <a:spLocks noChangeArrowheads="1"/>
          </p:cNvSpPr>
          <p:nvPr/>
        </p:nvSpPr>
        <p:spPr bwMode="auto">
          <a:xfrm>
            <a:off x="7354888" y="0"/>
            <a:ext cx="1789112" cy="1069975"/>
          </a:xfrm>
          <a:prstGeom prst="rect">
            <a:avLst/>
          </a:prstGeom>
          <a:solidFill>
            <a:schemeClr val="bg1"/>
          </a:solidFill>
          <a:ln w="9525">
            <a:noFill/>
            <a:miter lim="800000"/>
            <a:headEnd/>
            <a:tailEnd/>
          </a:ln>
          <a:effectLst/>
        </p:spPr>
        <p:txBody>
          <a:bodyPr wrap="none" anchor="ctr"/>
          <a:lstStyle/>
          <a:p>
            <a:pPr algn="ctr" eaLnBrk="0" hangingPunct="0"/>
            <a:endParaRPr lang="pt-BR" sz="2400">
              <a:solidFill>
                <a:schemeClr val="tx1"/>
              </a:solidFill>
              <a:effectLst>
                <a:outerShdw blurRad="38100" dist="38100" dir="2700000" algn="tl">
                  <a:srgbClr val="4E5B6F"/>
                </a:outerShdw>
              </a:effectLst>
              <a:latin typeface="Times" pitchFamily="18" charset="0"/>
            </a:endParaRPr>
          </a:p>
        </p:txBody>
      </p:sp>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3426" name="Rectangle 2"/>
          <p:cNvSpPr>
            <a:spLocks noGrp="1" noChangeArrowheads="1"/>
          </p:cNvSpPr>
          <p:nvPr>
            <p:ph type="title"/>
          </p:nvPr>
        </p:nvSpPr>
        <p:spPr/>
        <p:txBody>
          <a:bodyPr/>
          <a:lstStyle/>
          <a:p>
            <a:r>
              <a:rPr lang="en-US" smtClean="0">
                <a:latin typeface="18 VAG Rounded Bold   07390" charset="0"/>
              </a:rPr>
              <a:t>Bonus slides</a:t>
            </a:r>
          </a:p>
        </p:txBody>
      </p:sp>
      <p:sp>
        <p:nvSpPr>
          <p:cNvPr id="56323" name="Rectangle 3"/>
          <p:cNvSpPr>
            <a:spLocks noGrp="1" noChangeArrowheads="1"/>
          </p:cNvSpPr>
          <p:nvPr>
            <p:ph type="body" idx="1"/>
          </p:nvPr>
        </p:nvSpPr>
        <p:spPr/>
        <p:txBody>
          <a:bodyPr/>
          <a:lstStyle/>
          <a:p>
            <a:r>
              <a:rPr lang="en-US" smtClean="0">
                <a:latin typeface="18 VAG Rounded Bold   07390" charset="0"/>
              </a:rPr>
              <a:t>These are extra slides that used to be included in lecture notes, but have been moved to this, the “bonus” area to serve as a supplement.</a:t>
            </a:r>
          </a:p>
          <a:p>
            <a:r>
              <a:rPr lang="en-US" smtClean="0">
                <a:latin typeface="18 VAG Rounded Bold   07390" charset="0"/>
              </a:rPr>
              <a:t>The slides will appear in the order they would have in the normal presentation</a:t>
            </a:r>
          </a:p>
        </p:txBody>
      </p:sp>
      <p:sp>
        <p:nvSpPr>
          <p:cNvPr id="56324" name="WordArt 4"/>
          <p:cNvSpPr>
            <a:spLocks noChangeArrowheads="1" noChangeShapeType="1" noTextEdit="1"/>
          </p:cNvSpPr>
          <p:nvPr/>
        </p:nvSpPr>
        <p:spPr bwMode="auto">
          <a:xfrm>
            <a:off x="1828800" y="3989388"/>
            <a:ext cx="5418138" cy="2563812"/>
          </a:xfrm>
          <a:prstGeom prst="rect">
            <a:avLst/>
          </a:prstGeom>
        </p:spPr>
        <p:txBody>
          <a:bodyPr wrap="none" fromWordArt="1">
            <a:prstTxWarp prst="textPlain">
              <a:avLst>
                <a:gd name="adj" fmla="val 50000"/>
              </a:avLst>
            </a:prstTxWarp>
          </a:bodyPr>
          <a:lstStyle/>
          <a:p>
            <a:pPr algn="ctr"/>
            <a:r>
              <a:rPr lang="pt-BR" sz="3600" kern="10">
                <a:ln w="19050">
                  <a:solidFill>
                    <a:srgbClr val="99CCFF"/>
                  </a:solidFill>
                  <a:round/>
                  <a:headEnd/>
                  <a:tailEnd/>
                </a:ln>
                <a:solidFill>
                  <a:srgbClr val="0066CC"/>
                </a:solidFill>
                <a:effectLst>
                  <a:outerShdw dist="35921" dir="2700000" algn="ctr" rotWithShape="0">
                    <a:srgbClr val="990000"/>
                  </a:outerShdw>
                </a:effectLst>
                <a:latin typeface="Impact"/>
              </a:rPr>
              <a:t>Bonus</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7162799" y="5715000"/>
            <a:ext cx="1929485" cy="939800"/>
            <a:chOff x="4578" y="3699"/>
            <a:chExt cx="995" cy="621"/>
          </a:xfrm>
          <a:noFill/>
        </p:grpSpPr>
        <p:sp>
          <p:nvSpPr>
            <p:cNvPr id="3383300" name="AutoShape 4"/>
            <p:cNvSpPr>
              <a:spLocks noChangeArrowheads="1"/>
            </p:cNvSpPr>
            <p:nvPr/>
          </p:nvSpPr>
          <p:spPr bwMode="auto">
            <a:xfrm>
              <a:off x="4581" y="3699"/>
              <a:ext cx="992" cy="282"/>
            </a:xfrm>
            <a:prstGeom prst="roundRect">
              <a:avLst>
                <a:gd name="adj" fmla="val 16667"/>
              </a:avLst>
            </a:prstGeom>
            <a:grpFill/>
            <a:ln w="76200" cap="flat" cmpd="sng" algn="ctr">
              <a:solidFill>
                <a:srgbClr val="FFFF00"/>
              </a:solidFill>
              <a:prstDash val="solid"/>
              <a:round/>
              <a:headEnd type="none" w="med" len="med"/>
              <a:tailEnd type="none" w="med" len="med"/>
            </a:ln>
            <a:effectLst/>
          </p:spPr>
          <p:txBody>
            <a:bodyPr wrap="none" anchor="ctr"/>
            <a:lstStyle/>
            <a:p>
              <a:pPr eaLnBrk="0" hangingPunct="0">
                <a:defRPr/>
              </a:pPr>
              <a:endParaRPr lang="en-US">
                <a:latin typeface="Helvetica" pitchFamily="-65" charset="0"/>
                <a:ea typeface="+mn-ea"/>
              </a:endParaRPr>
            </a:p>
          </p:txBody>
        </p:sp>
        <p:sp>
          <p:nvSpPr>
            <p:cNvPr id="3383301" name="AutoShape 5"/>
            <p:cNvSpPr>
              <a:spLocks noChangeArrowheads="1"/>
            </p:cNvSpPr>
            <p:nvPr/>
          </p:nvSpPr>
          <p:spPr bwMode="auto">
            <a:xfrm>
              <a:off x="4578" y="4014"/>
              <a:ext cx="992" cy="306"/>
            </a:xfrm>
            <a:prstGeom prst="roundRect">
              <a:avLst>
                <a:gd name="adj" fmla="val 16667"/>
              </a:avLst>
            </a:prstGeom>
            <a:grpFill/>
            <a:ln w="76200" cap="flat" cmpd="sng" algn="ctr">
              <a:solidFill>
                <a:srgbClr val="FFFF00"/>
              </a:solidFill>
              <a:prstDash val="solid"/>
              <a:round/>
              <a:headEnd type="none" w="med" len="med"/>
              <a:tailEnd type="none" w="med" len="med"/>
            </a:ln>
            <a:effectLst/>
          </p:spPr>
          <p:txBody>
            <a:bodyPr wrap="none" anchor="ctr"/>
            <a:lstStyle/>
            <a:p>
              <a:pPr eaLnBrk="0" hangingPunct="0">
                <a:defRPr/>
              </a:pPr>
              <a:endParaRPr lang="en-US">
                <a:latin typeface="Helvetica" pitchFamily="-65" charset="0"/>
                <a:ea typeface="+mn-ea"/>
              </a:endParaRPr>
            </a:p>
          </p:txBody>
        </p:sp>
      </p:grpSp>
      <p:grpSp>
        <p:nvGrpSpPr>
          <p:cNvPr id="3" name="Group 6"/>
          <p:cNvGrpSpPr>
            <a:grpSpLocks/>
          </p:cNvGrpSpPr>
          <p:nvPr/>
        </p:nvGrpSpPr>
        <p:grpSpPr bwMode="auto">
          <a:xfrm>
            <a:off x="5708650" y="5257800"/>
            <a:ext cx="1474788" cy="911225"/>
            <a:chOff x="3596" y="3439"/>
            <a:chExt cx="929" cy="574"/>
          </a:xfrm>
          <a:noFill/>
        </p:grpSpPr>
        <p:sp>
          <p:nvSpPr>
            <p:cNvPr id="3383303" name="AutoShape 7"/>
            <p:cNvSpPr>
              <a:spLocks noChangeArrowheads="1"/>
            </p:cNvSpPr>
            <p:nvPr/>
          </p:nvSpPr>
          <p:spPr bwMode="auto">
            <a:xfrm>
              <a:off x="3596" y="3439"/>
              <a:ext cx="919" cy="283"/>
            </a:xfrm>
            <a:prstGeom prst="roundRect">
              <a:avLst>
                <a:gd name="adj" fmla="val 16667"/>
              </a:avLst>
            </a:prstGeom>
            <a:grpFill/>
            <a:ln w="76200" cap="flat" cmpd="sng" algn="ctr">
              <a:solidFill>
                <a:srgbClr val="FFFF00"/>
              </a:solidFill>
              <a:prstDash val="solid"/>
              <a:round/>
              <a:headEnd type="none" w="med" len="med"/>
              <a:tailEnd type="none" w="med" len="med"/>
            </a:ln>
            <a:effectLst/>
          </p:spPr>
          <p:txBody>
            <a:bodyPr wrap="none" anchor="ctr"/>
            <a:lstStyle/>
            <a:p>
              <a:pPr eaLnBrk="0" hangingPunct="0">
                <a:defRPr/>
              </a:pPr>
              <a:endParaRPr lang="en-US">
                <a:latin typeface="Helvetica" pitchFamily="-65" charset="0"/>
                <a:ea typeface="+mn-ea"/>
              </a:endParaRPr>
            </a:p>
          </p:txBody>
        </p:sp>
        <p:sp>
          <p:nvSpPr>
            <p:cNvPr id="3383304" name="AutoShape 8"/>
            <p:cNvSpPr>
              <a:spLocks noChangeArrowheads="1"/>
            </p:cNvSpPr>
            <p:nvPr/>
          </p:nvSpPr>
          <p:spPr bwMode="auto">
            <a:xfrm>
              <a:off x="3606" y="3730"/>
              <a:ext cx="919" cy="283"/>
            </a:xfrm>
            <a:prstGeom prst="roundRect">
              <a:avLst>
                <a:gd name="adj" fmla="val 16667"/>
              </a:avLst>
            </a:prstGeom>
            <a:grpFill/>
            <a:ln w="76200" cap="flat" cmpd="sng" algn="ctr">
              <a:solidFill>
                <a:srgbClr val="FFFF00"/>
              </a:solidFill>
              <a:prstDash val="solid"/>
              <a:round/>
              <a:headEnd type="none" w="med" len="med"/>
              <a:tailEnd type="none" w="med" len="med"/>
            </a:ln>
            <a:effectLst/>
          </p:spPr>
          <p:txBody>
            <a:bodyPr wrap="none" anchor="ctr"/>
            <a:lstStyle/>
            <a:p>
              <a:pPr eaLnBrk="0" hangingPunct="0">
                <a:defRPr/>
              </a:pPr>
              <a:endParaRPr lang="en-US">
                <a:latin typeface="Helvetica" pitchFamily="-65" charset="0"/>
                <a:ea typeface="+mn-ea"/>
              </a:endParaRPr>
            </a:p>
          </p:txBody>
        </p:sp>
      </p:grpSp>
      <p:grpSp>
        <p:nvGrpSpPr>
          <p:cNvPr id="4" name="Group 9"/>
          <p:cNvGrpSpPr>
            <a:grpSpLocks/>
          </p:cNvGrpSpPr>
          <p:nvPr/>
        </p:nvGrpSpPr>
        <p:grpSpPr bwMode="auto">
          <a:xfrm>
            <a:off x="4267200" y="2362200"/>
            <a:ext cx="1457325" cy="1143000"/>
            <a:chOff x="2688" y="1520"/>
            <a:chExt cx="918" cy="753"/>
          </a:xfrm>
          <a:noFill/>
        </p:grpSpPr>
        <p:sp>
          <p:nvSpPr>
            <p:cNvPr id="3383306" name="AutoShape 10"/>
            <p:cNvSpPr>
              <a:spLocks noChangeArrowheads="1"/>
            </p:cNvSpPr>
            <p:nvPr/>
          </p:nvSpPr>
          <p:spPr bwMode="auto">
            <a:xfrm>
              <a:off x="2688" y="1520"/>
              <a:ext cx="912" cy="282"/>
            </a:xfrm>
            <a:prstGeom prst="roundRect">
              <a:avLst>
                <a:gd name="adj" fmla="val 16667"/>
              </a:avLst>
            </a:prstGeom>
            <a:grpFill/>
            <a:ln w="76200" cap="flat" cmpd="sng" algn="ctr">
              <a:solidFill>
                <a:srgbClr val="FFFF00"/>
              </a:solidFill>
              <a:prstDash val="solid"/>
              <a:round/>
              <a:headEnd type="none" w="med" len="med"/>
              <a:tailEnd type="none" w="med" len="med"/>
            </a:ln>
            <a:effectLst/>
          </p:spPr>
          <p:txBody>
            <a:bodyPr wrap="none" anchor="ctr"/>
            <a:lstStyle/>
            <a:p>
              <a:pPr eaLnBrk="0" hangingPunct="0">
                <a:defRPr/>
              </a:pPr>
              <a:endParaRPr lang="en-US">
                <a:latin typeface="Helvetica" pitchFamily="-65" charset="0"/>
                <a:ea typeface="+mn-ea"/>
              </a:endParaRPr>
            </a:p>
          </p:txBody>
        </p:sp>
        <p:sp>
          <p:nvSpPr>
            <p:cNvPr id="3383307" name="AutoShape 11"/>
            <p:cNvSpPr>
              <a:spLocks noChangeArrowheads="1"/>
            </p:cNvSpPr>
            <p:nvPr/>
          </p:nvSpPr>
          <p:spPr bwMode="auto">
            <a:xfrm>
              <a:off x="2688" y="1802"/>
              <a:ext cx="918" cy="471"/>
            </a:xfrm>
            <a:prstGeom prst="roundRect">
              <a:avLst>
                <a:gd name="adj" fmla="val 16667"/>
              </a:avLst>
            </a:prstGeom>
            <a:grpFill/>
            <a:ln w="76200" cap="flat" cmpd="sng" algn="ctr">
              <a:solidFill>
                <a:srgbClr val="FFFF00"/>
              </a:solidFill>
              <a:prstDash val="solid"/>
              <a:round/>
              <a:headEnd type="none" w="med" len="med"/>
              <a:tailEnd type="none" w="med" len="med"/>
            </a:ln>
            <a:effectLst/>
          </p:spPr>
          <p:txBody>
            <a:bodyPr wrap="none" anchor="ctr"/>
            <a:lstStyle/>
            <a:p>
              <a:pPr eaLnBrk="0" hangingPunct="0">
                <a:defRPr/>
              </a:pPr>
              <a:endParaRPr lang="en-US">
                <a:latin typeface="Helvetica" pitchFamily="-65" charset="0"/>
                <a:ea typeface="+mn-ea"/>
              </a:endParaRPr>
            </a:p>
          </p:txBody>
        </p:sp>
      </p:grpSp>
      <p:sp>
        <p:nvSpPr>
          <p:cNvPr id="3383308" name="AutoShape 12"/>
          <p:cNvSpPr>
            <a:spLocks noChangeArrowheads="1"/>
          </p:cNvSpPr>
          <p:nvPr/>
        </p:nvSpPr>
        <p:spPr bwMode="auto">
          <a:xfrm>
            <a:off x="2692400" y="1905000"/>
            <a:ext cx="1574800" cy="449263"/>
          </a:xfrm>
          <a:prstGeom prst="roundRect">
            <a:avLst>
              <a:gd name="adj" fmla="val 16667"/>
            </a:avLst>
          </a:prstGeom>
          <a:noFill/>
          <a:ln w="76200">
            <a:solidFill>
              <a:srgbClr val="FFFF00"/>
            </a:solidFill>
            <a:round/>
            <a:headEnd/>
            <a:tailEnd/>
          </a:ln>
        </p:spPr>
        <p:txBody>
          <a:bodyPr wrap="none" anchor="ctr"/>
          <a:lstStyle/>
          <a:p>
            <a:pPr eaLnBrk="0" hangingPunct="0"/>
            <a:endParaRPr lang="pt-BR"/>
          </a:p>
        </p:txBody>
      </p:sp>
      <p:graphicFrame>
        <p:nvGraphicFramePr>
          <p:cNvPr id="3383392" name="Group 96"/>
          <p:cNvGraphicFramePr>
            <a:graphicFrameLocks noGrp="1"/>
          </p:cNvGraphicFramePr>
          <p:nvPr>
            <p:ph type="tbl" idx="1"/>
          </p:nvPr>
        </p:nvGraphicFramePr>
        <p:xfrm>
          <a:off x="0" y="990600"/>
          <a:ext cx="9067800" cy="5690872"/>
        </p:xfrm>
        <a:graphic>
          <a:graphicData uri="http://schemas.openxmlformats.org/drawingml/2006/table">
            <a:tbl>
              <a:tblPr/>
              <a:tblGrid>
                <a:gridCol w="2667000"/>
                <a:gridCol w="1600200"/>
                <a:gridCol w="1447800"/>
                <a:gridCol w="1447800"/>
                <a:gridCol w="1905000"/>
              </a:tblGrid>
              <a:tr h="447675">
                <a:tc>
                  <a:txBody>
                    <a:bodyPr/>
                    <a:lstStyle/>
                    <a:p>
                      <a:pPr marL="0" marR="0" lvl="0" indent="0" algn="l" defTabSz="914400" rtl="0" eaLnBrk="0" fontAlgn="base" latinLnBrk="0" hangingPunct="0">
                        <a:lnSpc>
                          <a:spcPct val="75000"/>
                        </a:lnSpc>
                        <a:spcBef>
                          <a:spcPct val="65000"/>
                        </a:spcBef>
                        <a:spcAft>
                          <a:spcPct val="0"/>
                        </a:spcAft>
                        <a:buClrTx/>
                        <a:buSzPct val="100000"/>
                        <a:buFont typeface="Times" pitchFamily="18" charset="0"/>
                        <a:buNone/>
                        <a:tabLst/>
                      </a:pPr>
                      <a:endParaRPr kumimoji="0" lang="pt-BR" sz="2400" b="1" i="0" u="none" strike="noStrike" cap="none" normalizeH="0" baseline="0" smtClean="0">
                        <a:ln>
                          <a:noFill/>
                        </a:ln>
                        <a:solidFill>
                          <a:schemeClr val="tx1"/>
                        </a:solidFill>
                        <a:effectLst/>
                        <a:latin typeface="Helvetica" charset="0"/>
                        <a:ea typeface="ＭＳ Ｐゴシック" charset="-128"/>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18" charset="0"/>
                        <a:buNone/>
                        <a:tabLst/>
                      </a:pPr>
                      <a:r>
                        <a:rPr kumimoji="0" lang="en-US" sz="2000" b="1" i="0" u="none" strike="noStrike" cap="none" normalizeH="0" baseline="0" smtClean="0">
                          <a:ln>
                            <a:noFill/>
                          </a:ln>
                          <a:solidFill>
                            <a:schemeClr val="tx1"/>
                          </a:solidFill>
                          <a:effectLst/>
                          <a:latin typeface="Helvetica" charset="0"/>
                          <a:ea typeface="ＭＳ Ｐゴシック" charset="-128"/>
                        </a:rPr>
                        <a:t>SMP</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18" charset="0"/>
                        <a:buNone/>
                        <a:tabLst/>
                      </a:pPr>
                      <a:r>
                        <a:rPr kumimoji="0" lang="en-US" sz="2000" b="1" i="0" u="none" strike="noStrike" cap="none" normalizeH="0" baseline="0" smtClean="0">
                          <a:ln>
                            <a:noFill/>
                          </a:ln>
                          <a:solidFill>
                            <a:schemeClr val="tx1"/>
                          </a:solidFill>
                          <a:effectLst/>
                          <a:latin typeface="Helvetica" charset="0"/>
                          <a:ea typeface="ＭＳ Ｐゴシック" charset="-128"/>
                        </a:rPr>
                        <a:t>Cluster</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75000"/>
                        </a:lnSpc>
                        <a:spcBef>
                          <a:spcPct val="65000"/>
                        </a:spcBef>
                        <a:spcAft>
                          <a:spcPct val="0"/>
                        </a:spcAft>
                        <a:buClrTx/>
                        <a:buSzPct val="100000"/>
                        <a:buFont typeface="Times" pitchFamily="18" charset="0"/>
                        <a:buNone/>
                        <a:tabLst/>
                      </a:pPr>
                      <a:r>
                        <a:rPr kumimoji="0" lang="en-US" sz="2000" b="1" i="0" u="none" strike="noStrike" cap="none" normalizeH="0" baseline="0" smtClean="0">
                          <a:ln>
                            <a:noFill/>
                          </a:ln>
                          <a:solidFill>
                            <a:schemeClr val="tx1"/>
                          </a:solidFill>
                          <a:effectLst/>
                          <a:latin typeface="Helvetica" charset="0"/>
                          <a:ea typeface="ＭＳ Ｐゴシック" charset="-128"/>
                        </a:rPr>
                        <a:t>Simulate</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18" charset="0"/>
                        <a:buNone/>
                        <a:tabLst/>
                      </a:pPr>
                      <a:r>
                        <a:rPr kumimoji="0" lang="en-US" sz="2000" b="1" i="0" u="none" strike="noStrike" cap="none" normalizeH="0" baseline="0" smtClean="0">
                          <a:ln>
                            <a:noFill/>
                          </a:ln>
                          <a:solidFill>
                            <a:schemeClr val="tx1"/>
                          </a:solidFill>
                          <a:effectLst/>
                          <a:latin typeface="Helvetica" charset="0"/>
                          <a:ea typeface="ＭＳ Ｐゴシック" charset="-128"/>
                        </a:rPr>
                        <a:t> RAMP</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9263">
                <a:tc>
                  <a:txBody>
                    <a:bodyPr/>
                    <a:lstStyle/>
                    <a:p>
                      <a:pPr marL="0" marR="0" lvl="0" indent="0" algn="l" defTabSz="914400" rtl="0" eaLnBrk="0" fontAlgn="base" latinLnBrk="0" hangingPunct="0">
                        <a:lnSpc>
                          <a:spcPct val="75000"/>
                        </a:lnSpc>
                        <a:spcBef>
                          <a:spcPct val="65000"/>
                        </a:spcBef>
                        <a:spcAft>
                          <a:spcPct val="0"/>
                        </a:spcAft>
                        <a:buClrTx/>
                        <a:buSzPct val="100000"/>
                        <a:buFont typeface="Times" pitchFamily="18" charset="0"/>
                        <a:buNone/>
                        <a:tabLst/>
                      </a:pPr>
                      <a:r>
                        <a:rPr kumimoji="0" lang="en-US" sz="2000" b="1" i="0" u="none" strike="noStrike" cap="none" normalizeH="0" baseline="0" smtClean="0">
                          <a:ln>
                            <a:noFill/>
                          </a:ln>
                          <a:solidFill>
                            <a:schemeClr val="tx1"/>
                          </a:solidFill>
                          <a:effectLst/>
                          <a:latin typeface="Helvetica" charset="0"/>
                          <a:ea typeface="ＭＳ Ｐゴシック" charset="-128"/>
                        </a:rPr>
                        <a:t>Scalability (1k CPUs)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18" charset="0"/>
                        <a:buNone/>
                        <a:tabLst/>
                      </a:pPr>
                      <a:r>
                        <a:rPr kumimoji="0" lang="en-US" sz="2000" b="1" i="0" u="none" strike="noStrike" cap="none" normalizeH="0" baseline="0" smtClean="0">
                          <a:ln>
                            <a:noFill/>
                          </a:ln>
                          <a:solidFill>
                            <a:schemeClr val="tx1"/>
                          </a:solidFill>
                          <a:effectLst/>
                          <a:latin typeface="Helvetica" charset="0"/>
                          <a:ea typeface="ＭＳ Ｐゴシック" charset="-128"/>
                        </a:rPr>
                        <a:t>C</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18" charset="0"/>
                        <a:buNone/>
                        <a:tabLst/>
                      </a:pPr>
                      <a:r>
                        <a:rPr kumimoji="0" lang="en-US" sz="2000" b="1" i="0" u="none" strike="noStrike" cap="none" normalizeH="0" baseline="0" smtClean="0">
                          <a:ln>
                            <a:noFill/>
                          </a:ln>
                          <a:solidFill>
                            <a:srgbClr val="00FF00"/>
                          </a:solidFill>
                          <a:effectLst/>
                          <a:latin typeface="Helvetica" charset="0"/>
                          <a:ea typeface="ＭＳ Ｐゴシック" charset="-128"/>
                        </a:rPr>
                        <a:t>A</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18" charset="0"/>
                        <a:buNone/>
                        <a:tabLst/>
                      </a:pPr>
                      <a:r>
                        <a:rPr kumimoji="0" lang="en-US" sz="2000" b="1" i="0" u="none" strike="noStrike" cap="none" normalizeH="0" baseline="0" smtClean="0">
                          <a:ln>
                            <a:noFill/>
                          </a:ln>
                          <a:solidFill>
                            <a:srgbClr val="00FF00"/>
                          </a:solidFill>
                          <a:effectLst/>
                          <a:latin typeface="Helvetica" charset="0"/>
                          <a:ea typeface="ＭＳ Ｐゴシック" charset="-128"/>
                        </a:rPr>
                        <a:t>A</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18" charset="0"/>
                        <a:buNone/>
                        <a:tabLst/>
                      </a:pPr>
                      <a:r>
                        <a:rPr kumimoji="0" lang="en-US" sz="2000" b="1" i="0" u="none" strike="noStrike" cap="none" normalizeH="0" baseline="0" smtClean="0">
                          <a:ln>
                            <a:noFill/>
                          </a:ln>
                          <a:solidFill>
                            <a:srgbClr val="00FF00"/>
                          </a:solidFill>
                          <a:effectLst/>
                          <a:latin typeface="Helvetica" charset="0"/>
                          <a:ea typeface="ＭＳ Ｐゴシック" charset="-128"/>
                        </a:rPr>
                        <a:t>A</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9263">
                <a:tc>
                  <a:txBody>
                    <a:bodyPr/>
                    <a:lstStyle/>
                    <a:p>
                      <a:pPr marL="0" marR="0" lvl="0" indent="0" algn="l" defTabSz="914400" rtl="0" eaLnBrk="0" fontAlgn="base" latinLnBrk="0" hangingPunct="0">
                        <a:lnSpc>
                          <a:spcPct val="75000"/>
                        </a:lnSpc>
                        <a:spcBef>
                          <a:spcPct val="65000"/>
                        </a:spcBef>
                        <a:spcAft>
                          <a:spcPct val="0"/>
                        </a:spcAft>
                        <a:buClrTx/>
                        <a:buSzPct val="100000"/>
                        <a:buFont typeface="Times" pitchFamily="18" charset="0"/>
                        <a:buNone/>
                        <a:tabLst/>
                      </a:pPr>
                      <a:r>
                        <a:rPr kumimoji="0" lang="en-US" sz="2000" b="1" i="0" u="none" strike="noStrike" cap="none" normalizeH="0" baseline="0" smtClean="0">
                          <a:ln>
                            <a:noFill/>
                          </a:ln>
                          <a:solidFill>
                            <a:schemeClr val="tx1"/>
                          </a:solidFill>
                          <a:effectLst/>
                          <a:latin typeface="Helvetica" charset="0"/>
                          <a:ea typeface="ＭＳ Ｐゴシック" charset="-128"/>
                        </a:rPr>
                        <a:t>Cost (1k CPUs)</a:t>
                      </a:r>
                      <a:endParaRPr kumimoji="0" lang="en-US" sz="2100" b="1" i="0" u="none" strike="noStrike" cap="none" normalizeH="0" baseline="0" smtClean="0">
                        <a:ln>
                          <a:noFill/>
                        </a:ln>
                        <a:solidFill>
                          <a:schemeClr val="tx1"/>
                        </a:solidFill>
                        <a:effectLst/>
                        <a:latin typeface="Helvetica" charset="0"/>
                        <a:ea typeface="ＭＳ Ｐゴシック" charset="-128"/>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18" charset="0"/>
                        <a:buNone/>
                        <a:tabLst/>
                      </a:pPr>
                      <a:r>
                        <a:rPr kumimoji="0" lang="en-US" sz="2000" b="1" i="0" u="none" strike="noStrike" cap="none" normalizeH="0" baseline="0" smtClean="0">
                          <a:ln>
                            <a:noFill/>
                          </a:ln>
                          <a:solidFill>
                            <a:srgbClr val="FF0000"/>
                          </a:solidFill>
                          <a:effectLst/>
                          <a:latin typeface="Helvetica" charset="0"/>
                          <a:ea typeface="ＭＳ Ｐゴシック" charset="-128"/>
                        </a:rPr>
                        <a:t>F</a:t>
                      </a:r>
                      <a:r>
                        <a:rPr kumimoji="0" lang="en-US" sz="2000" b="1" i="0" u="none" strike="noStrike" cap="none" normalizeH="0" baseline="0" smtClean="0">
                          <a:ln>
                            <a:noFill/>
                          </a:ln>
                          <a:solidFill>
                            <a:schemeClr val="tx1"/>
                          </a:solidFill>
                          <a:effectLst/>
                          <a:latin typeface="Helvetica" charset="0"/>
                          <a:ea typeface="ＭＳ Ｐゴシック" charset="-128"/>
                        </a:rPr>
                        <a:t> ($40M)</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18" charset="0"/>
                        <a:buNone/>
                        <a:tabLst/>
                      </a:pPr>
                      <a:r>
                        <a:rPr kumimoji="0" lang="en-US" sz="2000" b="1" i="0" u="none" strike="noStrike" cap="none" normalizeH="0" baseline="0" smtClean="0">
                          <a:ln>
                            <a:noFill/>
                          </a:ln>
                          <a:solidFill>
                            <a:schemeClr val="tx1"/>
                          </a:solidFill>
                          <a:effectLst/>
                          <a:latin typeface="Helvetica" charset="0"/>
                          <a:ea typeface="ＭＳ Ｐゴシック" charset="-128"/>
                        </a:rPr>
                        <a:t>C ($2-3M)</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18" charset="0"/>
                        <a:buNone/>
                        <a:tabLst/>
                      </a:pPr>
                      <a:r>
                        <a:rPr kumimoji="0" lang="en-US" sz="2000" b="1" i="0" u="none" strike="noStrike" cap="none" normalizeH="0" baseline="0" smtClean="0">
                          <a:ln>
                            <a:noFill/>
                          </a:ln>
                          <a:solidFill>
                            <a:srgbClr val="00FF00"/>
                          </a:solidFill>
                          <a:effectLst/>
                          <a:latin typeface="Helvetica" charset="0"/>
                          <a:ea typeface="ＭＳ Ｐゴシック" charset="-128"/>
                        </a:rPr>
                        <a:t>A+ </a:t>
                      </a:r>
                      <a:r>
                        <a:rPr kumimoji="0" lang="en-US" sz="2000" b="1" i="0" u="none" strike="noStrike" cap="none" normalizeH="0" baseline="0" smtClean="0">
                          <a:ln>
                            <a:noFill/>
                          </a:ln>
                          <a:solidFill>
                            <a:schemeClr val="tx1"/>
                          </a:solidFill>
                          <a:effectLst/>
                          <a:latin typeface="Helvetica" charset="0"/>
                          <a:ea typeface="ＭＳ Ｐゴシック" charset="-128"/>
                        </a:rPr>
                        <a:t>($0M)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18" charset="0"/>
                        <a:buNone/>
                        <a:tabLst/>
                      </a:pPr>
                      <a:r>
                        <a:rPr kumimoji="0" lang="en-US" sz="2000" b="1" i="0" u="none" strike="noStrike" cap="none" normalizeH="0" baseline="0" smtClean="0">
                          <a:ln>
                            <a:noFill/>
                          </a:ln>
                          <a:solidFill>
                            <a:srgbClr val="00FF00"/>
                          </a:solidFill>
                          <a:effectLst/>
                          <a:latin typeface="Helvetica" charset="0"/>
                          <a:ea typeface="ＭＳ Ｐゴシック" charset="-128"/>
                        </a:rPr>
                        <a:t>A </a:t>
                      </a:r>
                      <a:r>
                        <a:rPr kumimoji="0" lang="en-US" sz="2000" b="1" i="0" u="none" strike="noStrike" cap="none" normalizeH="0" baseline="0" smtClean="0">
                          <a:ln>
                            <a:noFill/>
                          </a:ln>
                          <a:solidFill>
                            <a:schemeClr val="tx1"/>
                          </a:solidFill>
                          <a:effectLst/>
                          <a:latin typeface="Helvetica" charset="0"/>
                          <a:ea typeface="ＭＳ Ｐゴシック" charset="-128"/>
                        </a:rPr>
                        <a:t>($0.1-0.2M)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7675">
                <a:tc>
                  <a:txBody>
                    <a:bodyPr/>
                    <a:lstStyle/>
                    <a:p>
                      <a:pPr marL="0" marR="0" lvl="0" indent="0" algn="l" defTabSz="914400" rtl="0" eaLnBrk="0" fontAlgn="base" latinLnBrk="0" hangingPunct="0">
                        <a:lnSpc>
                          <a:spcPct val="75000"/>
                        </a:lnSpc>
                        <a:spcBef>
                          <a:spcPct val="65000"/>
                        </a:spcBef>
                        <a:spcAft>
                          <a:spcPct val="0"/>
                        </a:spcAft>
                        <a:buClrTx/>
                        <a:buSzPct val="100000"/>
                        <a:buFont typeface="Times" pitchFamily="18" charset="0"/>
                        <a:buNone/>
                        <a:tabLst/>
                      </a:pPr>
                      <a:r>
                        <a:rPr kumimoji="0" lang="en-US" sz="2000" b="1" i="0" u="none" strike="noStrike" cap="none" normalizeH="0" baseline="0" smtClean="0">
                          <a:ln>
                            <a:noFill/>
                          </a:ln>
                          <a:solidFill>
                            <a:schemeClr val="tx1"/>
                          </a:solidFill>
                          <a:effectLst/>
                          <a:latin typeface="Helvetica" charset="0"/>
                          <a:ea typeface="ＭＳ Ｐゴシック" charset="-128"/>
                        </a:rPr>
                        <a:t>Cost of ownership</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18" charset="0"/>
                        <a:buNone/>
                        <a:tabLst/>
                      </a:pPr>
                      <a:r>
                        <a:rPr kumimoji="0" lang="en-US" sz="2000" b="1" i="0" u="none" strike="noStrike" cap="none" normalizeH="0" baseline="0" smtClean="0">
                          <a:ln>
                            <a:noFill/>
                          </a:ln>
                          <a:solidFill>
                            <a:srgbClr val="00FF00"/>
                          </a:solidFill>
                          <a:effectLst/>
                          <a:latin typeface="Helvetica" charset="0"/>
                          <a:ea typeface="ＭＳ Ｐゴシック" charset="-128"/>
                        </a:rPr>
                        <a:t>A</a:t>
                      </a:r>
                      <a:endParaRPr kumimoji="0" lang="en-US" sz="2000" b="1" i="0" u="none" strike="noStrike" cap="none" normalizeH="0" baseline="0" smtClean="0">
                        <a:ln>
                          <a:noFill/>
                        </a:ln>
                        <a:solidFill>
                          <a:schemeClr val="tx1"/>
                        </a:solidFill>
                        <a:effectLst/>
                        <a:latin typeface="Helvetica" charset="0"/>
                        <a:ea typeface="ＭＳ Ｐゴシック" charset="-128"/>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18" charset="0"/>
                        <a:buNone/>
                        <a:tabLst/>
                      </a:pPr>
                      <a:r>
                        <a:rPr kumimoji="0" lang="en-US" sz="2000" b="1" i="0" u="none" strike="noStrike" cap="none" normalizeH="0" baseline="0" smtClean="0">
                          <a:ln>
                            <a:noFill/>
                          </a:ln>
                          <a:solidFill>
                            <a:srgbClr val="FF0000"/>
                          </a:solidFill>
                          <a:effectLst/>
                          <a:latin typeface="Helvetica" charset="0"/>
                          <a:ea typeface="ＭＳ Ｐゴシック" charset="-128"/>
                        </a:rPr>
                        <a:t>D</a:t>
                      </a:r>
                      <a:endParaRPr kumimoji="0" lang="en-US" sz="2000" b="1" i="0" u="none" strike="noStrike" cap="none" normalizeH="0" baseline="0" smtClean="0">
                        <a:ln>
                          <a:noFill/>
                        </a:ln>
                        <a:solidFill>
                          <a:schemeClr val="tx1"/>
                        </a:solidFill>
                        <a:effectLst/>
                        <a:latin typeface="Helvetica" charset="0"/>
                        <a:ea typeface="ＭＳ Ｐゴシック" charset="-128"/>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18" charset="0"/>
                        <a:buNone/>
                        <a:tabLst/>
                      </a:pPr>
                      <a:r>
                        <a:rPr kumimoji="0" lang="en-US" sz="2000" b="1" i="0" u="none" strike="noStrike" cap="none" normalizeH="0" baseline="0" smtClean="0">
                          <a:ln>
                            <a:noFill/>
                          </a:ln>
                          <a:solidFill>
                            <a:srgbClr val="00FF00"/>
                          </a:solidFill>
                          <a:effectLst/>
                          <a:latin typeface="Helvetica" charset="0"/>
                          <a:ea typeface="ＭＳ Ｐゴシック" charset="-128"/>
                        </a:rPr>
                        <a:t>A</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18" charset="0"/>
                        <a:buNone/>
                        <a:tabLst/>
                      </a:pPr>
                      <a:r>
                        <a:rPr kumimoji="0" lang="en-US" sz="2000" b="1" i="0" u="none" strike="noStrike" cap="none" normalizeH="0" baseline="0" smtClean="0">
                          <a:ln>
                            <a:noFill/>
                          </a:ln>
                          <a:solidFill>
                            <a:srgbClr val="00FF00"/>
                          </a:solidFill>
                          <a:effectLst/>
                          <a:latin typeface="Helvetica" charset="0"/>
                          <a:ea typeface="ＭＳ Ｐゴシック" charset="-128"/>
                        </a:rPr>
                        <a:t>A</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7713">
                <a:tc>
                  <a:txBody>
                    <a:bodyPr/>
                    <a:lstStyle/>
                    <a:p>
                      <a:pPr marL="0" marR="0" lvl="0" indent="0" algn="l" defTabSz="914400" rtl="0" eaLnBrk="0" fontAlgn="base" latinLnBrk="0" hangingPunct="0">
                        <a:lnSpc>
                          <a:spcPct val="75000"/>
                        </a:lnSpc>
                        <a:spcBef>
                          <a:spcPct val="65000"/>
                        </a:spcBef>
                        <a:spcAft>
                          <a:spcPct val="0"/>
                        </a:spcAft>
                        <a:buClrTx/>
                        <a:buSzPct val="100000"/>
                        <a:buFont typeface="Times" pitchFamily="18" charset="0"/>
                        <a:buNone/>
                        <a:tabLst/>
                      </a:pPr>
                      <a:r>
                        <a:rPr kumimoji="0" lang="en-US" sz="2000" b="1" i="0" u="none" strike="noStrike" cap="none" normalizeH="0" baseline="0" smtClean="0">
                          <a:ln>
                            <a:noFill/>
                          </a:ln>
                          <a:solidFill>
                            <a:schemeClr val="tx1"/>
                          </a:solidFill>
                          <a:effectLst/>
                          <a:latin typeface="Helvetica" charset="0"/>
                          <a:ea typeface="ＭＳ Ｐゴシック" charset="-128"/>
                        </a:rPr>
                        <a:t>Power/Space</a:t>
                      </a:r>
                      <a:br>
                        <a:rPr kumimoji="0" lang="en-US" sz="2000" b="1" i="0" u="none" strike="noStrike" cap="none" normalizeH="0" baseline="0" smtClean="0">
                          <a:ln>
                            <a:noFill/>
                          </a:ln>
                          <a:solidFill>
                            <a:schemeClr val="tx1"/>
                          </a:solidFill>
                          <a:effectLst/>
                          <a:latin typeface="Helvetica" charset="0"/>
                          <a:ea typeface="ＭＳ Ｐゴシック" charset="-128"/>
                        </a:rPr>
                      </a:br>
                      <a:r>
                        <a:rPr kumimoji="0" lang="en-US" sz="2000" b="1" i="0" u="none" strike="noStrike" cap="none" normalizeH="0" baseline="0" smtClean="0">
                          <a:ln>
                            <a:noFill/>
                          </a:ln>
                          <a:solidFill>
                            <a:schemeClr val="tx1"/>
                          </a:solidFill>
                          <a:effectLst/>
                          <a:latin typeface="Helvetica" charset="0"/>
                          <a:ea typeface="ＭＳ Ｐゴシック" charset="-128"/>
                        </a:rPr>
                        <a:t>(kilowatts, racks)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18" charset="0"/>
                        <a:buNone/>
                        <a:tabLst/>
                      </a:pPr>
                      <a:r>
                        <a:rPr kumimoji="0" lang="en-US" sz="2000" b="1" i="0" u="none" strike="noStrike" cap="none" normalizeH="0" baseline="0" smtClean="0">
                          <a:ln>
                            <a:noFill/>
                          </a:ln>
                          <a:solidFill>
                            <a:srgbClr val="FF0000"/>
                          </a:solidFill>
                          <a:effectLst/>
                          <a:latin typeface="Helvetica" charset="0"/>
                          <a:ea typeface="ＭＳ Ｐゴシック" charset="-128"/>
                        </a:rPr>
                        <a:t>D </a:t>
                      </a:r>
                      <a:r>
                        <a:rPr kumimoji="0" lang="en-US" sz="2000" b="1" i="0" u="none" strike="noStrike" cap="none" normalizeH="0" baseline="0" smtClean="0">
                          <a:ln>
                            <a:noFill/>
                          </a:ln>
                          <a:solidFill>
                            <a:schemeClr val="tx1"/>
                          </a:solidFill>
                          <a:effectLst/>
                          <a:latin typeface="Helvetica" charset="0"/>
                          <a:ea typeface="ＭＳ Ｐゴシック" charset="-128"/>
                        </a:rPr>
                        <a:t>(120 kw, 12 racks)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18" charset="0"/>
                        <a:buNone/>
                        <a:tabLst/>
                      </a:pPr>
                      <a:r>
                        <a:rPr kumimoji="0" lang="en-US" sz="2000" b="1" i="0" u="none" strike="noStrike" cap="none" normalizeH="0" baseline="0" smtClean="0">
                          <a:ln>
                            <a:noFill/>
                          </a:ln>
                          <a:solidFill>
                            <a:srgbClr val="FF0000"/>
                          </a:solidFill>
                          <a:effectLst/>
                          <a:latin typeface="Helvetica" charset="0"/>
                          <a:ea typeface="ＭＳ Ｐゴシック" charset="-128"/>
                        </a:rPr>
                        <a:t>D </a:t>
                      </a:r>
                      <a:r>
                        <a:rPr kumimoji="0" lang="en-US" sz="2000" b="1" i="0" u="none" strike="noStrike" cap="none" normalizeH="0" baseline="0" smtClean="0">
                          <a:ln>
                            <a:noFill/>
                          </a:ln>
                          <a:solidFill>
                            <a:schemeClr val="tx1"/>
                          </a:solidFill>
                          <a:effectLst/>
                          <a:latin typeface="Helvetica" charset="0"/>
                          <a:ea typeface="ＭＳ Ｐゴシック" charset="-128"/>
                        </a:rPr>
                        <a:t>(120 kw, 12 racks)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18" charset="0"/>
                        <a:buNone/>
                        <a:tabLst/>
                      </a:pPr>
                      <a:r>
                        <a:rPr kumimoji="0" lang="en-US" sz="2000" b="1" i="0" u="none" strike="noStrike" cap="none" normalizeH="0" baseline="0" smtClean="0">
                          <a:ln>
                            <a:noFill/>
                          </a:ln>
                          <a:solidFill>
                            <a:srgbClr val="00FF00"/>
                          </a:solidFill>
                          <a:effectLst/>
                          <a:latin typeface="Helvetica" charset="0"/>
                          <a:ea typeface="ＭＳ Ｐゴシック" charset="-128"/>
                        </a:rPr>
                        <a:t>A+ </a:t>
                      </a:r>
                      <a:r>
                        <a:rPr kumimoji="0" lang="en-US" sz="2000" b="1" i="0" u="none" strike="noStrike" cap="none" normalizeH="0" baseline="0" smtClean="0">
                          <a:ln>
                            <a:noFill/>
                          </a:ln>
                          <a:solidFill>
                            <a:schemeClr val="tx1"/>
                          </a:solidFill>
                          <a:effectLst/>
                          <a:latin typeface="Helvetica" charset="0"/>
                          <a:ea typeface="ＭＳ Ｐゴシック" charset="-128"/>
                        </a:rPr>
                        <a:t>(.1 kw, 0.1 racks)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18" charset="0"/>
                        <a:buNone/>
                        <a:tabLst/>
                      </a:pPr>
                      <a:r>
                        <a:rPr kumimoji="0" lang="en-US" sz="2000" b="1" i="0" u="none" strike="noStrike" cap="none" normalizeH="0" baseline="0" smtClean="0">
                          <a:ln>
                            <a:noFill/>
                          </a:ln>
                          <a:solidFill>
                            <a:srgbClr val="00FF00"/>
                          </a:solidFill>
                          <a:effectLst/>
                          <a:latin typeface="Helvetica" charset="0"/>
                          <a:ea typeface="ＭＳ Ｐゴシック" charset="-128"/>
                        </a:rPr>
                        <a:t>A </a:t>
                      </a:r>
                      <a:r>
                        <a:rPr kumimoji="0" lang="en-US" sz="2000" b="1" i="0" u="none" strike="noStrike" cap="none" normalizeH="0" baseline="0" smtClean="0">
                          <a:ln>
                            <a:noFill/>
                          </a:ln>
                          <a:solidFill>
                            <a:schemeClr val="tx1"/>
                          </a:solidFill>
                          <a:effectLst/>
                          <a:latin typeface="Helvetica" charset="0"/>
                          <a:ea typeface="ＭＳ Ｐゴシック" charset="-128"/>
                        </a:rPr>
                        <a:t>(1.5 kw, </a:t>
                      </a:r>
                      <a:br>
                        <a:rPr kumimoji="0" lang="en-US" sz="2000" b="1" i="0" u="none" strike="noStrike" cap="none" normalizeH="0" baseline="0" smtClean="0">
                          <a:ln>
                            <a:noFill/>
                          </a:ln>
                          <a:solidFill>
                            <a:schemeClr val="tx1"/>
                          </a:solidFill>
                          <a:effectLst/>
                          <a:latin typeface="Helvetica" charset="0"/>
                          <a:ea typeface="ＭＳ Ｐゴシック" charset="-128"/>
                        </a:rPr>
                      </a:br>
                      <a:r>
                        <a:rPr kumimoji="0" lang="en-US" sz="2000" b="1" i="0" u="none" strike="noStrike" cap="none" normalizeH="0" baseline="0" smtClean="0">
                          <a:ln>
                            <a:noFill/>
                          </a:ln>
                          <a:solidFill>
                            <a:schemeClr val="tx1"/>
                          </a:solidFill>
                          <a:effectLst/>
                          <a:latin typeface="Helvetica" charset="0"/>
                          <a:ea typeface="ＭＳ Ｐゴシック" charset="-128"/>
                        </a:rPr>
                        <a:t>0.3 racks)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850">
                <a:tc>
                  <a:txBody>
                    <a:bodyPr/>
                    <a:lstStyle/>
                    <a:p>
                      <a:pPr marL="0" marR="0" lvl="0" indent="0" algn="l" defTabSz="914400" rtl="0" eaLnBrk="0" fontAlgn="base" latinLnBrk="0" hangingPunct="0">
                        <a:lnSpc>
                          <a:spcPct val="75000"/>
                        </a:lnSpc>
                        <a:spcBef>
                          <a:spcPct val="65000"/>
                        </a:spcBef>
                        <a:spcAft>
                          <a:spcPct val="0"/>
                        </a:spcAft>
                        <a:buClrTx/>
                        <a:buSzPct val="100000"/>
                        <a:buFont typeface="Times" pitchFamily="18" charset="0"/>
                        <a:buNone/>
                        <a:tabLst/>
                      </a:pPr>
                      <a:r>
                        <a:rPr kumimoji="0" lang="en-US" sz="2000" b="1" i="0" u="none" strike="noStrike" cap="none" normalizeH="0" baseline="0" smtClean="0">
                          <a:ln>
                            <a:noFill/>
                          </a:ln>
                          <a:solidFill>
                            <a:schemeClr val="tx1"/>
                          </a:solidFill>
                          <a:effectLst/>
                          <a:latin typeface="Helvetica" charset="0"/>
                          <a:ea typeface="ＭＳ Ｐゴシック" charset="-128"/>
                        </a:rPr>
                        <a:t>Community</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18" charset="0"/>
                        <a:buNone/>
                        <a:tabLst/>
                      </a:pPr>
                      <a:r>
                        <a:rPr kumimoji="0" lang="en-US" sz="2000" b="1" i="0" u="none" strike="noStrike" cap="none" normalizeH="0" baseline="0" smtClean="0">
                          <a:ln>
                            <a:noFill/>
                          </a:ln>
                          <a:solidFill>
                            <a:srgbClr val="FF0000"/>
                          </a:solidFill>
                          <a:effectLst/>
                          <a:latin typeface="Helvetica" charset="0"/>
                          <a:ea typeface="ＭＳ Ｐゴシック" charset="-128"/>
                        </a:rPr>
                        <a:t>D</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18" charset="0"/>
                        <a:buNone/>
                        <a:tabLst/>
                      </a:pPr>
                      <a:r>
                        <a:rPr kumimoji="0" lang="en-US" sz="2000" b="1" i="0" u="none" strike="noStrike" cap="none" normalizeH="0" baseline="0" smtClean="0">
                          <a:ln>
                            <a:noFill/>
                          </a:ln>
                          <a:solidFill>
                            <a:srgbClr val="00FF00"/>
                          </a:solidFill>
                          <a:effectLst/>
                          <a:latin typeface="Helvetica" charset="0"/>
                          <a:ea typeface="ＭＳ Ｐゴシック" charset="-128"/>
                        </a:rPr>
                        <a:t>A</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18" charset="0"/>
                        <a:buNone/>
                        <a:tabLst/>
                      </a:pPr>
                      <a:r>
                        <a:rPr kumimoji="0" lang="en-US" sz="2000" b="1" i="0" u="none" strike="noStrike" cap="none" normalizeH="0" baseline="0" smtClean="0">
                          <a:ln>
                            <a:noFill/>
                          </a:ln>
                          <a:solidFill>
                            <a:srgbClr val="00FF00"/>
                          </a:solidFill>
                          <a:effectLst/>
                          <a:latin typeface="Helvetica" charset="0"/>
                          <a:ea typeface="ＭＳ Ｐゴシック" charset="-128"/>
                        </a:rPr>
                        <a:t>A</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18" charset="0"/>
                        <a:buNone/>
                        <a:tabLst/>
                      </a:pPr>
                      <a:r>
                        <a:rPr kumimoji="0" lang="en-US" sz="2000" b="1" i="0" u="none" strike="noStrike" cap="none" normalizeH="0" baseline="0" smtClean="0">
                          <a:ln>
                            <a:noFill/>
                          </a:ln>
                          <a:solidFill>
                            <a:srgbClr val="00FF00"/>
                          </a:solidFill>
                          <a:effectLst/>
                          <a:latin typeface="Helvetica" charset="0"/>
                          <a:ea typeface="ＭＳ Ｐゴシック" charset="-128"/>
                        </a:rPr>
                        <a:t>A</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7675">
                <a:tc>
                  <a:txBody>
                    <a:bodyPr/>
                    <a:lstStyle/>
                    <a:p>
                      <a:pPr marL="0" marR="0" lvl="0" indent="0" algn="l" defTabSz="914400" rtl="0" eaLnBrk="0" fontAlgn="base" latinLnBrk="0" hangingPunct="0">
                        <a:lnSpc>
                          <a:spcPct val="75000"/>
                        </a:lnSpc>
                        <a:spcBef>
                          <a:spcPct val="65000"/>
                        </a:spcBef>
                        <a:spcAft>
                          <a:spcPct val="0"/>
                        </a:spcAft>
                        <a:buClrTx/>
                        <a:buSzPct val="100000"/>
                        <a:buFont typeface="Times" pitchFamily="18" charset="0"/>
                        <a:buNone/>
                        <a:tabLst/>
                      </a:pPr>
                      <a:r>
                        <a:rPr kumimoji="0" lang="en-US" sz="2000" b="1" i="0" u="none" strike="noStrike" cap="none" normalizeH="0" baseline="0" smtClean="0">
                          <a:ln>
                            <a:noFill/>
                          </a:ln>
                          <a:solidFill>
                            <a:schemeClr val="tx1"/>
                          </a:solidFill>
                          <a:effectLst/>
                          <a:latin typeface="Helvetica" charset="0"/>
                          <a:ea typeface="ＭＳ Ｐゴシック" charset="-128"/>
                        </a:rPr>
                        <a:t>Observability</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18" charset="0"/>
                        <a:buNone/>
                        <a:tabLst/>
                      </a:pPr>
                      <a:r>
                        <a:rPr kumimoji="0" lang="en-US" sz="2000" b="1" i="0" u="none" strike="noStrike" cap="none" normalizeH="0" baseline="0" smtClean="0">
                          <a:ln>
                            <a:noFill/>
                          </a:ln>
                          <a:solidFill>
                            <a:srgbClr val="FF0000"/>
                          </a:solidFill>
                          <a:effectLst/>
                          <a:latin typeface="Helvetica" charset="0"/>
                          <a:ea typeface="ＭＳ Ｐゴシック" charset="-128"/>
                        </a:rPr>
                        <a:t>D</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18" charset="0"/>
                        <a:buNone/>
                        <a:tabLst/>
                      </a:pPr>
                      <a:r>
                        <a:rPr kumimoji="0" lang="en-US" sz="2000" b="1" i="0" u="none" strike="noStrike" cap="none" normalizeH="0" baseline="0" smtClean="0">
                          <a:ln>
                            <a:noFill/>
                          </a:ln>
                          <a:solidFill>
                            <a:schemeClr val="tx1"/>
                          </a:solidFill>
                          <a:effectLst/>
                          <a:latin typeface="Helvetica" charset="0"/>
                          <a:ea typeface="ＭＳ Ｐゴシック" charset="-128"/>
                        </a:rPr>
                        <a:t>C</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18" charset="0"/>
                        <a:buNone/>
                        <a:tabLst/>
                      </a:pPr>
                      <a:r>
                        <a:rPr kumimoji="0" lang="en-US" sz="2000" b="1" i="0" u="none" strike="noStrike" cap="none" normalizeH="0" baseline="0" smtClean="0">
                          <a:ln>
                            <a:noFill/>
                          </a:ln>
                          <a:solidFill>
                            <a:srgbClr val="00FF00"/>
                          </a:solidFill>
                          <a:effectLst/>
                          <a:latin typeface="Helvetica" charset="0"/>
                          <a:ea typeface="ＭＳ Ｐゴシック" charset="-128"/>
                        </a:rPr>
                        <a:t>A+</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18" charset="0"/>
                        <a:buNone/>
                        <a:tabLst/>
                      </a:pPr>
                      <a:r>
                        <a:rPr kumimoji="0" lang="en-US" sz="2000" b="1" i="0" u="none" strike="noStrike" cap="none" normalizeH="0" baseline="0" smtClean="0">
                          <a:ln>
                            <a:noFill/>
                          </a:ln>
                          <a:solidFill>
                            <a:srgbClr val="00FF00"/>
                          </a:solidFill>
                          <a:effectLst/>
                          <a:latin typeface="Helvetica" charset="0"/>
                          <a:ea typeface="ＭＳ Ｐゴシック" charset="-128"/>
                        </a:rPr>
                        <a:t>A+</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9263">
                <a:tc>
                  <a:txBody>
                    <a:bodyPr/>
                    <a:lstStyle/>
                    <a:p>
                      <a:pPr marL="0" marR="0" lvl="0" indent="0" algn="l" defTabSz="914400" rtl="0" eaLnBrk="0" fontAlgn="base" latinLnBrk="0" hangingPunct="0">
                        <a:lnSpc>
                          <a:spcPct val="75000"/>
                        </a:lnSpc>
                        <a:spcBef>
                          <a:spcPct val="65000"/>
                        </a:spcBef>
                        <a:spcAft>
                          <a:spcPct val="0"/>
                        </a:spcAft>
                        <a:buClrTx/>
                        <a:buSzPct val="100000"/>
                        <a:buFont typeface="Times" pitchFamily="18" charset="0"/>
                        <a:buNone/>
                        <a:tabLst/>
                      </a:pPr>
                      <a:r>
                        <a:rPr kumimoji="0" lang="en-US" sz="2000" b="1" i="0" u="none" strike="noStrike" cap="none" normalizeH="0" baseline="0" smtClean="0">
                          <a:ln>
                            <a:noFill/>
                          </a:ln>
                          <a:solidFill>
                            <a:schemeClr val="tx1"/>
                          </a:solidFill>
                          <a:effectLst/>
                          <a:latin typeface="Helvetica" charset="0"/>
                          <a:ea typeface="ＭＳ Ｐゴシック" charset="-128"/>
                        </a:rPr>
                        <a:t>Reproducibility</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18" charset="0"/>
                        <a:buNone/>
                        <a:tabLst/>
                      </a:pPr>
                      <a:r>
                        <a:rPr kumimoji="0" lang="en-US" sz="2000" b="1" i="0" u="none" strike="noStrike" cap="none" normalizeH="0" baseline="0" smtClean="0">
                          <a:ln>
                            <a:noFill/>
                          </a:ln>
                          <a:solidFill>
                            <a:schemeClr val="tx1"/>
                          </a:solidFill>
                          <a:effectLst/>
                          <a:latin typeface="Helvetica" charset="0"/>
                          <a:ea typeface="ＭＳ Ｐゴシック" charset="-128"/>
                        </a:rPr>
                        <a:t>B</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18" charset="0"/>
                        <a:buNone/>
                        <a:tabLst/>
                      </a:pPr>
                      <a:r>
                        <a:rPr kumimoji="0" lang="en-US" sz="2000" b="1" i="0" u="none" strike="noStrike" cap="none" normalizeH="0" baseline="0" smtClean="0">
                          <a:ln>
                            <a:noFill/>
                          </a:ln>
                          <a:solidFill>
                            <a:srgbClr val="FF0000"/>
                          </a:solidFill>
                          <a:effectLst/>
                          <a:latin typeface="Helvetica" charset="0"/>
                          <a:ea typeface="ＭＳ Ｐゴシック" charset="-128"/>
                        </a:rPr>
                        <a:t>D</a:t>
                      </a:r>
                      <a:endParaRPr kumimoji="0" lang="en-US" sz="2000" b="1" i="0" u="none" strike="noStrike" cap="none" normalizeH="0" baseline="0" smtClean="0">
                        <a:ln>
                          <a:noFill/>
                        </a:ln>
                        <a:solidFill>
                          <a:schemeClr val="tx1"/>
                        </a:solidFill>
                        <a:effectLst/>
                        <a:latin typeface="Helvetica" charset="0"/>
                        <a:ea typeface="ＭＳ Ｐゴシック" charset="-128"/>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18" charset="0"/>
                        <a:buNone/>
                        <a:tabLst/>
                      </a:pPr>
                      <a:r>
                        <a:rPr kumimoji="0" lang="en-US" sz="2000" b="1" i="0" u="none" strike="noStrike" cap="none" normalizeH="0" baseline="0" smtClean="0">
                          <a:ln>
                            <a:noFill/>
                          </a:ln>
                          <a:solidFill>
                            <a:srgbClr val="00FF00"/>
                          </a:solidFill>
                          <a:effectLst/>
                          <a:latin typeface="Helvetica" charset="0"/>
                          <a:ea typeface="ＭＳ Ｐゴシック" charset="-128"/>
                        </a:rPr>
                        <a:t>A+</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18" charset="0"/>
                        <a:buNone/>
                        <a:tabLst/>
                      </a:pPr>
                      <a:r>
                        <a:rPr kumimoji="0" lang="en-US" sz="2000" b="1" i="0" u="none" strike="noStrike" cap="none" normalizeH="0" baseline="0" smtClean="0">
                          <a:ln>
                            <a:noFill/>
                          </a:ln>
                          <a:solidFill>
                            <a:srgbClr val="00FF00"/>
                          </a:solidFill>
                          <a:effectLst/>
                          <a:latin typeface="Helvetica" charset="0"/>
                          <a:ea typeface="ＭＳ Ｐゴシック" charset="-128"/>
                        </a:rPr>
                        <a:t>A+</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3700">
                <a:tc>
                  <a:txBody>
                    <a:bodyPr/>
                    <a:lstStyle/>
                    <a:p>
                      <a:pPr marL="0" marR="0" lvl="0" indent="0" algn="l" defTabSz="914400" rtl="0" eaLnBrk="0" fontAlgn="base" latinLnBrk="0" hangingPunct="0">
                        <a:lnSpc>
                          <a:spcPct val="75000"/>
                        </a:lnSpc>
                        <a:spcBef>
                          <a:spcPct val="65000"/>
                        </a:spcBef>
                        <a:spcAft>
                          <a:spcPct val="0"/>
                        </a:spcAft>
                        <a:buClrTx/>
                        <a:buSzPct val="100000"/>
                        <a:buFont typeface="Times" pitchFamily="18" charset="0"/>
                        <a:buNone/>
                        <a:tabLst/>
                      </a:pPr>
                      <a:r>
                        <a:rPr kumimoji="0" lang="en-US" sz="2000" b="1" i="0" u="none" strike="noStrike" cap="none" normalizeH="0" baseline="0" smtClean="0">
                          <a:ln>
                            <a:noFill/>
                          </a:ln>
                          <a:solidFill>
                            <a:schemeClr val="tx1"/>
                          </a:solidFill>
                          <a:effectLst/>
                          <a:latin typeface="Helvetica" charset="0"/>
                          <a:ea typeface="ＭＳ Ｐゴシック" charset="-128"/>
                        </a:rPr>
                        <a:t>Reconfigurability</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18" charset="0"/>
                        <a:buNone/>
                        <a:tabLst/>
                      </a:pPr>
                      <a:r>
                        <a:rPr kumimoji="0" lang="en-US" sz="2000" b="1" i="0" u="none" strike="noStrike" cap="none" normalizeH="0" baseline="0" smtClean="0">
                          <a:ln>
                            <a:noFill/>
                          </a:ln>
                          <a:solidFill>
                            <a:srgbClr val="FF0000"/>
                          </a:solidFill>
                          <a:effectLst/>
                          <a:latin typeface="Helvetica" charset="0"/>
                          <a:ea typeface="ＭＳ Ｐゴシック" charset="-128"/>
                        </a:rPr>
                        <a:t>D</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18" charset="0"/>
                        <a:buNone/>
                        <a:tabLst/>
                      </a:pPr>
                      <a:r>
                        <a:rPr kumimoji="0" lang="en-US" sz="2000" b="1" i="0" u="none" strike="noStrike" cap="none" normalizeH="0" baseline="0" smtClean="0">
                          <a:ln>
                            <a:noFill/>
                          </a:ln>
                          <a:solidFill>
                            <a:schemeClr val="tx1"/>
                          </a:solidFill>
                          <a:effectLst/>
                          <a:latin typeface="Helvetica" charset="0"/>
                          <a:ea typeface="ＭＳ Ｐゴシック" charset="-128"/>
                        </a:rPr>
                        <a:t>C</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18" charset="0"/>
                        <a:buNone/>
                        <a:tabLst/>
                      </a:pPr>
                      <a:r>
                        <a:rPr kumimoji="0" lang="en-US" sz="2000" b="1" i="0" u="none" strike="noStrike" cap="none" normalizeH="0" baseline="0" smtClean="0">
                          <a:ln>
                            <a:noFill/>
                          </a:ln>
                          <a:solidFill>
                            <a:srgbClr val="00FF00"/>
                          </a:solidFill>
                          <a:effectLst/>
                          <a:latin typeface="Helvetica" charset="0"/>
                          <a:ea typeface="ＭＳ Ｐゴシック" charset="-128"/>
                        </a:rPr>
                        <a:t>A+</a:t>
                      </a:r>
                      <a:endParaRPr kumimoji="0" lang="en-US" sz="2000" b="1" i="0" u="none" strike="noStrike" cap="none" normalizeH="0" baseline="0" smtClean="0">
                        <a:ln>
                          <a:noFill/>
                        </a:ln>
                        <a:solidFill>
                          <a:schemeClr val="tx1"/>
                        </a:solidFill>
                        <a:effectLst/>
                        <a:latin typeface="Helvetica" charset="0"/>
                        <a:ea typeface="ＭＳ Ｐゴシック" charset="-128"/>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18" charset="0"/>
                        <a:buNone/>
                        <a:tabLst/>
                      </a:pPr>
                      <a:r>
                        <a:rPr kumimoji="0" lang="en-US" sz="2000" b="1" i="0" u="none" strike="noStrike" cap="none" normalizeH="0" baseline="0" smtClean="0">
                          <a:ln>
                            <a:noFill/>
                          </a:ln>
                          <a:solidFill>
                            <a:srgbClr val="00FF00"/>
                          </a:solidFill>
                          <a:effectLst/>
                          <a:latin typeface="Helvetica" charset="0"/>
                          <a:ea typeface="ＭＳ Ｐゴシック" charset="-128"/>
                        </a:rPr>
                        <a:t>A+</a:t>
                      </a:r>
                      <a:endParaRPr kumimoji="0" lang="en-US" sz="2000" b="1" i="0" u="none" strike="noStrike" cap="none" normalizeH="0" baseline="0" smtClean="0">
                        <a:ln>
                          <a:noFill/>
                        </a:ln>
                        <a:solidFill>
                          <a:schemeClr val="tx1"/>
                        </a:solidFill>
                        <a:effectLst/>
                        <a:latin typeface="Helvetica" charset="0"/>
                        <a:ea typeface="ＭＳ Ｐゴシック" charset="-128"/>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7675">
                <a:tc>
                  <a:txBody>
                    <a:bodyPr/>
                    <a:lstStyle/>
                    <a:p>
                      <a:pPr marL="0" marR="0" lvl="0" indent="0" algn="l" defTabSz="914400" rtl="0" eaLnBrk="0" fontAlgn="base" latinLnBrk="0" hangingPunct="0">
                        <a:lnSpc>
                          <a:spcPct val="75000"/>
                        </a:lnSpc>
                        <a:spcBef>
                          <a:spcPct val="65000"/>
                        </a:spcBef>
                        <a:spcAft>
                          <a:spcPct val="0"/>
                        </a:spcAft>
                        <a:buClrTx/>
                        <a:buSzPct val="100000"/>
                        <a:buFont typeface="Times" pitchFamily="18" charset="0"/>
                        <a:buNone/>
                        <a:tabLst/>
                      </a:pPr>
                      <a:r>
                        <a:rPr kumimoji="0" lang="en-US" sz="2000" b="1" i="0" u="none" strike="noStrike" cap="none" normalizeH="0" baseline="0" smtClean="0">
                          <a:ln>
                            <a:noFill/>
                          </a:ln>
                          <a:solidFill>
                            <a:schemeClr val="tx1"/>
                          </a:solidFill>
                          <a:effectLst/>
                          <a:latin typeface="Helvetica" charset="0"/>
                          <a:ea typeface="ＭＳ Ｐゴシック" charset="-128"/>
                        </a:rPr>
                        <a:t>Credibility</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18" charset="0"/>
                        <a:buNone/>
                        <a:tabLst/>
                      </a:pPr>
                      <a:r>
                        <a:rPr kumimoji="0" lang="en-US" sz="2000" b="1" i="0" u="none" strike="noStrike" cap="none" normalizeH="0" baseline="0" smtClean="0">
                          <a:ln>
                            <a:noFill/>
                          </a:ln>
                          <a:solidFill>
                            <a:srgbClr val="00FF00"/>
                          </a:solidFill>
                          <a:effectLst/>
                          <a:latin typeface="Helvetica" charset="0"/>
                          <a:ea typeface="ＭＳ Ｐゴシック" charset="-128"/>
                        </a:rPr>
                        <a:t>A+</a:t>
                      </a:r>
                      <a:endParaRPr kumimoji="0" lang="en-US" sz="2000" b="1" i="0" u="none" strike="noStrike" cap="none" normalizeH="0" baseline="0" smtClean="0">
                        <a:ln>
                          <a:noFill/>
                        </a:ln>
                        <a:solidFill>
                          <a:schemeClr val="tx1"/>
                        </a:solidFill>
                        <a:effectLst/>
                        <a:latin typeface="Helvetica" charset="0"/>
                        <a:ea typeface="ＭＳ Ｐゴシック" charset="-128"/>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18" charset="0"/>
                        <a:buNone/>
                        <a:tabLst/>
                      </a:pPr>
                      <a:r>
                        <a:rPr kumimoji="0" lang="en-US" sz="2000" b="1" i="0" u="none" strike="noStrike" cap="none" normalizeH="0" baseline="0" smtClean="0">
                          <a:ln>
                            <a:noFill/>
                          </a:ln>
                          <a:solidFill>
                            <a:srgbClr val="00FF00"/>
                          </a:solidFill>
                          <a:effectLst/>
                          <a:latin typeface="Helvetica" charset="0"/>
                          <a:ea typeface="ＭＳ Ｐゴシック" charset="-128"/>
                        </a:rPr>
                        <a:t>A+</a:t>
                      </a:r>
                      <a:endParaRPr kumimoji="0" lang="en-US" sz="2000" b="1" i="0" u="none" strike="noStrike" cap="none" normalizeH="0" baseline="0" smtClean="0">
                        <a:ln>
                          <a:noFill/>
                        </a:ln>
                        <a:solidFill>
                          <a:schemeClr val="tx1"/>
                        </a:solidFill>
                        <a:effectLst/>
                        <a:latin typeface="Helvetica" charset="0"/>
                        <a:ea typeface="ＭＳ Ｐゴシック" charset="-128"/>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18" charset="0"/>
                        <a:buNone/>
                        <a:tabLst/>
                      </a:pPr>
                      <a:r>
                        <a:rPr kumimoji="0" lang="en-US" sz="2000" b="1" i="0" u="none" strike="noStrike" cap="none" normalizeH="0" baseline="0" smtClean="0">
                          <a:ln>
                            <a:noFill/>
                          </a:ln>
                          <a:solidFill>
                            <a:srgbClr val="FF0000"/>
                          </a:solidFill>
                          <a:effectLst/>
                          <a:latin typeface="Helvetica" charset="0"/>
                          <a:ea typeface="ＭＳ Ｐゴシック" charset="-128"/>
                        </a:rPr>
                        <a:t>F</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18" charset="0"/>
                        <a:buNone/>
                        <a:tabLst/>
                      </a:pPr>
                      <a:r>
                        <a:rPr kumimoji="0" lang="en-US" sz="2000" b="1" i="0" u="none" strike="noStrike" cap="none" normalizeH="0" baseline="0" smtClean="0">
                          <a:ln>
                            <a:noFill/>
                          </a:ln>
                          <a:solidFill>
                            <a:srgbClr val="00FF00"/>
                          </a:solidFill>
                          <a:effectLst/>
                          <a:latin typeface="Helvetica" charset="0"/>
                          <a:ea typeface="ＭＳ Ｐゴシック" charset="-128"/>
                        </a:rPr>
                        <a:t>B+/A-</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9263">
                <a:tc>
                  <a:txBody>
                    <a:bodyPr/>
                    <a:lstStyle/>
                    <a:p>
                      <a:pPr marL="0" marR="0" lvl="0" indent="0" algn="l" defTabSz="914400" rtl="0" eaLnBrk="0" fontAlgn="base" latinLnBrk="0" hangingPunct="0">
                        <a:lnSpc>
                          <a:spcPct val="75000"/>
                        </a:lnSpc>
                        <a:spcBef>
                          <a:spcPct val="65000"/>
                        </a:spcBef>
                        <a:spcAft>
                          <a:spcPct val="0"/>
                        </a:spcAft>
                        <a:buClrTx/>
                        <a:buSzPct val="100000"/>
                        <a:buFont typeface="Times" pitchFamily="18" charset="0"/>
                        <a:buNone/>
                        <a:tabLst/>
                      </a:pPr>
                      <a:r>
                        <a:rPr kumimoji="0" lang="en-US" sz="2000" b="1" i="0" u="none" strike="noStrike" cap="none" normalizeH="0" baseline="0" smtClean="0">
                          <a:ln>
                            <a:noFill/>
                          </a:ln>
                          <a:solidFill>
                            <a:schemeClr val="tx1"/>
                          </a:solidFill>
                          <a:effectLst/>
                          <a:latin typeface="Helvetica" charset="0"/>
                          <a:ea typeface="ＭＳ Ｐゴシック" charset="-128"/>
                        </a:rPr>
                        <a:t>Perform. (clock)</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18" charset="0"/>
                        <a:buNone/>
                        <a:tabLst/>
                      </a:pPr>
                      <a:r>
                        <a:rPr kumimoji="0" lang="en-US" sz="2000" b="1" i="0" u="none" strike="noStrike" cap="none" normalizeH="0" baseline="0" smtClean="0">
                          <a:ln>
                            <a:noFill/>
                          </a:ln>
                          <a:solidFill>
                            <a:srgbClr val="00FF00"/>
                          </a:solidFill>
                          <a:effectLst/>
                          <a:latin typeface="Helvetica" charset="0"/>
                          <a:ea typeface="ＭＳ Ｐゴシック" charset="-128"/>
                        </a:rPr>
                        <a:t>A</a:t>
                      </a:r>
                      <a:r>
                        <a:rPr kumimoji="0" lang="en-US" sz="2000" b="1" i="0" u="none" strike="noStrike" cap="none" normalizeH="0" baseline="0" smtClean="0">
                          <a:ln>
                            <a:noFill/>
                          </a:ln>
                          <a:solidFill>
                            <a:schemeClr val="tx1"/>
                          </a:solidFill>
                          <a:effectLst/>
                          <a:latin typeface="Helvetica" charset="0"/>
                          <a:ea typeface="ＭＳ Ｐゴシック" charset="-128"/>
                        </a:rPr>
                        <a:t> (2 GHz)</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18" charset="0"/>
                        <a:buNone/>
                        <a:tabLst/>
                      </a:pPr>
                      <a:r>
                        <a:rPr kumimoji="0" lang="en-US" sz="2000" b="1" i="0" u="none" strike="noStrike" cap="none" normalizeH="0" baseline="0" smtClean="0">
                          <a:ln>
                            <a:noFill/>
                          </a:ln>
                          <a:solidFill>
                            <a:srgbClr val="00FF00"/>
                          </a:solidFill>
                          <a:effectLst/>
                          <a:latin typeface="Helvetica" charset="0"/>
                          <a:ea typeface="ＭＳ Ｐゴシック" charset="-128"/>
                        </a:rPr>
                        <a:t>A</a:t>
                      </a:r>
                      <a:r>
                        <a:rPr kumimoji="0" lang="en-US" sz="2000" b="1" i="0" u="none" strike="noStrike" cap="none" normalizeH="0" baseline="0" smtClean="0">
                          <a:ln>
                            <a:noFill/>
                          </a:ln>
                          <a:solidFill>
                            <a:schemeClr val="tx1"/>
                          </a:solidFill>
                          <a:effectLst/>
                          <a:latin typeface="Helvetica" charset="0"/>
                          <a:ea typeface="ＭＳ Ｐゴシック" charset="-128"/>
                        </a:rPr>
                        <a:t> (3 GHz)</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18" charset="0"/>
                        <a:buNone/>
                        <a:tabLst/>
                      </a:pPr>
                      <a:r>
                        <a:rPr kumimoji="0" lang="en-US" sz="2000" b="1" i="0" u="none" strike="noStrike" cap="none" normalizeH="0" baseline="0" smtClean="0">
                          <a:ln>
                            <a:noFill/>
                          </a:ln>
                          <a:solidFill>
                            <a:srgbClr val="FF0000"/>
                          </a:solidFill>
                          <a:effectLst/>
                          <a:latin typeface="Helvetica" charset="0"/>
                          <a:ea typeface="ＭＳ Ｐゴシック" charset="-128"/>
                        </a:rPr>
                        <a:t>F</a:t>
                      </a:r>
                      <a:r>
                        <a:rPr kumimoji="0" lang="en-US" sz="2000" b="1" i="0" u="none" strike="noStrike" cap="none" normalizeH="0" baseline="0" smtClean="0">
                          <a:ln>
                            <a:noFill/>
                          </a:ln>
                          <a:solidFill>
                            <a:schemeClr val="tx1"/>
                          </a:solidFill>
                          <a:effectLst/>
                          <a:latin typeface="Helvetica" charset="0"/>
                          <a:ea typeface="ＭＳ Ｐゴシック" charset="-128"/>
                        </a:rPr>
                        <a:t> (0 GHz)</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18" charset="0"/>
                        <a:buNone/>
                        <a:tabLst/>
                      </a:pPr>
                      <a:r>
                        <a:rPr kumimoji="0" lang="en-US" sz="2000" b="1" i="0" u="none" strike="noStrike" cap="none" normalizeH="0" baseline="0" smtClean="0">
                          <a:ln>
                            <a:noFill/>
                          </a:ln>
                          <a:solidFill>
                            <a:schemeClr val="tx1"/>
                          </a:solidFill>
                          <a:effectLst/>
                          <a:latin typeface="Helvetica" charset="0"/>
                          <a:ea typeface="ＭＳ Ｐゴシック" charset="-128"/>
                        </a:rPr>
                        <a:t>C (0.1 GHz)</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0038">
                <a:tc>
                  <a:txBody>
                    <a:bodyPr/>
                    <a:lstStyle/>
                    <a:p>
                      <a:pPr marL="0" marR="0" lvl="0" indent="0" algn="l" defTabSz="914400" rtl="0" eaLnBrk="0" fontAlgn="base" latinLnBrk="0" hangingPunct="0">
                        <a:lnSpc>
                          <a:spcPct val="75000"/>
                        </a:lnSpc>
                        <a:spcBef>
                          <a:spcPct val="65000"/>
                        </a:spcBef>
                        <a:spcAft>
                          <a:spcPct val="0"/>
                        </a:spcAft>
                        <a:buClrTx/>
                        <a:buSzPct val="100000"/>
                        <a:buFont typeface="Times" pitchFamily="18" charset="0"/>
                        <a:buNone/>
                        <a:tabLst/>
                      </a:pPr>
                      <a:r>
                        <a:rPr kumimoji="0" lang="en-US" sz="2400" b="1" i="0" u="none" strike="noStrike" cap="none" normalizeH="0" baseline="0" smtClean="0">
                          <a:ln>
                            <a:noFill/>
                          </a:ln>
                          <a:solidFill>
                            <a:schemeClr val="tx1"/>
                          </a:solidFill>
                          <a:effectLst/>
                          <a:latin typeface="Helvetica" charset="0"/>
                          <a:ea typeface="ＭＳ Ｐゴシック" charset="-128"/>
                        </a:rPr>
                        <a:t>GPA</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18" charset="0"/>
                        <a:buNone/>
                        <a:tabLst/>
                      </a:pPr>
                      <a:r>
                        <a:rPr kumimoji="0" lang="en-US" sz="2800" b="1" i="0" u="none" strike="noStrike" cap="none" normalizeH="0" baseline="0" smtClean="0">
                          <a:ln>
                            <a:noFill/>
                          </a:ln>
                          <a:solidFill>
                            <a:schemeClr val="tx1"/>
                          </a:solidFill>
                          <a:effectLst/>
                          <a:latin typeface="Helvetica" charset="0"/>
                          <a:ea typeface="ＭＳ Ｐゴシック" charset="-128"/>
                        </a:rPr>
                        <a:t>C</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18" charset="0"/>
                        <a:buNone/>
                        <a:tabLst/>
                      </a:pPr>
                      <a:r>
                        <a:rPr kumimoji="0" lang="en-US" sz="2800" b="1" i="0" u="none" strike="noStrike" cap="none" normalizeH="0" baseline="0" smtClean="0">
                          <a:ln>
                            <a:noFill/>
                          </a:ln>
                          <a:solidFill>
                            <a:schemeClr val="tx1"/>
                          </a:solidFill>
                          <a:effectLst/>
                          <a:latin typeface="Helvetica" charset="0"/>
                          <a:ea typeface="ＭＳ Ｐゴシック" charset="-128"/>
                        </a:rPr>
                        <a:t>B-</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18" charset="0"/>
                        <a:buNone/>
                        <a:tabLst/>
                      </a:pPr>
                      <a:r>
                        <a:rPr kumimoji="0" lang="en-US" sz="2800" b="1" i="0" u="none" strike="noStrike" cap="none" normalizeH="0" baseline="0" smtClean="0">
                          <a:ln>
                            <a:noFill/>
                          </a:ln>
                          <a:solidFill>
                            <a:schemeClr val="tx1"/>
                          </a:solidFill>
                          <a:effectLst/>
                          <a:latin typeface="Helvetica" charset="0"/>
                          <a:ea typeface="ＭＳ Ｐゴシック" charset="-128"/>
                        </a:rPr>
                        <a:t>B</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18" charset="0"/>
                        <a:buNone/>
                        <a:tabLst/>
                      </a:pPr>
                      <a:r>
                        <a:rPr kumimoji="0" lang="en-US" sz="2800" b="0" i="0" u="none" strike="noStrike" cap="none" normalizeH="0" baseline="0" smtClean="0">
                          <a:ln>
                            <a:noFill/>
                          </a:ln>
                          <a:solidFill>
                            <a:srgbClr val="00FF00"/>
                          </a:solidFill>
                          <a:effectLst/>
                          <a:latin typeface="Helvetica" charset="0"/>
                          <a:ea typeface="ＭＳ Ｐゴシック" charset="-128"/>
                        </a:rPr>
                        <a:t>A-</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58454" name="Picture 2" descr="ramp3"/>
          <p:cNvPicPr>
            <a:picLocks noChangeAspect="1" noChangeArrowheads="1"/>
          </p:cNvPicPr>
          <p:nvPr/>
        </p:nvPicPr>
        <p:blipFill>
          <a:blip r:embed="rId3"/>
          <a:srcRect/>
          <a:stretch>
            <a:fillRect/>
          </a:stretch>
        </p:blipFill>
        <p:spPr bwMode="auto">
          <a:xfrm>
            <a:off x="7620000" y="0"/>
            <a:ext cx="1524000" cy="885825"/>
          </a:xfrm>
          <a:prstGeom prst="rect">
            <a:avLst/>
          </a:prstGeom>
          <a:noFill/>
          <a:ln w="9525">
            <a:noFill/>
            <a:miter lim="800000"/>
            <a:headEnd/>
            <a:tailEnd/>
          </a:ln>
        </p:spPr>
      </p:pic>
      <p:sp>
        <p:nvSpPr>
          <p:cNvPr id="16" name="Title 15"/>
          <p:cNvSpPr>
            <a:spLocks noGrp="1"/>
          </p:cNvSpPr>
          <p:nvPr>
            <p:ph type="title"/>
          </p:nvPr>
        </p:nvSpPr>
        <p:spPr>
          <a:xfrm>
            <a:off x="457200" y="152400"/>
            <a:ext cx="8229600" cy="838200"/>
          </a:xfrm>
        </p:spPr>
        <p:txBody>
          <a:bodyPr/>
          <a:lstStyle/>
          <a:p>
            <a:r>
              <a:rPr lang="en-US" sz="3600" smtClean="0">
                <a:latin typeface="18 VAG Rounded Bold   07390" charset="0"/>
              </a:rPr>
              <a:t>Why is </a:t>
            </a:r>
            <a:r>
              <a:rPr lang="en-US" sz="3600" smtClean="0">
                <a:solidFill>
                  <a:schemeClr val="accent1"/>
                </a:solidFill>
                <a:latin typeface="18 VAG Rounded Bold   07390" charset="0"/>
              </a:rPr>
              <a:t>Manycore </a:t>
            </a:r>
            <a:r>
              <a:rPr lang="en-US" sz="3600" smtClean="0">
                <a:latin typeface="18 VAG Rounded Bold   07390" charset="0"/>
              </a:rPr>
              <a:t>Good for </a:t>
            </a:r>
            <a:r>
              <a:rPr lang="en-US" sz="3600" smtClean="0">
                <a:solidFill>
                  <a:schemeClr val="accent1"/>
                </a:solidFill>
                <a:latin typeface="18 VAG Rounded Bold   07390" charset="0"/>
              </a:rPr>
              <a:t>Research</a:t>
            </a:r>
            <a:r>
              <a:rPr lang="en-US" sz="3600" smtClean="0">
                <a:latin typeface="18 VAG Rounded Bold   07390" charset="0"/>
              </a:rPr>
              <a:t>?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8330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330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42" name="Rectangle 2"/>
          <p:cNvSpPr>
            <a:spLocks noGrp="1" noChangeArrowheads="1"/>
          </p:cNvSpPr>
          <p:nvPr>
            <p:ph type="title"/>
          </p:nvPr>
        </p:nvSpPr>
        <p:spPr>
          <a:xfrm>
            <a:off x="457200" y="152400"/>
            <a:ext cx="8229600" cy="1143000"/>
          </a:xfrm>
        </p:spPr>
        <p:txBody>
          <a:bodyPr/>
          <a:lstStyle/>
          <a:p>
            <a:r>
              <a:rPr lang="en-US" smtClean="0">
                <a:latin typeface="18 VAG Rounded Bold   07390" charset="0"/>
              </a:rPr>
              <a:t>Multiprocessing Watering Hole</a:t>
            </a:r>
          </a:p>
        </p:txBody>
      </p:sp>
      <p:sp>
        <p:nvSpPr>
          <p:cNvPr id="60419" name="Rectangle 3"/>
          <p:cNvSpPr>
            <a:spLocks noGrp="1" noChangeArrowheads="1"/>
          </p:cNvSpPr>
          <p:nvPr>
            <p:ph type="body" idx="1"/>
          </p:nvPr>
        </p:nvSpPr>
        <p:spPr>
          <a:xfrm>
            <a:off x="304800" y="4271963"/>
            <a:ext cx="8839200" cy="1900237"/>
          </a:xfrm>
        </p:spPr>
        <p:txBody>
          <a:bodyPr/>
          <a:lstStyle/>
          <a:p>
            <a:pPr marL="342900"/>
            <a:r>
              <a:rPr lang="en-US" sz="2400" smtClean="0">
                <a:latin typeface="18 VAG Rounded Bold   07390" charset="0"/>
              </a:rPr>
              <a:t>Killer app: </a:t>
            </a:r>
            <a:r>
              <a:rPr lang="en-US" sz="2400" smtClean="0">
                <a:latin typeface="18 VAG Rounded Bold   07390" charset="0"/>
                <a:sym typeface="Symbol" pitchFamily="18" charset="2"/>
              </a:rPr>
              <a:t> </a:t>
            </a:r>
            <a:r>
              <a:rPr lang="en-US" sz="2400" smtClean="0">
                <a:latin typeface="18 VAG Rounded Bold   07390" charset="0"/>
              </a:rPr>
              <a:t>All CS Research, Advanced Development </a:t>
            </a:r>
          </a:p>
          <a:p>
            <a:pPr marL="342900"/>
            <a:r>
              <a:rPr lang="en-US" sz="2400" smtClean="0">
                <a:latin typeface="18 VAG Rounded Bold   07390" charset="0"/>
              </a:rPr>
              <a:t>RAMP attracts many communities to shared artifact </a:t>
            </a:r>
            <a:br>
              <a:rPr lang="en-US" sz="2400" smtClean="0">
                <a:latin typeface="18 VAG Rounded Bold   07390" charset="0"/>
              </a:rPr>
            </a:br>
            <a:r>
              <a:rPr lang="en-US" sz="2400" smtClean="0">
                <a:latin typeface="18 VAG Rounded Bold   07390" charset="0"/>
                <a:sym typeface="Symbol" pitchFamily="18" charset="2"/>
              </a:rPr>
              <a:t> </a:t>
            </a:r>
            <a:r>
              <a:rPr lang="en-US" sz="2400" smtClean="0">
                <a:latin typeface="18 VAG Rounded Bold   07390" charset="0"/>
              </a:rPr>
              <a:t>Cross-disciplinary interactions </a:t>
            </a:r>
          </a:p>
          <a:p>
            <a:pPr marL="342900"/>
            <a:r>
              <a:rPr lang="en-US" sz="2400" smtClean="0">
                <a:latin typeface="18 VAG Rounded Bold   07390" charset="0"/>
              </a:rPr>
              <a:t>RAMP as next Standard Research/AD Platform? </a:t>
            </a:r>
            <a:br>
              <a:rPr lang="en-US" sz="2400" smtClean="0">
                <a:latin typeface="18 VAG Rounded Bold   07390" charset="0"/>
              </a:rPr>
            </a:br>
            <a:r>
              <a:rPr lang="en-US" sz="2400" smtClean="0">
                <a:latin typeface="18 VAG Rounded Bold   07390" charset="0"/>
              </a:rPr>
              <a:t>(e.g., VAX/BSD Unix in 1980s) </a:t>
            </a:r>
          </a:p>
        </p:txBody>
      </p:sp>
      <p:pic>
        <p:nvPicPr>
          <p:cNvPr id="60420" name="Picture 4" descr="MCAN03812_0000[1]"/>
          <p:cNvPicPr>
            <a:picLocks noChangeAspect="1" noChangeArrowheads="1"/>
          </p:cNvPicPr>
          <p:nvPr/>
        </p:nvPicPr>
        <p:blipFill>
          <a:blip r:embed="rId3"/>
          <a:srcRect/>
          <a:stretch>
            <a:fillRect/>
          </a:stretch>
        </p:blipFill>
        <p:spPr bwMode="auto">
          <a:xfrm>
            <a:off x="1905000" y="1219200"/>
            <a:ext cx="5943600" cy="1598613"/>
          </a:xfrm>
          <a:prstGeom prst="rect">
            <a:avLst/>
          </a:prstGeom>
          <a:solidFill>
            <a:schemeClr val="tx1"/>
          </a:solidFill>
          <a:ln w="9525">
            <a:noFill/>
            <a:miter lim="800000"/>
            <a:headEnd/>
            <a:tailEnd/>
          </a:ln>
        </p:spPr>
      </p:pic>
      <p:sp>
        <p:nvSpPr>
          <p:cNvPr id="60421" name="Text Box 5"/>
          <p:cNvSpPr txBox="1">
            <a:spLocks noChangeArrowheads="1"/>
          </p:cNvSpPr>
          <p:nvPr/>
        </p:nvSpPr>
        <p:spPr bwMode="auto">
          <a:xfrm>
            <a:off x="609600" y="2971800"/>
            <a:ext cx="2089150" cy="366713"/>
          </a:xfrm>
          <a:prstGeom prst="rect">
            <a:avLst/>
          </a:prstGeom>
          <a:noFill/>
          <a:ln w="9525">
            <a:noFill/>
            <a:miter lim="800000"/>
            <a:headEnd/>
            <a:tailEnd/>
          </a:ln>
        </p:spPr>
        <p:txBody>
          <a:bodyPr wrap="none">
            <a:spAutoFit/>
          </a:bodyPr>
          <a:lstStyle/>
          <a:p>
            <a:r>
              <a:rPr lang="en-US" sz="1800">
                <a:solidFill>
                  <a:schemeClr val="tx1"/>
                </a:solidFill>
                <a:latin typeface="Arial" pitchFamily="34" charset="0"/>
                <a:cs typeface="Arial" pitchFamily="34" charset="0"/>
              </a:rPr>
              <a:t>Parallel file system</a:t>
            </a:r>
          </a:p>
        </p:txBody>
      </p:sp>
      <p:sp>
        <p:nvSpPr>
          <p:cNvPr id="60422" name="Text Box 6"/>
          <p:cNvSpPr txBox="1">
            <a:spLocks noChangeArrowheads="1"/>
          </p:cNvSpPr>
          <p:nvPr/>
        </p:nvSpPr>
        <p:spPr bwMode="auto">
          <a:xfrm>
            <a:off x="984250" y="3505200"/>
            <a:ext cx="2293938" cy="366713"/>
          </a:xfrm>
          <a:prstGeom prst="rect">
            <a:avLst/>
          </a:prstGeom>
          <a:noFill/>
          <a:ln w="9525">
            <a:noFill/>
            <a:miter lim="800000"/>
            <a:headEnd/>
            <a:tailEnd/>
          </a:ln>
        </p:spPr>
        <p:txBody>
          <a:bodyPr wrap="none">
            <a:spAutoFit/>
          </a:bodyPr>
          <a:lstStyle/>
          <a:p>
            <a:r>
              <a:rPr lang="en-US" sz="1800">
                <a:solidFill>
                  <a:schemeClr val="tx1"/>
                </a:solidFill>
                <a:latin typeface="Arial" pitchFamily="34" charset="0"/>
                <a:cs typeface="Arial" pitchFamily="34" charset="0"/>
              </a:rPr>
              <a:t>Flight Data Recorder</a:t>
            </a:r>
          </a:p>
        </p:txBody>
      </p:sp>
      <p:sp>
        <p:nvSpPr>
          <p:cNvPr id="60423" name="Text Box 7"/>
          <p:cNvSpPr txBox="1">
            <a:spLocks noChangeArrowheads="1"/>
          </p:cNvSpPr>
          <p:nvPr/>
        </p:nvSpPr>
        <p:spPr bwMode="auto">
          <a:xfrm>
            <a:off x="5784850" y="3505200"/>
            <a:ext cx="2444750" cy="366713"/>
          </a:xfrm>
          <a:prstGeom prst="rect">
            <a:avLst/>
          </a:prstGeom>
          <a:noFill/>
          <a:ln w="9525">
            <a:noFill/>
            <a:miter lim="800000"/>
            <a:headEnd/>
            <a:tailEnd/>
          </a:ln>
        </p:spPr>
        <p:txBody>
          <a:bodyPr wrap="none">
            <a:spAutoFit/>
          </a:bodyPr>
          <a:lstStyle/>
          <a:p>
            <a:r>
              <a:rPr lang="en-US" sz="1800">
                <a:solidFill>
                  <a:schemeClr val="tx1"/>
                </a:solidFill>
                <a:latin typeface="Arial" pitchFamily="34" charset="0"/>
                <a:cs typeface="Arial" pitchFamily="34" charset="0"/>
              </a:rPr>
              <a:t>Transactional Memory</a:t>
            </a:r>
          </a:p>
        </p:txBody>
      </p:sp>
      <p:sp>
        <p:nvSpPr>
          <p:cNvPr id="60424" name="Text Box 8"/>
          <p:cNvSpPr txBox="1">
            <a:spLocks noChangeArrowheads="1"/>
          </p:cNvSpPr>
          <p:nvPr/>
        </p:nvSpPr>
        <p:spPr bwMode="auto">
          <a:xfrm>
            <a:off x="806450" y="3213100"/>
            <a:ext cx="3944938" cy="366713"/>
          </a:xfrm>
          <a:prstGeom prst="rect">
            <a:avLst/>
          </a:prstGeom>
          <a:noFill/>
          <a:ln w="9525">
            <a:noFill/>
            <a:miter lim="800000"/>
            <a:headEnd/>
            <a:tailEnd/>
          </a:ln>
        </p:spPr>
        <p:txBody>
          <a:bodyPr wrap="none">
            <a:spAutoFit/>
          </a:bodyPr>
          <a:lstStyle/>
          <a:p>
            <a:r>
              <a:rPr lang="en-US" sz="1800">
                <a:solidFill>
                  <a:schemeClr val="tx1"/>
                </a:solidFill>
                <a:latin typeface="Arial" pitchFamily="34" charset="0"/>
                <a:cs typeface="Arial" pitchFamily="34" charset="0"/>
              </a:rPr>
              <a:t>Fault insertion to check dependability</a:t>
            </a:r>
          </a:p>
        </p:txBody>
      </p:sp>
      <p:sp>
        <p:nvSpPr>
          <p:cNvPr id="60425" name="Text Box 9"/>
          <p:cNvSpPr txBox="1">
            <a:spLocks noChangeArrowheads="1"/>
          </p:cNvSpPr>
          <p:nvPr/>
        </p:nvSpPr>
        <p:spPr bwMode="auto">
          <a:xfrm>
            <a:off x="5988050" y="2986088"/>
            <a:ext cx="2230438" cy="366712"/>
          </a:xfrm>
          <a:prstGeom prst="rect">
            <a:avLst/>
          </a:prstGeom>
          <a:noFill/>
          <a:ln w="9525">
            <a:noFill/>
            <a:miter lim="800000"/>
            <a:headEnd/>
            <a:tailEnd/>
          </a:ln>
        </p:spPr>
        <p:txBody>
          <a:bodyPr wrap="none">
            <a:spAutoFit/>
          </a:bodyPr>
          <a:lstStyle/>
          <a:p>
            <a:r>
              <a:rPr lang="en-US" sz="1800">
                <a:solidFill>
                  <a:schemeClr val="tx1"/>
                </a:solidFill>
                <a:latin typeface="Arial" pitchFamily="34" charset="0"/>
                <a:cs typeface="Arial" pitchFamily="34" charset="0"/>
              </a:rPr>
              <a:t>Data center in a box</a:t>
            </a:r>
          </a:p>
        </p:txBody>
      </p:sp>
      <p:sp>
        <p:nvSpPr>
          <p:cNvPr id="60426" name="Text Box 10"/>
          <p:cNvSpPr txBox="1">
            <a:spLocks noChangeArrowheads="1"/>
          </p:cNvSpPr>
          <p:nvPr/>
        </p:nvSpPr>
        <p:spPr bwMode="auto">
          <a:xfrm>
            <a:off x="1295400" y="3748088"/>
            <a:ext cx="1824038" cy="366712"/>
          </a:xfrm>
          <a:prstGeom prst="rect">
            <a:avLst/>
          </a:prstGeom>
          <a:noFill/>
          <a:ln w="9525">
            <a:noFill/>
            <a:miter lim="800000"/>
            <a:headEnd/>
            <a:tailEnd/>
          </a:ln>
        </p:spPr>
        <p:txBody>
          <a:bodyPr wrap="none">
            <a:spAutoFit/>
          </a:bodyPr>
          <a:lstStyle/>
          <a:p>
            <a:r>
              <a:rPr lang="en-US" sz="1800">
                <a:solidFill>
                  <a:schemeClr val="tx1"/>
                </a:solidFill>
                <a:latin typeface="Arial" pitchFamily="34" charset="0"/>
                <a:cs typeface="Arial" pitchFamily="34" charset="0"/>
              </a:rPr>
              <a:t>Internet in a box</a:t>
            </a:r>
          </a:p>
        </p:txBody>
      </p:sp>
      <p:sp>
        <p:nvSpPr>
          <p:cNvPr id="60427" name="Text Box 11"/>
          <p:cNvSpPr txBox="1">
            <a:spLocks noChangeArrowheads="1"/>
          </p:cNvSpPr>
          <p:nvPr/>
        </p:nvSpPr>
        <p:spPr bwMode="auto">
          <a:xfrm>
            <a:off x="2819400" y="2971800"/>
            <a:ext cx="3094038" cy="366713"/>
          </a:xfrm>
          <a:prstGeom prst="rect">
            <a:avLst/>
          </a:prstGeom>
          <a:noFill/>
          <a:ln w="9525">
            <a:noFill/>
            <a:miter lim="800000"/>
            <a:headEnd/>
            <a:tailEnd/>
          </a:ln>
        </p:spPr>
        <p:txBody>
          <a:bodyPr wrap="none">
            <a:spAutoFit/>
          </a:bodyPr>
          <a:lstStyle/>
          <a:p>
            <a:r>
              <a:rPr lang="en-US" sz="1800">
                <a:solidFill>
                  <a:schemeClr val="tx1"/>
                </a:solidFill>
                <a:latin typeface="Arial" pitchFamily="34" charset="0"/>
                <a:cs typeface="Arial" pitchFamily="34" charset="0"/>
              </a:rPr>
              <a:t>Dataflow language/computer</a:t>
            </a:r>
          </a:p>
        </p:txBody>
      </p:sp>
      <p:sp>
        <p:nvSpPr>
          <p:cNvPr id="60428" name="Text Box 12"/>
          <p:cNvSpPr txBox="1">
            <a:spLocks noChangeArrowheads="1"/>
          </p:cNvSpPr>
          <p:nvPr/>
        </p:nvSpPr>
        <p:spPr bwMode="auto">
          <a:xfrm>
            <a:off x="3219450" y="3505200"/>
            <a:ext cx="2573338" cy="366713"/>
          </a:xfrm>
          <a:prstGeom prst="rect">
            <a:avLst/>
          </a:prstGeom>
          <a:noFill/>
          <a:ln w="9525">
            <a:noFill/>
            <a:miter lim="800000"/>
            <a:headEnd/>
            <a:tailEnd/>
          </a:ln>
        </p:spPr>
        <p:txBody>
          <a:bodyPr wrap="none">
            <a:spAutoFit/>
          </a:bodyPr>
          <a:lstStyle/>
          <a:p>
            <a:r>
              <a:rPr lang="en-US" sz="1800">
                <a:solidFill>
                  <a:schemeClr val="tx1"/>
                </a:solidFill>
                <a:latin typeface="Arial" pitchFamily="34" charset="0"/>
                <a:cs typeface="Arial" pitchFamily="34" charset="0"/>
              </a:rPr>
              <a:t>Security enhancements</a:t>
            </a:r>
          </a:p>
        </p:txBody>
      </p:sp>
      <p:sp>
        <p:nvSpPr>
          <p:cNvPr id="60429" name="Text Box 13"/>
          <p:cNvSpPr txBox="1">
            <a:spLocks noChangeArrowheads="1"/>
          </p:cNvSpPr>
          <p:nvPr/>
        </p:nvSpPr>
        <p:spPr bwMode="auto">
          <a:xfrm>
            <a:off x="4749800" y="3214688"/>
            <a:ext cx="1608138" cy="366712"/>
          </a:xfrm>
          <a:prstGeom prst="rect">
            <a:avLst/>
          </a:prstGeom>
          <a:noFill/>
          <a:ln w="9525">
            <a:noFill/>
            <a:miter lim="800000"/>
            <a:headEnd/>
            <a:tailEnd/>
          </a:ln>
        </p:spPr>
        <p:txBody>
          <a:bodyPr wrap="none">
            <a:spAutoFit/>
          </a:bodyPr>
          <a:lstStyle/>
          <a:p>
            <a:r>
              <a:rPr lang="en-US" sz="1800">
                <a:solidFill>
                  <a:schemeClr val="tx1"/>
                </a:solidFill>
                <a:latin typeface="Arial" pitchFamily="34" charset="0"/>
                <a:cs typeface="Arial" pitchFamily="34" charset="0"/>
              </a:rPr>
              <a:t>Router design</a:t>
            </a:r>
          </a:p>
        </p:txBody>
      </p:sp>
      <p:sp>
        <p:nvSpPr>
          <p:cNvPr id="60430" name="Text Box 14"/>
          <p:cNvSpPr txBox="1">
            <a:spLocks noChangeArrowheads="1"/>
          </p:cNvSpPr>
          <p:nvPr/>
        </p:nvSpPr>
        <p:spPr bwMode="auto">
          <a:xfrm>
            <a:off x="6419850" y="3214688"/>
            <a:ext cx="1962150" cy="366712"/>
          </a:xfrm>
          <a:prstGeom prst="rect">
            <a:avLst/>
          </a:prstGeom>
          <a:noFill/>
          <a:ln w="9525">
            <a:noFill/>
            <a:miter lim="800000"/>
            <a:headEnd/>
            <a:tailEnd/>
          </a:ln>
        </p:spPr>
        <p:txBody>
          <a:bodyPr wrap="none">
            <a:spAutoFit/>
          </a:bodyPr>
          <a:lstStyle/>
          <a:p>
            <a:r>
              <a:rPr lang="en-US" sz="1800">
                <a:solidFill>
                  <a:schemeClr val="tx1"/>
                </a:solidFill>
                <a:latin typeface="Arial" pitchFamily="34" charset="0"/>
                <a:cs typeface="Arial" pitchFamily="34" charset="0"/>
              </a:rPr>
              <a:t>Compile to FPGA</a:t>
            </a:r>
          </a:p>
        </p:txBody>
      </p:sp>
      <p:sp>
        <p:nvSpPr>
          <p:cNvPr id="60431" name="Text Box 15"/>
          <p:cNvSpPr txBox="1">
            <a:spLocks noChangeArrowheads="1"/>
          </p:cNvSpPr>
          <p:nvPr/>
        </p:nvSpPr>
        <p:spPr bwMode="auto">
          <a:xfrm>
            <a:off x="6318250" y="3748088"/>
            <a:ext cx="2065338" cy="366712"/>
          </a:xfrm>
          <a:prstGeom prst="rect">
            <a:avLst/>
          </a:prstGeom>
          <a:noFill/>
          <a:ln w="9525">
            <a:noFill/>
            <a:miter lim="800000"/>
            <a:headEnd/>
            <a:tailEnd/>
          </a:ln>
        </p:spPr>
        <p:txBody>
          <a:bodyPr wrap="none">
            <a:spAutoFit/>
          </a:bodyPr>
          <a:lstStyle/>
          <a:p>
            <a:r>
              <a:rPr lang="en-US" sz="1800">
                <a:solidFill>
                  <a:schemeClr val="tx1"/>
                </a:solidFill>
                <a:latin typeface="Arial" pitchFamily="34" charset="0"/>
                <a:cs typeface="Arial" pitchFamily="34" charset="0"/>
              </a:rPr>
              <a:t>Parallel languages</a:t>
            </a:r>
          </a:p>
        </p:txBody>
      </p:sp>
      <p:sp>
        <p:nvSpPr>
          <p:cNvPr id="3389456" name="Oval 16" descr="water03"/>
          <p:cNvSpPr>
            <a:spLocks noChangeArrowheads="1"/>
          </p:cNvSpPr>
          <p:nvPr/>
        </p:nvSpPr>
        <p:spPr bwMode="auto">
          <a:xfrm>
            <a:off x="3276600" y="2617788"/>
            <a:ext cx="1828800" cy="398462"/>
          </a:xfrm>
          <a:prstGeom prst="ellipse">
            <a:avLst/>
          </a:prstGeom>
          <a:blipFill dpi="0" rotWithShape="0">
            <a:blip r:embed="rId4"/>
            <a:srcRect/>
            <a:stretch>
              <a:fillRect/>
            </a:stretch>
          </a:blipFill>
          <a:ln w="9525">
            <a:noFill/>
            <a:round/>
            <a:headEnd/>
            <a:tailEnd/>
          </a:ln>
          <a:effectLst/>
        </p:spPr>
        <p:txBody>
          <a:bodyPr wrap="none" anchor="ctr"/>
          <a:lstStyle/>
          <a:p>
            <a:pPr algn="ctr" eaLnBrk="0" hangingPunct="0">
              <a:spcBef>
                <a:spcPct val="50000"/>
              </a:spcBef>
            </a:pPr>
            <a:r>
              <a:rPr lang="en-US" sz="1800" b="1">
                <a:solidFill>
                  <a:srgbClr val="114FFB"/>
                </a:solidFill>
                <a:effectLst>
                  <a:outerShdw blurRad="38100" dist="38100" dir="2700000" algn="tl">
                    <a:srgbClr val="FFFFFF"/>
                  </a:outerShdw>
                </a:effectLst>
                <a:latin typeface="Elephant" charset="0"/>
              </a:rPr>
              <a:t>RAMP</a:t>
            </a:r>
          </a:p>
        </p:txBody>
      </p:sp>
      <p:sp>
        <p:nvSpPr>
          <p:cNvPr id="60433" name="Text Box 17"/>
          <p:cNvSpPr txBox="1">
            <a:spLocks noChangeArrowheads="1"/>
          </p:cNvSpPr>
          <p:nvPr/>
        </p:nvSpPr>
        <p:spPr bwMode="auto">
          <a:xfrm>
            <a:off x="3117850" y="3748088"/>
            <a:ext cx="3284538" cy="366712"/>
          </a:xfrm>
          <a:prstGeom prst="rect">
            <a:avLst/>
          </a:prstGeom>
          <a:noFill/>
          <a:ln w="9525">
            <a:noFill/>
            <a:miter lim="800000"/>
            <a:headEnd/>
            <a:tailEnd/>
          </a:ln>
        </p:spPr>
        <p:txBody>
          <a:bodyPr wrap="none">
            <a:spAutoFit/>
          </a:bodyPr>
          <a:lstStyle/>
          <a:p>
            <a:r>
              <a:rPr lang="en-US" sz="1800">
                <a:solidFill>
                  <a:schemeClr val="tx1"/>
                </a:solidFill>
                <a:latin typeface="Arial" pitchFamily="34" charset="0"/>
                <a:cs typeface="Arial" pitchFamily="34" charset="0"/>
              </a:rPr>
              <a:t>128-bit Floating Point Libraries</a:t>
            </a:r>
          </a:p>
        </p:txBody>
      </p:sp>
      <p:pic>
        <p:nvPicPr>
          <p:cNvPr id="60434" name="Picture 2" descr="ramp3"/>
          <p:cNvPicPr>
            <a:picLocks noChangeAspect="1" noChangeArrowheads="1"/>
          </p:cNvPicPr>
          <p:nvPr/>
        </p:nvPicPr>
        <p:blipFill>
          <a:blip r:embed="rId5"/>
          <a:srcRect/>
          <a:stretch>
            <a:fillRect/>
          </a:stretch>
        </p:blipFill>
        <p:spPr bwMode="auto">
          <a:xfrm>
            <a:off x="7620000" y="0"/>
            <a:ext cx="1524000" cy="885825"/>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1490" name="Rectangle 2"/>
          <p:cNvSpPr>
            <a:spLocks noGrp="1" noChangeArrowheads="1"/>
          </p:cNvSpPr>
          <p:nvPr>
            <p:ph type="title"/>
          </p:nvPr>
        </p:nvSpPr>
        <p:spPr/>
        <p:txBody>
          <a:bodyPr/>
          <a:lstStyle/>
          <a:p>
            <a:r>
              <a:rPr lang="en-US" sz="2400" smtClean="0">
                <a:latin typeface="18 VAG Rounded Bold   07390" charset="0"/>
              </a:rPr>
              <a:t>Reasons for Optimism towards Parallel Revolution this time</a:t>
            </a:r>
          </a:p>
        </p:txBody>
      </p:sp>
      <p:sp>
        <p:nvSpPr>
          <p:cNvPr id="3391491" name="Rectangle 3"/>
          <p:cNvSpPr>
            <a:spLocks noGrp="1" noChangeArrowheads="1"/>
          </p:cNvSpPr>
          <p:nvPr>
            <p:ph type="body" idx="1"/>
          </p:nvPr>
        </p:nvSpPr>
        <p:spPr/>
        <p:txBody>
          <a:bodyPr/>
          <a:lstStyle/>
          <a:p>
            <a:r>
              <a:rPr lang="en-US" sz="2400" smtClean="0">
                <a:latin typeface="18 VAG Rounded Bold   07390" charset="0"/>
              </a:rPr>
              <a:t>End of sequential microprocessor/faster clock rates</a:t>
            </a:r>
          </a:p>
          <a:p>
            <a:pPr lvl="1"/>
            <a:r>
              <a:rPr lang="en-US" sz="2000" smtClean="0">
                <a:latin typeface="18 VAG Rounded Light   02390" charset="0"/>
              </a:rPr>
              <a:t>No looming sequential juggernaut to kill parallel revolution</a:t>
            </a:r>
          </a:p>
          <a:p>
            <a:r>
              <a:rPr lang="en-US" sz="2400" smtClean="0">
                <a:latin typeface="18 VAG Rounded Bold   07390" charset="0"/>
              </a:rPr>
              <a:t>SW &amp; HW industries fully committed to parallelism</a:t>
            </a:r>
          </a:p>
          <a:p>
            <a:pPr lvl="1"/>
            <a:r>
              <a:rPr lang="en-US" sz="2000" smtClean="0">
                <a:latin typeface="18 VAG Rounded Light   02390" charset="0"/>
              </a:rPr>
              <a:t>End of La-Z-Boy Programming Era</a:t>
            </a:r>
          </a:p>
          <a:p>
            <a:r>
              <a:rPr lang="en-US" sz="2400" smtClean="0">
                <a:latin typeface="18 VAG Rounded Bold   07390" charset="0"/>
              </a:rPr>
              <a:t>Moore’s Law continues, so soon can put 1000s of simple cores on an economical chip</a:t>
            </a:r>
          </a:p>
          <a:p>
            <a:r>
              <a:rPr lang="en-US" sz="2400" smtClean="0">
                <a:latin typeface="18 VAG Rounded Bold   07390" charset="0"/>
              </a:rPr>
              <a:t>Communication between cores within a chip at</a:t>
            </a:r>
            <a:br>
              <a:rPr lang="en-US" sz="2400" smtClean="0">
                <a:latin typeface="18 VAG Rounded Bold   07390" charset="0"/>
              </a:rPr>
            </a:br>
            <a:r>
              <a:rPr lang="en-US" sz="2400" smtClean="0">
                <a:latin typeface="18 VAG Rounded Bold   07390" charset="0"/>
              </a:rPr>
              <a:t>low latency (20X) and high bandwidth (100X)</a:t>
            </a:r>
          </a:p>
          <a:p>
            <a:pPr lvl="1"/>
            <a:r>
              <a:rPr lang="en-US" sz="2000" smtClean="0">
                <a:latin typeface="18 VAG Rounded Light   02390" charset="0"/>
              </a:rPr>
              <a:t>Processor-to-Processor fast even if Memory slow</a:t>
            </a:r>
          </a:p>
          <a:p>
            <a:r>
              <a:rPr lang="en-US" sz="2400" smtClean="0">
                <a:latin typeface="18 VAG Rounded Bold   07390" charset="0"/>
              </a:rPr>
              <a:t>All cores equal distance to shared main memory</a:t>
            </a:r>
          </a:p>
          <a:p>
            <a:pPr lvl="1"/>
            <a:r>
              <a:rPr lang="en-US" sz="2000" smtClean="0">
                <a:latin typeface="18 VAG Rounded Light   02390" charset="0"/>
              </a:rPr>
              <a:t>Less data distribution challenges</a:t>
            </a:r>
          </a:p>
          <a:p>
            <a:r>
              <a:rPr lang="en-US" sz="2400" smtClean="0">
                <a:latin typeface="18 VAG Rounded Bold   07390" charset="0"/>
              </a:rPr>
              <a:t>Open Source Software movement means that SW stack can evolve more quickly than in past</a:t>
            </a:r>
          </a:p>
          <a:p>
            <a:r>
              <a:rPr lang="en-US" sz="2400" smtClean="0">
                <a:latin typeface="18 VAG Rounded Bold   07390" charset="0"/>
              </a:rPr>
              <a:t>RAMP as vehicle to ramp up parallel research  </a:t>
            </a:r>
          </a:p>
        </p:txBody>
      </p:sp>
      <p:pic>
        <p:nvPicPr>
          <p:cNvPr id="62468" name="Picture 6" descr="Viewlogo_new0"/>
          <p:cNvPicPr>
            <a:picLocks noChangeAspect="1" noChangeArrowheads="1"/>
          </p:cNvPicPr>
          <p:nvPr/>
        </p:nvPicPr>
        <p:blipFill>
          <a:blip r:embed="rId3"/>
          <a:srcRect/>
          <a:stretch>
            <a:fillRect/>
          </a:stretch>
        </p:blipFill>
        <p:spPr bwMode="auto">
          <a:xfrm>
            <a:off x="7696200" y="0"/>
            <a:ext cx="1447800" cy="879475"/>
          </a:xfrm>
          <a:prstGeom prst="rect">
            <a:avLst/>
          </a:prstGeom>
          <a:noFill/>
          <a:ln w="9525">
            <a:noFill/>
            <a:miter lim="800000"/>
            <a:headEnd/>
            <a:tailEnd/>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39149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39149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339149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39149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39149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391491">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3391491">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3391491">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3391491">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3391491">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339149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91491"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body" idx="1"/>
          </p:nvPr>
        </p:nvSpPr>
        <p:spPr>
          <a:xfrm>
            <a:off x="457200" y="990600"/>
            <a:ext cx="8229600" cy="4754563"/>
          </a:xfrm>
        </p:spPr>
        <p:txBody>
          <a:bodyPr/>
          <a:lstStyle/>
          <a:p>
            <a:r>
              <a:rPr lang="en-US" sz="2800" smtClean="0">
                <a:latin typeface="18 VAG Rounded Bold   07390" charset="0"/>
              </a:rPr>
              <a:t>A </a:t>
            </a:r>
            <a:r>
              <a:rPr lang="en-US" sz="2800" i="1" smtClean="0">
                <a:solidFill>
                  <a:schemeClr val="accent1"/>
                </a:solidFill>
                <a:latin typeface="18 VAG Rounded Bold   07390" charset="0"/>
              </a:rPr>
              <a:t>Thread</a:t>
            </a:r>
            <a:r>
              <a:rPr lang="en-US" sz="2800" smtClean="0">
                <a:solidFill>
                  <a:schemeClr val="accent1"/>
                </a:solidFill>
                <a:latin typeface="18 VAG Rounded Bold   07390" charset="0"/>
              </a:rPr>
              <a:t> </a:t>
            </a:r>
            <a:r>
              <a:rPr lang="en-US" sz="2800" smtClean="0">
                <a:latin typeface="18 VAG Rounded Bold   07390" charset="0"/>
              </a:rPr>
              <a:t>stands for “thread of execution”, is a single stream of instructions</a:t>
            </a:r>
          </a:p>
          <a:p>
            <a:pPr lvl="1"/>
            <a:r>
              <a:rPr lang="en-US" sz="2400" smtClean="0">
                <a:latin typeface="18 VAG Rounded Light   02390" charset="0"/>
              </a:rPr>
              <a:t>A program can </a:t>
            </a:r>
            <a:r>
              <a:rPr lang="en-US" sz="2400" smtClean="0">
                <a:solidFill>
                  <a:schemeClr val="accent2"/>
                </a:solidFill>
                <a:latin typeface="18 VAG Rounded Light   02390" charset="0"/>
              </a:rPr>
              <a:t>split</a:t>
            </a:r>
            <a:r>
              <a:rPr lang="en-US" sz="2400" smtClean="0">
                <a:latin typeface="18 VAG Rounded Light   02390" charset="0"/>
              </a:rPr>
              <a:t>, or </a:t>
            </a:r>
            <a:r>
              <a:rPr lang="en-US" sz="2400" smtClean="0">
                <a:solidFill>
                  <a:schemeClr val="accent2"/>
                </a:solidFill>
                <a:latin typeface="18 VAG Rounded Light   02390" charset="0"/>
              </a:rPr>
              <a:t>fork </a:t>
            </a:r>
            <a:r>
              <a:rPr lang="en-US" sz="2400" smtClean="0">
                <a:latin typeface="18 VAG Rounded Light   02390" charset="0"/>
              </a:rPr>
              <a:t>itself into separate threads, which can (in theory) execute simultaneously.</a:t>
            </a:r>
          </a:p>
          <a:p>
            <a:pPr lvl="1"/>
            <a:r>
              <a:rPr lang="en-US" sz="2400" smtClean="0">
                <a:latin typeface="18 VAG Rounded Light   02390" charset="0"/>
              </a:rPr>
              <a:t>It has its own registers, PC, etc.</a:t>
            </a:r>
          </a:p>
          <a:p>
            <a:pPr lvl="1"/>
            <a:r>
              <a:rPr lang="en-US" sz="2400" smtClean="0">
                <a:latin typeface="18 VAG Rounded Light   02390" charset="0"/>
              </a:rPr>
              <a:t>Threads from the same process operate in the same virtual address space</a:t>
            </a:r>
          </a:p>
          <a:p>
            <a:pPr lvl="2"/>
            <a:r>
              <a:rPr lang="en-US" sz="2000" smtClean="0">
                <a:latin typeface="18 VAG Rounded Light   02390" charset="0"/>
              </a:rPr>
              <a:t>switching threads faster than switching processes!</a:t>
            </a:r>
          </a:p>
          <a:p>
            <a:pPr lvl="1"/>
            <a:r>
              <a:rPr lang="en-US" sz="2400" smtClean="0">
                <a:latin typeface="18 VAG Rounded Light   02390" charset="0"/>
              </a:rPr>
              <a:t>An easy way to describe/think about parallelism</a:t>
            </a:r>
          </a:p>
          <a:p>
            <a:r>
              <a:rPr lang="en-US" sz="2800" smtClean="0">
                <a:latin typeface="18 VAG Rounded Bold   07390" charset="0"/>
              </a:rPr>
              <a:t>A single CPU can execute many threads by </a:t>
            </a:r>
            <a:br>
              <a:rPr lang="en-US" sz="2800" smtClean="0">
                <a:latin typeface="18 VAG Rounded Bold   07390" charset="0"/>
              </a:rPr>
            </a:br>
            <a:r>
              <a:rPr lang="en-US" sz="2800" i="1" smtClean="0">
                <a:solidFill>
                  <a:srgbClr val="FFFF00"/>
                </a:solidFill>
                <a:latin typeface="18 VAG Rounded Bold   07390" charset="0"/>
              </a:rPr>
              <a:t>Time Division Multipexing</a:t>
            </a:r>
            <a:endParaRPr lang="en-US" sz="2800" smtClean="0">
              <a:solidFill>
                <a:srgbClr val="FFFF00"/>
              </a:solidFill>
              <a:latin typeface="18 VAG Rounded Bold   07390" charset="0"/>
            </a:endParaRPr>
          </a:p>
        </p:txBody>
      </p:sp>
      <p:sp>
        <p:nvSpPr>
          <p:cNvPr id="19459" name="Rectangle 4"/>
          <p:cNvSpPr>
            <a:spLocks noChangeArrowheads="1"/>
          </p:cNvSpPr>
          <p:nvPr/>
        </p:nvSpPr>
        <p:spPr bwMode="auto">
          <a:xfrm>
            <a:off x="1828800" y="6019800"/>
            <a:ext cx="1143000" cy="381000"/>
          </a:xfrm>
          <a:prstGeom prst="rect">
            <a:avLst/>
          </a:prstGeom>
          <a:solidFill>
            <a:schemeClr val="accent1"/>
          </a:solidFill>
          <a:ln w="3175">
            <a:solidFill>
              <a:schemeClr val="tx1"/>
            </a:solidFill>
            <a:miter lim="800000"/>
            <a:headEnd/>
            <a:tailEnd/>
          </a:ln>
        </p:spPr>
        <p:txBody>
          <a:bodyPr anchor="ctr">
            <a:spAutoFit/>
          </a:bodyPr>
          <a:lstStyle/>
          <a:p>
            <a:pPr eaLnBrk="0" hangingPunct="0"/>
            <a:endParaRPr lang="pt-BR"/>
          </a:p>
        </p:txBody>
      </p:sp>
      <p:sp>
        <p:nvSpPr>
          <p:cNvPr id="19460" name="Rectangle 5"/>
          <p:cNvSpPr>
            <a:spLocks noChangeArrowheads="1"/>
          </p:cNvSpPr>
          <p:nvPr/>
        </p:nvSpPr>
        <p:spPr bwMode="auto">
          <a:xfrm>
            <a:off x="2971800" y="6019800"/>
            <a:ext cx="1143000" cy="381000"/>
          </a:xfrm>
          <a:prstGeom prst="rect">
            <a:avLst/>
          </a:prstGeom>
          <a:solidFill>
            <a:schemeClr val="accent2"/>
          </a:solidFill>
          <a:ln w="3175">
            <a:solidFill>
              <a:schemeClr val="tx1"/>
            </a:solidFill>
            <a:miter lim="800000"/>
            <a:headEnd/>
            <a:tailEnd/>
          </a:ln>
        </p:spPr>
        <p:txBody>
          <a:bodyPr anchor="ctr">
            <a:spAutoFit/>
          </a:bodyPr>
          <a:lstStyle/>
          <a:p>
            <a:pPr eaLnBrk="0" hangingPunct="0"/>
            <a:endParaRPr lang="pt-BR"/>
          </a:p>
        </p:txBody>
      </p:sp>
      <p:sp>
        <p:nvSpPr>
          <p:cNvPr id="3412998" name="Rectangle 6"/>
          <p:cNvSpPr>
            <a:spLocks noChangeArrowheads="1"/>
          </p:cNvSpPr>
          <p:nvPr/>
        </p:nvSpPr>
        <p:spPr bwMode="auto">
          <a:xfrm>
            <a:off x="4114800" y="6019800"/>
            <a:ext cx="1143000" cy="381000"/>
          </a:xfrm>
          <a:prstGeom prst="rect">
            <a:avLst/>
          </a:prstGeom>
          <a:solidFill>
            <a:schemeClr val="accent4"/>
          </a:solidFill>
          <a:ln w="3175">
            <a:solidFill>
              <a:schemeClr val="tx1"/>
            </a:solidFill>
            <a:miter lim="800000"/>
            <a:headEnd/>
            <a:tailEnd/>
          </a:ln>
          <a:effectLst/>
        </p:spPr>
        <p:txBody>
          <a:bodyPr anchor="ctr">
            <a:spAutoFit/>
          </a:bodyPr>
          <a:lstStyle/>
          <a:p>
            <a:pPr eaLnBrk="0" hangingPunct="0"/>
            <a:endParaRPr lang="pt-BR"/>
          </a:p>
        </p:txBody>
      </p:sp>
      <p:sp>
        <p:nvSpPr>
          <p:cNvPr id="19462" name="Rectangle 7"/>
          <p:cNvSpPr>
            <a:spLocks noChangeArrowheads="1"/>
          </p:cNvSpPr>
          <p:nvPr/>
        </p:nvSpPr>
        <p:spPr bwMode="auto">
          <a:xfrm>
            <a:off x="5257800" y="6019800"/>
            <a:ext cx="1905000" cy="381000"/>
          </a:xfrm>
          <a:prstGeom prst="rect">
            <a:avLst/>
          </a:prstGeom>
          <a:solidFill>
            <a:schemeClr val="accent1"/>
          </a:solidFill>
          <a:ln w="3175">
            <a:solidFill>
              <a:schemeClr val="tx1"/>
            </a:solidFill>
            <a:miter lim="800000"/>
            <a:headEnd/>
            <a:tailEnd/>
          </a:ln>
        </p:spPr>
        <p:txBody>
          <a:bodyPr anchor="ctr">
            <a:spAutoFit/>
          </a:bodyPr>
          <a:lstStyle/>
          <a:p>
            <a:pPr eaLnBrk="0" hangingPunct="0"/>
            <a:endParaRPr lang="pt-BR"/>
          </a:p>
        </p:txBody>
      </p:sp>
      <p:sp>
        <p:nvSpPr>
          <p:cNvPr id="19463" name="Rectangle 8"/>
          <p:cNvSpPr>
            <a:spLocks noChangeArrowheads="1"/>
          </p:cNvSpPr>
          <p:nvPr/>
        </p:nvSpPr>
        <p:spPr bwMode="auto">
          <a:xfrm>
            <a:off x="1066800" y="6003925"/>
            <a:ext cx="638175" cy="396875"/>
          </a:xfrm>
          <a:prstGeom prst="rect">
            <a:avLst/>
          </a:prstGeom>
          <a:noFill/>
          <a:ln w="12700">
            <a:noFill/>
            <a:miter lim="800000"/>
            <a:headEnd/>
            <a:tailEnd/>
          </a:ln>
        </p:spPr>
        <p:txBody>
          <a:bodyPr wrap="none" lIns="90488" tIns="44450" rIns="90488" bIns="44450">
            <a:spAutoFit/>
          </a:bodyPr>
          <a:lstStyle/>
          <a:p>
            <a:pPr eaLnBrk="0" hangingPunct="0"/>
            <a:r>
              <a:rPr lang="en-US" sz="2000">
                <a:solidFill>
                  <a:schemeClr val="tx1"/>
                </a:solidFill>
                <a:latin typeface="18 VAG Rounded Thin   55390" charset="0"/>
              </a:rPr>
              <a:t>CPU</a:t>
            </a:r>
          </a:p>
        </p:txBody>
      </p:sp>
      <p:sp>
        <p:nvSpPr>
          <p:cNvPr id="19464" name="Line 9"/>
          <p:cNvSpPr>
            <a:spLocks noChangeShapeType="1"/>
          </p:cNvSpPr>
          <p:nvPr/>
        </p:nvSpPr>
        <p:spPr bwMode="auto">
          <a:xfrm>
            <a:off x="1828800" y="6540500"/>
            <a:ext cx="5334000" cy="0"/>
          </a:xfrm>
          <a:prstGeom prst="line">
            <a:avLst/>
          </a:prstGeom>
          <a:noFill/>
          <a:ln w="76200">
            <a:solidFill>
              <a:schemeClr val="tx1"/>
            </a:solidFill>
            <a:round/>
            <a:headEnd/>
            <a:tailEnd type="triangle" w="med" len="med"/>
          </a:ln>
        </p:spPr>
        <p:txBody>
          <a:bodyPr wrap="none" anchor="ctr"/>
          <a:lstStyle/>
          <a:p>
            <a:endParaRPr lang="pt-BR"/>
          </a:p>
        </p:txBody>
      </p:sp>
      <p:sp>
        <p:nvSpPr>
          <p:cNvPr id="19465" name="Rectangle 10"/>
          <p:cNvSpPr>
            <a:spLocks noChangeArrowheads="1"/>
          </p:cNvSpPr>
          <p:nvPr/>
        </p:nvSpPr>
        <p:spPr bwMode="auto">
          <a:xfrm>
            <a:off x="1066800" y="6311900"/>
            <a:ext cx="682625" cy="396875"/>
          </a:xfrm>
          <a:prstGeom prst="rect">
            <a:avLst/>
          </a:prstGeom>
          <a:noFill/>
          <a:ln w="12700">
            <a:noFill/>
            <a:miter lim="800000"/>
            <a:headEnd/>
            <a:tailEnd/>
          </a:ln>
        </p:spPr>
        <p:txBody>
          <a:bodyPr wrap="none" lIns="90488" tIns="44450" rIns="90488" bIns="44450">
            <a:spAutoFit/>
          </a:bodyPr>
          <a:lstStyle/>
          <a:p>
            <a:pPr eaLnBrk="0" hangingPunct="0"/>
            <a:r>
              <a:rPr lang="en-US" sz="2000">
                <a:solidFill>
                  <a:schemeClr val="tx1"/>
                </a:solidFill>
                <a:latin typeface="18 VAG Rounded Thin   55390" charset="0"/>
              </a:rPr>
              <a:t>Time</a:t>
            </a:r>
          </a:p>
        </p:txBody>
      </p:sp>
      <p:sp>
        <p:nvSpPr>
          <p:cNvPr id="19466" name="Rectangle 11"/>
          <p:cNvSpPr>
            <a:spLocks noChangeArrowheads="1"/>
          </p:cNvSpPr>
          <p:nvPr/>
        </p:nvSpPr>
        <p:spPr bwMode="auto">
          <a:xfrm>
            <a:off x="7848600" y="5562600"/>
            <a:ext cx="228600" cy="228600"/>
          </a:xfrm>
          <a:prstGeom prst="rect">
            <a:avLst/>
          </a:prstGeom>
          <a:solidFill>
            <a:schemeClr val="accent1"/>
          </a:solidFill>
          <a:ln w="3175">
            <a:solidFill>
              <a:schemeClr val="tx1"/>
            </a:solidFill>
            <a:miter lim="800000"/>
            <a:headEnd/>
            <a:tailEnd/>
          </a:ln>
        </p:spPr>
        <p:txBody>
          <a:bodyPr anchor="ctr">
            <a:spAutoFit/>
          </a:bodyPr>
          <a:lstStyle/>
          <a:p>
            <a:pPr eaLnBrk="0" hangingPunct="0"/>
            <a:endParaRPr lang="pt-BR"/>
          </a:p>
        </p:txBody>
      </p:sp>
      <p:sp>
        <p:nvSpPr>
          <p:cNvPr id="19467" name="Rectangle 12"/>
          <p:cNvSpPr>
            <a:spLocks noChangeArrowheads="1"/>
          </p:cNvSpPr>
          <p:nvPr/>
        </p:nvSpPr>
        <p:spPr bwMode="auto">
          <a:xfrm>
            <a:off x="7848600" y="5943600"/>
            <a:ext cx="228600" cy="228600"/>
          </a:xfrm>
          <a:prstGeom prst="rect">
            <a:avLst/>
          </a:prstGeom>
          <a:solidFill>
            <a:schemeClr val="accent2"/>
          </a:solidFill>
          <a:ln w="3175">
            <a:solidFill>
              <a:schemeClr val="tx1"/>
            </a:solidFill>
            <a:miter lim="800000"/>
            <a:headEnd/>
            <a:tailEnd/>
          </a:ln>
        </p:spPr>
        <p:txBody>
          <a:bodyPr anchor="ctr">
            <a:spAutoFit/>
          </a:bodyPr>
          <a:lstStyle/>
          <a:p>
            <a:pPr eaLnBrk="0" hangingPunct="0"/>
            <a:endParaRPr lang="pt-BR"/>
          </a:p>
        </p:txBody>
      </p:sp>
      <p:sp>
        <p:nvSpPr>
          <p:cNvPr id="3413005" name="Rectangle 13"/>
          <p:cNvSpPr>
            <a:spLocks noChangeArrowheads="1"/>
          </p:cNvSpPr>
          <p:nvPr/>
        </p:nvSpPr>
        <p:spPr bwMode="auto">
          <a:xfrm>
            <a:off x="7848600" y="6324600"/>
            <a:ext cx="228600" cy="228600"/>
          </a:xfrm>
          <a:prstGeom prst="rect">
            <a:avLst/>
          </a:prstGeom>
          <a:solidFill>
            <a:schemeClr val="accent4"/>
          </a:solidFill>
          <a:ln w="3175">
            <a:solidFill>
              <a:schemeClr val="tx1"/>
            </a:solidFill>
            <a:miter lim="800000"/>
            <a:headEnd/>
            <a:tailEnd/>
          </a:ln>
          <a:effectLst/>
        </p:spPr>
        <p:txBody>
          <a:bodyPr anchor="ctr">
            <a:spAutoFit/>
          </a:bodyPr>
          <a:lstStyle/>
          <a:p>
            <a:pPr eaLnBrk="0" hangingPunct="0"/>
            <a:endParaRPr lang="pt-BR"/>
          </a:p>
        </p:txBody>
      </p:sp>
      <p:sp>
        <p:nvSpPr>
          <p:cNvPr id="19469" name="Rectangle 14"/>
          <p:cNvSpPr>
            <a:spLocks noChangeArrowheads="1"/>
          </p:cNvSpPr>
          <p:nvPr/>
        </p:nvSpPr>
        <p:spPr bwMode="auto">
          <a:xfrm>
            <a:off x="8077200" y="5486400"/>
            <a:ext cx="1066800" cy="396875"/>
          </a:xfrm>
          <a:prstGeom prst="rect">
            <a:avLst/>
          </a:prstGeom>
          <a:noFill/>
          <a:ln w="12700">
            <a:noFill/>
            <a:miter lim="800000"/>
            <a:headEnd/>
            <a:tailEnd/>
          </a:ln>
        </p:spPr>
        <p:txBody>
          <a:bodyPr wrap="none" lIns="90488" tIns="44450" rIns="90488" bIns="44450">
            <a:spAutoFit/>
          </a:bodyPr>
          <a:lstStyle/>
          <a:p>
            <a:pPr eaLnBrk="0" hangingPunct="0"/>
            <a:r>
              <a:rPr lang="en-US" sz="2000">
                <a:solidFill>
                  <a:schemeClr val="tx1"/>
                </a:solidFill>
                <a:latin typeface="18 VAG Rounded Thin   55390" charset="0"/>
              </a:rPr>
              <a:t>Thread</a:t>
            </a:r>
            <a:r>
              <a:rPr lang="en-US" sz="2000" baseline="-25000">
                <a:solidFill>
                  <a:schemeClr val="tx1"/>
                </a:solidFill>
                <a:latin typeface="18 VAG Rounded Thin   55390" charset="0"/>
              </a:rPr>
              <a:t>0</a:t>
            </a:r>
          </a:p>
        </p:txBody>
      </p:sp>
      <p:sp>
        <p:nvSpPr>
          <p:cNvPr id="19470" name="Rectangle 15"/>
          <p:cNvSpPr>
            <a:spLocks noChangeArrowheads="1"/>
          </p:cNvSpPr>
          <p:nvPr/>
        </p:nvSpPr>
        <p:spPr bwMode="auto">
          <a:xfrm>
            <a:off x="8077200" y="5867400"/>
            <a:ext cx="1027113" cy="393700"/>
          </a:xfrm>
          <a:prstGeom prst="rect">
            <a:avLst/>
          </a:prstGeom>
          <a:noFill/>
          <a:ln w="12700">
            <a:noFill/>
            <a:miter lim="800000"/>
            <a:headEnd/>
            <a:tailEnd/>
          </a:ln>
        </p:spPr>
        <p:txBody>
          <a:bodyPr wrap="none" lIns="90488" tIns="44450" rIns="90488" bIns="44450">
            <a:spAutoFit/>
          </a:bodyPr>
          <a:lstStyle/>
          <a:p>
            <a:pPr eaLnBrk="0" hangingPunct="0"/>
            <a:r>
              <a:rPr lang="en-US" sz="2000">
                <a:solidFill>
                  <a:schemeClr val="tx1"/>
                </a:solidFill>
                <a:latin typeface="18 VAG Rounded Thin   55390" charset="0"/>
              </a:rPr>
              <a:t>Thread</a:t>
            </a:r>
            <a:r>
              <a:rPr lang="en-US" sz="2000" baseline="-25000">
                <a:solidFill>
                  <a:schemeClr val="tx1"/>
                </a:solidFill>
                <a:latin typeface="18 VAG Rounded Thin   55390" charset="0"/>
              </a:rPr>
              <a:t>1</a:t>
            </a:r>
          </a:p>
        </p:txBody>
      </p:sp>
      <p:sp>
        <p:nvSpPr>
          <p:cNvPr id="19471" name="Rectangle 16"/>
          <p:cNvSpPr>
            <a:spLocks noChangeArrowheads="1"/>
          </p:cNvSpPr>
          <p:nvPr/>
        </p:nvSpPr>
        <p:spPr bwMode="auto">
          <a:xfrm>
            <a:off x="8077200" y="6235700"/>
            <a:ext cx="1020763" cy="396875"/>
          </a:xfrm>
          <a:prstGeom prst="rect">
            <a:avLst/>
          </a:prstGeom>
          <a:noFill/>
          <a:ln w="12700">
            <a:noFill/>
            <a:miter lim="800000"/>
            <a:headEnd/>
            <a:tailEnd/>
          </a:ln>
        </p:spPr>
        <p:txBody>
          <a:bodyPr wrap="none" lIns="90488" tIns="44450" rIns="90488" bIns="44450">
            <a:spAutoFit/>
          </a:bodyPr>
          <a:lstStyle/>
          <a:p>
            <a:pPr eaLnBrk="0" hangingPunct="0"/>
            <a:r>
              <a:rPr lang="en-US" sz="2000">
                <a:solidFill>
                  <a:schemeClr val="tx1"/>
                </a:solidFill>
                <a:latin typeface="18 VAG Rounded Thin   55390" charset="0"/>
              </a:rPr>
              <a:t>Thread</a:t>
            </a:r>
            <a:r>
              <a:rPr lang="en-US" sz="2000" baseline="-25000">
                <a:solidFill>
                  <a:schemeClr val="tx1"/>
                </a:solidFill>
                <a:latin typeface="18 VAG Rounded Thin   55390" charset="0"/>
              </a:rPr>
              <a:t>2</a:t>
            </a:r>
          </a:p>
        </p:txBody>
      </p:sp>
      <p:sp>
        <p:nvSpPr>
          <p:cNvPr id="17" name="Title 16"/>
          <p:cNvSpPr>
            <a:spLocks noGrp="1"/>
          </p:cNvSpPr>
          <p:nvPr>
            <p:ph type="title"/>
          </p:nvPr>
        </p:nvSpPr>
        <p:spPr/>
        <p:txBody>
          <a:bodyPr/>
          <a:lstStyle/>
          <a:p>
            <a:r>
              <a:rPr lang="en-US" smtClean="0">
                <a:latin typeface="18 VAG Rounded Bold   07390" charset="0"/>
              </a:rPr>
              <a:t>Background: Threads</a:t>
            </a:r>
          </a:p>
        </p:txBody>
      </p:sp>
      <p:pic>
        <p:nvPicPr>
          <p:cNvPr id="19473" name="Picture 17" descr="450px-Multithreaded_process.svg.png"/>
          <p:cNvPicPr>
            <a:picLocks noChangeAspect="1"/>
          </p:cNvPicPr>
          <p:nvPr/>
        </p:nvPicPr>
        <p:blipFill>
          <a:blip r:embed="rId3"/>
          <a:srcRect/>
          <a:stretch>
            <a:fillRect/>
          </a:stretch>
        </p:blipFill>
        <p:spPr bwMode="auto">
          <a:xfrm>
            <a:off x="7543800" y="3657600"/>
            <a:ext cx="1452563" cy="137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latin typeface="18 VAG Rounded Bold   07390" charset="0"/>
              </a:rPr>
              <a:t>Background: Multithreading</a:t>
            </a:r>
          </a:p>
        </p:txBody>
      </p:sp>
      <p:sp>
        <p:nvSpPr>
          <p:cNvPr id="21507" name="Rectangle 3"/>
          <p:cNvSpPr>
            <a:spLocks noGrp="1" noChangeArrowheads="1"/>
          </p:cNvSpPr>
          <p:nvPr>
            <p:ph type="body" idx="1"/>
          </p:nvPr>
        </p:nvSpPr>
        <p:spPr/>
        <p:txBody>
          <a:bodyPr/>
          <a:lstStyle/>
          <a:p>
            <a:r>
              <a:rPr lang="en-US" smtClean="0">
                <a:solidFill>
                  <a:schemeClr val="accent1"/>
                </a:solidFill>
                <a:latin typeface="18 VAG Rounded Bold   07390" charset="0"/>
              </a:rPr>
              <a:t>Multithreading </a:t>
            </a:r>
            <a:r>
              <a:rPr lang="en-US" smtClean="0">
                <a:latin typeface="18 VAG Rounded Bold   07390" charset="0"/>
              </a:rPr>
              <a:t>is running multiple threads through the same hardware</a:t>
            </a:r>
          </a:p>
          <a:p>
            <a:r>
              <a:rPr lang="en-US" smtClean="0">
                <a:latin typeface="18 VAG Rounded Bold   07390" charset="0"/>
              </a:rPr>
              <a:t>Could we do </a:t>
            </a:r>
            <a:r>
              <a:rPr lang="en-US" smtClean="0">
                <a:solidFill>
                  <a:srgbClr val="FFFF00"/>
                </a:solidFill>
                <a:latin typeface="18 VAG Rounded Bold   07390" charset="0"/>
              </a:rPr>
              <a:t>Time Division Multipexing </a:t>
            </a:r>
            <a:r>
              <a:rPr lang="en-US" smtClean="0">
                <a:latin typeface="18 VAG Rounded Bold   07390" charset="0"/>
              </a:rPr>
              <a:t>better in hardware?</a:t>
            </a:r>
          </a:p>
          <a:p>
            <a:r>
              <a:rPr lang="en-US" smtClean="0">
                <a:latin typeface="18 VAG Rounded Bold   07390" charset="0"/>
              </a:rPr>
              <a:t>Sure, if we had the HW to support it!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body" idx="1"/>
          </p:nvPr>
        </p:nvSpPr>
        <p:spPr>
          <a:xfrm>
            <a:off x="685800" y="1143000"/>
            <a:ext cx="7848600" cy="4821238"/>
          </a:xfrm>
        </p:spPr>
        <p:txBody>
          <a:bodyPr/>
          <a:lstStyle/>
          <a:p>
            <a:r>
              <a:rPr lang="en-US" smtClean="0">
                <a:latin typeface="18 VAG Rounded Bold   07390" charset="0"/>
              </a:rPr>
              <a:t>Put multiple CPU’s on the same die</a:t>
            </a:r>
          </a:p>
          <a:p>
            <a:r>
              <a:rPr lang="en-US" smtClean="0">
                <a:latin typeface="18 VAG Rounded Bold   07390" charset="0"/>
              </a:rPr>
              <a:t>Why is this better than multiple dies?</a:t>
            </a:r>
          </a:p>
          <a:p>
            <a:pPr lvl="1"/>
            <a:r>
              <a:rPr lang="en-US" smtClean="0">
                <a:solidFill>
                  <a:schemeClr val="accent2"/>
                </a:solidFill>
                <a:latin typeface="18 VAG Rounded Light   02390" charset="0"/>
              </a:rPr>
              <a:t>Smaller, Cheaper</a:t>
            </a:r>
            <a:endParaRPr lang="en-US" smtClean="0">
              <a:latin typeface="18 VAG Rounded Light   02390" charset="0"/>
            </a:endParaRPr>
          </a:p>
          <a:p>
            <a:pPr lvl="1"/>
            <a:r>
              <a:rPr lang="en-US" smtClean="0">
                <a:solidFill>
                  <a:schemeClr val="accent2"/>
                </a:solidFill>
                <a:latin typeface="18 VAG Rounded Light   02390" charset="0"/>
              </a:rPr>
              <a:t>Closer</a:t>
            </a:r>
            <a:r>
              <a:rPr lang="en-US" smtClean="0">
                <a:latin typeface="18 VAG Rounded Light   02390" charset="0"/>
              </a:rPr>
              <a:t>, so lower inter-processor latency</a:t>
            </a:r>
          </a:p>
          <a:p>
            <a:pPr lvl="1"/>
            <a:r>
              <a:rPr lang="en-US" smtClean="0">
                <a:latin typeface="18 VAG Rounded Light   02390" charset="0"/>
              </a:rPr>
              <a:t>Can </a:t>
            </a:r>
            <a:r>
              <a:rPr lang="en-US" smtClean="0">
                <a:solidFill>
                  <a:schemeClr val="accent2"/>
                </a:solidFill>
                <a:latin typeface="18 VAG Rounded Light   02390" charset="0"/>
              </a:rPr>
              <a:t>share</a:t>
            </a:r>
            <a:r>
              <a:rPr lang="en-US" smtClean="0">
                <a:latin typeface="18 VAG Rounded Light   02390" charset="0"/>
              </a:rPr>
              <a:t> a L2 Cache (complicated)</a:t>
            </a:r>
          </a:p>
          <a:p>
            <a:pPr lvl="1"/>
            <a:r>
              <a:rPr lang="en-US" smtClean="0">
                <a:solidFill>
                  <a:schemeClr val="accent2"/>
                </a:solidFill>
                <a:latin typeface="18 VAG Rounded Light   02390" charset="0"/>
              </a:rPr>
              <a:t>Less power</a:t>
            </a:r>
          </a:p>
          <a:p>
            <a:r>
              <a:rPr lang="en-US" smtClean="0">
                <a:latin typeface="18 VAG Rounded Bold   07390" charset="0"/>
              </a:rPr>
              <a:t>Cost of multicore: </a:t>
            </a:r>
          </a:p>
          <a:p>
            <a:pPr lvl="1"/>
            <a:r>
              <a:rPr lang="en-US" smtClean="0">
                <a:solidFill>
                  <a:schemeClr val="accent1"/>
                </a:solidFill>
                <a:latin typeface="18 VAG Rounded Light   02390" charset="0"/>
              </a:rPr>
              <a:t>Complexity</a:t>
            </a:r>
          </a:p>
          <a:p>
            <a:pPr lvl="1"/>
            <a:r>
              <a:rPr lang="en-US" smtClean="0">
                <a:solidFill>
                  <a:schemeClr val="accent1"/>
                </a:solidFill>
                <a:latin typeface="18 VAG Rounded Light   02390" charset="0"/>
              </a:rPr>
              <a:t>Slower single-thread execution</a:t>
            </a:r>
            <a:endParaRPr lang="en-US" smtClean="0">
              <a:latin typeface="18 VAG Rounded Light   02390" charset="0"/>
            </a:endParaRPr>
          </a:p>
        </p:txBody>
      </p:sp>
      <p:sp>
        <p:nvSpPr>
          <p:cNvPr id="4" name="Title 3"/>
          <p:cNvSpPr>
            <a:spLocks noGrp="1"/>
          </p:cNvSpPr>
          <p:nvPr>
            <p:ph type="title"/>
          </p:nvPr>
        </p:nvSpPr>
        <p:spPr/>
        <p:txBody>
          <a:bodyPr/>
          <a:lstStyle/>
          <a:p>
            <a:r>
              <a:rPr lang="en-US" smtClean="0">
                <a:latin typeface="18 VAG Rounded Bold   07390" charset="0"/>
              </a:rPr>
              <a:t>Background: Multicore</a:t>
            </a:r>
          </a:p>
        </p:txBody>
      </p:sp>
      <p:pic>
        <p:nvPicPr>
          <p:cNvPr id="23556" name="Picture 4"/>
          <p:cNvPicPr>
            <a:picLocks noChangeAspect="1"/>
          </p:cNvPicPr>
          <p:nvPr/>
        </p:nvPicPr>
        <p:blipFill>
          <a:blip r:embed="rId3"/>
          <a:srcRect r="1840"/>
          <a:stretch>
            <a:fillRect/>
          </a:stretch>
        </p:blipFill>
        <p:spPr bwMode="auto">
          <a:xfrm>
            <a:off x="6400800" y="3570288"/>
            <a:ext cx="2592388" cy="3059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latin typeface="18 VAG Rounded Bold   07390" charset="0"/>
              </a:rPr>
              <a:t>Cell Processor (heart of the PS3)</a:t>
            </a:r>
          </a:p>
        </p:txBody>
      </p:sp>
      <p:sp>
        <p:nvSpPr>
          <p:cNvPr id="25603" name="Rectangle 3"/>
          <p:cNvSpPr>
            <a:spLocks noGrp="1" noChangeArrowheads="1"/>
          </p:cNvSpPr>
          <p:nvPr>
            <p:ph type="body" idx="1"/>
          </p:nvPr>
        </p:nvSpPr>
        <p:spPr/>
        <p:txBody>
          <a:bodyPr/>
          <a:lstStyle/>
          <a:p>
            <a:r>
              <a:rPr lang="en-US" smtClean="0">
                <a:latin typeface="18 VAG Rounded Bold   07390" charset="0"/>
              </a:rPr>
              <a:t>9 Cores (1PPE, 8SPE) at 3.2GHz</a:t>
            </a:r>
          </a:p>
          <a:p>
            <a:r>
              <a:rPr lang="en-US" smtClean="0">
                <a:latin typeface="18 VAG Rounded Bold   07390" charset="0"/>
              </a:rPr>
              <a:t>Power Processing Element (PPE)</a:t>
            </a:r>
          </a:p>
          <a:p>
            <a:pPr lvl="1"/>
            <a:r>
              <a:rPr lang="en-US" smtClean="0">
                <a:latin typeface="18 VAG Rounded Light   02390" charset="0"/>
              </a:rPr>
              <a:t>Supervises all activities, allocates work</a:t>
            </a:r>
          </a:p>
          <a:p>
            <a:pPr lvl="1"/>
            <a:r>
              <a:rPr lang="en-US" smtClean="0">
                <a:latin typeface="18 VAG Rounded Light   02390" charset="0"/>
              </a:rPr>
              <a:t>Is multithreaded (2 threads)</a:t>
            </a:r>
          </a:p>
          <a:p>
            <a:r>
              <a:rPr lang="en-US" smtClean="0">
                <a:latin typeface="18 VAG Rounded Bold   07390" charset="0"/>
              </a:rPr>
              <a:t>Synergystic Processing Element (SPE)</a:t>
            </a:r>
          </a:p>
          <a:p>
            <a:pPr lvl="1"/>
            <a:r>
              <a:rPr lang="en-US" smtClean="0">
                <a:latin typeface="18 VAG Rounded Light   02390" charset="0"/>
              </a:rPr>
              <a:t>Where work gets done</a:t>
            </a:r>
          </a:p>
          <a:p>
            <a:pPr lvl="1"/>
            <a:r>
              <a:rPr lang="en-US" smtClean="0">
                <a:latin typeface="18 VAG Rounded Light   02390" charset="0"/>
              </a:rPr>
              <a:t>Very Superscalar</a:t>
            </a:r>
          </a:p>
          <a:p>
            <a:pPr lvl="1"/>
            <a:r>
              <a:rPr lang="en-US" smtClean="0">
                <a:latin typeface="18 VAG Rounded Light   02390" charset="0"/>
              </a:rPr>
              <a:t>No Cache, only “</a:t>
            </a:r>
            <a:r>
              <a:rPr lang="en-US" smtClean="0">
                <a:solidFill>
                  <a:schemeClr val="accent1"/>
                </a:solidFill>
                <a:latin typeface="18 VAG Rounded Light   02390" charset="0"/>
              </a:rPr>
              <a:t>Local Store</a:t>
            </a:r>
            <a:r>
              <a:rPr lang="en-US" smtClean="0">
                <a:latin typeface="18 VAG Rounded Light   02390" charset="0"/>
              </a:rPr>
              <a:t>”</a:t>
            </a:r>
          </a:p>
          <a:p>
            <a:pPr lvl="2"/>
            <a:r>
              <a:rPr lang="en-US" smtClean="0">
                <a:latin typeface="18 VAG Rounded Light   02390" charset="0"/>
              </a:rPr>
              <a:t>aka “Scratchpad RAM”</a:t>
            </a:r>
          </a:p>
          <a:p>
            <a:pPr lvl="1"/>
            <a:r>
              <a:rPr lang="en-US" smtClean="0">
                <a:latin typeface="18 VAG Rounded Light   02390" charset="0"/>
              </a:rPr>
              <a:t>During testing, one “locked out”</a:t>
            </a:r>
          </a:p>
          <a:p>
            <a:pPr lvl="2"/>
            <a:r>
              <a:rPr lang="en-US" smtClean="0">
                <a:latin typeface="18 VAG Rounded Light   02390" charset="0"/>
              </a:rPr>
              <a:t>I.e., it didn’t work; shut down </a:t>
            </a:r>
          </a:p>
        </p:txBody>
      </p:sp>
      <p:pic>
        <p:nvPicPr>
          <p:cNvPr id="25604" name="Picture 4" descr="cellcut"/>
          <p:cNvPicPr>
            <a:picLocks noChangeAspect="1" noChangeArrowheads="1"/>
          </p:cNvPicPr>
          <p:nvPr/>
        </p:nvPicPr>
        <p:blipFill>
          <a:blip r:embed="rId3"/>
          <a:srcRect/>
          <a:stretch>
            <a:fillRect/>
          </a:stretch>
        </p:blipFill>
        <p:spPr bwMode="auto">
          <a:xfrm>
            <a:off x="5867400" y="3894138"/>
            <a:ext cx="3124200" cy="27352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body" idx="1"/>
          </p:nvPr>
        </p:nvSpPr>
        <p:spPr>
          <a:xfrm>
            <a:off x="304800" y="3810000"/>
            <a:ext cx="7315200" cy="2393950"/>
          </a:xfrm>
        </p:spPr>
        <p:txBody>
          <a:bodyPr/>
          <a:lstStyle/>
          <a:p>
            <a:pPr marL="609600" indent="-609600">
              <a:lnSpc>
                <a:spcPct val="85000"/>
              </a:lnSpc>
              <a:buSzTx/>
              <a:buFont typeface="Arial" pitchFamily="34" charset="0"/>
              <a:buAutoNum type="alphaUcPeriod"/>
              <a:tabLst>
                <a:tab pos="738188" algn="l"/>
              </a:tabLst>
            </a:pPr>
            <a:r>
              <a:rPr lang="en-US" sz="2400" smtClean="0">
                <a:latin typeface="18 VAG Rounded Bold   07390" charset="0"/>
              </a:rPr>
              <a:t>The </a:t>
            </a:r>
            <a:r>
              <a:rPr lang="en-US" sz="2400" smtClean="0">
                <a:solidFill>
                  <a:srgbClr val="FFFF00"/>
                </a:solidFill>
                <a:latin typeface="18 VAG Rounded Bold   07390" charset="0"/>
              </a:rPr>
              <a:t>majority of PS3’s processing power </a:t>
            </a:r>
            <a:r>
              <a:rPr lang="en-US" sz="2400" smtClean="0">
                <a:latin typeface="18 VAG Rounded Bold   07390" charset="0"/>
              </a:rPr>
              <a:t>comes from the </a:t>
            </a:r>
            <a:r>
              <a:rPr lang="en-US" sz="2400" smtClean="0">
                <a:solidFill>
                  <a:srgbClr val="FFFF00"/>
                </a:solidFill>
                <a:latin typeface="18 VAG Rounded Bold   07390" charset="0"/>
              </a:rPr>
              <a:t>Cell </a:t>
            </a:r>
            <a:r>
              <a:rPr lang="en-US" sz="2400" smtClean="0">
                <a:latin typeface="18 VAG Rounded Bold   07390" charset="0"/>
              </a:rPr>
              <a:t>processor </a:t>
            </a:r>
          </a:p>
          <a:p>
            <a:pPr marL="609600" indent="-609600">
              <a:lnSpc>
                <a:spcPct val="85000"/>
              </a:lnSpc>
              <a:buSzTx/>
              <a:buFont typeface="Arial" pitchFamily="34" charset="0"/>
              <a:buAutoNum type="alphaUcPeriod"/>
              <a:tabLst>
                <a:tab pos="738188" algn="l"/>
              </a:tabLst>
            </a:pPr>
            <a:r>
              <a:rPr lang="en-US" sz="2400" smtClean="0">
                <a:latin typeface="18 VAG Rounded Bold   07390" charset="0"/>
              </a:rPr>
              <a:t>Berkeley profs believe </a:t>
            </a:r>
            <a:r>
              <a:rPr lang="en-US" sz="2400" smtClean="0">
                <a:solidFill>
                  <a:srgbClr val="FFFF00"/>
                </a:solidFill>
                <a:latin typeface="18 VAG Rounded Bold   07390" charset="0"/>
              </a:rPr>
              <a:t>multicore </a:t>
            </a:r>
            <a:r>
              <a:rPr lang="en-US" sz="2400" smtClean="0">
                <a:latin typeface="18 VAG Rounded Bold   07390" charset="0"/>
              </a:rPr>
              <a:t>is the future of computing</a:t>
            </a:r>
          </a:p>
          <a:p>
            <a:pPr marL="609600" indent="-609600">
              <a:lnSpc>
                <a:spcPct val="85000"/>
              </a:lnSpc>
              <a:buSzTx/>
              <a:buFont typeface="Arial" pitchFamily="34" charset="0"/>
              <a:buAutoNum type="alphaUcPeriod"/>
              <a:tabLst>
                <a:tab pos="738188" algn="l"/>
              </a:tabLst>
            </a:pPr>
            <a:r>
              <a:rPr lang="en-US" sz="2400" smtClean="0">
                <a:latin typeface="18 VAG Rounded Bold   07390" charset="0"/>
              </a:rPr>
              <a:t>Current multicore techniques </a:t>
            </a:r>
            <a:r>
              <a:rPr lang="en-US" sz="2400" smtClean="0">
                <a:solidFill>
                  <a:srgbClr val="FFFF00"/>
                </a:solidFill>
                <a:latin typeface="18 VAG Rounded Bold   07390" charset="0"/>
              </a:rPr>
              <a:t>can scale well </a:t>
            </a:r>
            <a:r>
              <a:rPr lang="en-US" sz="2400" smtClean="0">
                <a:latin typeface="18 VAG Rounded Bold   07390" charset="0"/>
              </a:rPr>
              <a:t>to many (32+) cores</a:t>
            </a:r>
          </a:p>
        </p:txBody>
      </p:sp>
      <p:sp>
        <p:nvSpPr>
          <p:cNvPr id="5" name="Rectangle 4"/>
          <p:cNvSpPr>
            <a:spLocks noChangeArrowheads="1"/>
          </p:cNvSpPr>
          <p:nvPr/>
        </p:nvSpPr>
        <p:spPr bwMode="auto">
          <a:xfrm>
            <a:off x="7653338" y="3706813"/>
            <a:ext cx="1371600" cy="2895600"/>
          </a:xfrm>
          <a:prstGeom prst="rect">
            <a:avLst/>
          </a:prstGeom>
          <a:noFill/>
          <a:ln w="12700">
            <a:solidFill>
              <a:schemeClr val="tx1"/>
            </a:solidFill>
            <a:miter lim="800000"/>
            <a:headEnd/>
            <a:tailEnd/>
          </a:ln>
          <a:effectLst/>
        </p:spPr>
        <p:txBody>
          <a:bodyPr lIns="90487" tIns="44450" rIns="90487" bIns="44450"/>
          <a:lstStyle/>
          <a:p>
            <a:pPr marL="203200" indent="-203200" eaLnBrk="0" hangingPunct="0">
              <a:lnSpc>
                <a:spcPct val="85000"/>
              </a:lnSpc>
              <a:buSzPct val="100000"/>
              <a:buFont typeface="Times" pitchFamily="18" charset="0"/>
              <a:buNone/>
            </a:pPr>
            <a:r>
              <a:rPr lang="en-US" sz="2400" b="1">
                <a:solidFill>
                  <a:schemeClr val="tx1"/>
                </a:solidFill>
                <a:latin typeface="Courier New" pitchFamily="49" charset="0"/>
              </a:rPr>
              <a:t>   ABC</a:t>
            </a:r>
          </a:p>
          <a:p>
            <a:pPr marL="203200" indent="-203200" eaLnBrk="0" hangingPunct="0">
              <a:lnSpc>
                <a:spcPct val="85000"/>
              </a:lnSpc>
              <a:buSzPct val="100000"/>
              <a:buFont typeface="Times" pitchFamily="18" charset="0"/>
              <a:buNone/>
            </a:pPr>
            <a:r>
              <a:rPr lang="en-US" sz="2400" b="1">
                <a:solidFill>
                  <a:schemeClr val="tx1"/>
                </a:solidFill>
                <a:latin typeface="Courier New" pitchFamily="49" charset="0"/>
              </a:rPr>
              <a:t>0: </a:t>
            </a:r>
            <a:r>
              <a:rPr lang="en-US" sz="2400" b="1">
                <a:solidFill>
                  <a:schemeClr val="accent2"/>
                </a:solidFill>
                <a:latin typeface="Courier New" pitchFamily="49" charset="0"/>
              </a:rPr>
              <a:t>FFF</a:t>
            </a:r>
          </a:p>
          <a:p>
            <a:pPr marL="203200" indent="-203200" eaLnBrk="0" hangingPunct="0">
              <a:lnSpc>
                <a:spcPct val="85000"/>
              </a:lnSpc>
              <a:buSzPct val="100000"/>
              <a:buFont typeface="Times" pitchFamily="18" charset="0"/>
              <a:buNone/>
            </a:pPr>
            <a:r>
              <a:rPr lang="en-US" sz="2400" b="1">
                <a:solidFill>
                  <a:schemeClr val="tx1"/>
                </a:solidFill>
                <a:latin typeface="Courier New" pitchFamily="49" charset="0"/>
              </a:rPr>
              <a:t>1: </a:t>
            </a:r>
            <a:r>
              <a:rPr lang="en-US" sz="2400" b="1">
                <a:solidFill>
                  <a:schemeClr val="accent2"/>
                </a:solidFill>
                <a:latin typeface="Courier New" pitchFamily="49" charset="0"/>
              </a:rPr>
              <a:t>FF</a:t>
            </a:r>
            <a:r>
              <a:rPr lang="en-US" sz="2400" b="1">
                <a:solidFill>
                  <a:srgbClr val="00ADDC"/>
                </a:solidFill>
                <a:latin typeface="Courier New" pitchFamily="49" charset="0"/>
              </a:rPr>
              <a:t>T</a:t>
            </a:r>
          </a:p>
          <a:p>
            <a:pPr marL="203200" indent="-203200" eaLnBrk="0" hangingPunct="0">
              <a:lnSpc>
                <a:spcPct val="85000"/>
              </a:lnSpc>
              <a:buSzPct val="100000"/>
              <a:buFont typeface="Times" pitchFamily="18" charset="0"/>
              <a:buNone/>
            </a:pPr>
            <a:r>
              <a:rPr lang="en-US" sz="2400" b="1">
                <a:solidFill>
                  <a:schemeClr val="tx1"/>
                </a:solidFill>
                <a:latin typeface="Courier New" pitchFamily="49" charset="0"/>
              </a:rPr>
              <a:t>2: </a:t>
            </a:r>
            <a:r>
              <a:rPr lang="en-US" sz="2400" b="1">
                <a:solidFill>
                  <a:schemeClr val="accent2"/>
                </a:solidFill>
                <a:latin typeface="Courier New" pitchFamily="49" charset="0"/>
              </a:rPr>
              <a:t>F</a:t>
            </a:r>
            <a:r>
              <a:rPr lang="en-US" sz="2400" b="1">
                <a:solidFill>
                  <a:srgbClr val="00ADDC"/>
                </a:solidFill>
                <a:latin typeface="Courier New" pitchFamily="49" charset="0"/>
              </a:rPr>
              <a:t>T</a:t>
            </a:r>
            <a:r>
              <a:rPr lang="en-US" sz="2400" b="1">
                <a:solidFill>
                  <a:schemeClr val="accent2"/>
                </a:solidFill>
                <a:latin typeface="Courier New" pitchFamily="49" charset="0"/>
              </a:rPr>
              <a:t>F</a:t>
            </a:r>
          </a:p>
          <a:p>
            <a:pPr marL="203200" indent="-203200" eaLnBrk="0" hangingPunct="0">
              <a:lnSpc>
                <a:spcPct val="85000"/>
              </a:lnSpc>
              <a:buSzPct val="100000"/>
              <a:buFont typeface="Times" pitchFamily="18" charset="0"/>
              <a:buNone/>
            </a:pPr>
            <a:r>
              <a:rPr lang="en-US" sz="2400" b="1">
                <a:solidFill>
                  <a:schemeClr val="tx1"/>
                </a:solidFill>
                <a:latin typeface="Courier New" pitchFamily="49" charset="0"/>
              </a:rPr>
              <a:t>3: </a:t>
            </a:r>
            <a:r>
              <a:rPr lang="en-US" sz="2400" b="1">
                <a:solidFill>
                  <a:schemeClr val="accent2"/>
                </a:solidFill>
                <a:latin typeface="Courier New" pitchFamily="49" charset="0"/>
              </a:rPr>
              <a:t>F</a:t>
            </a:r>
            <a:r>
              <a:rPr lang="en-US" sz="2400" b="1">
                <a:solidFill>
                  <a:srgbClr val="00ADDC"/>
                </a:solidFill>
                <a:latin typeface="Courier New" pitchFamily="49" charset="0"/>
              </a:rPr>
              <a:t>TT</a:t>
            </a:r>
          </a:p>
          <a:p>
            <a:pPr marL="203200" indent="-203200" eaLnBrk="0" hangingPunct="0">
              <a:lnSpc>
                <a:spcPct val="85000"/>
              </a:lnSpc>
              <a:buSzPct val="100000"/>
              <a:buFont typeface="Times" pitchFamily="18" charset="0"/>
              <a:buNone/>
            </a:pPr>
            <a:r>
              <a:rPr lang="en-US" sz="2400" b="1">
                <a:solidFill>
                  <a:schemeClr val="tx1"/>
                </a:solidFill>
                <a:latin typeface="Courier New" pitchFamily="49" charset="0"/>
              </a:rPr>
              <a:t>4: </a:t>
            </a:r>
            <a:r>
              <a:rPr lang="en-US" sz="2400" b="1">
                <a:solidFill>
                  <a:srgbClr val="00ADDC"/>
                </a:solidFill>
                <a:latin typeface="Courier New" pitchFamily="49" charset="0"/>
              </a:rPr>
              <a:t>T</a:t>
            </a:r>
            <a:r>
              <a:rPr lang="en-US" sz="2400" b="1">
                <a:solidFill>
                  <a:schemeClr val="accent2"/>
                </a:solidFill>
                <a:latin typeface="Courier New" pitchFamily="49" charset="0"/>
              </a:rPr>
              <a:t>FF</a:t>
            </a:r>
          </a:p>
          <a:p>
            <a:pPr marL="203200" indent="-203200" eaLnBrk="0" hangingPunct="0">
              <a:lnSpc>
                <a:spcPct val="85000"/>
              </a:lnSpc>
              <a:buSzPct val="100000"/>
              <a:buFont typeface="Times" pitchFamily="18" charset="0"/>
              <a:buNone/>
            </a:pPr>
            <a:r>
              <a:rPr lang="en-US" sz="2400" b="1">
                <a:solidFill>
                  <a:schemeClr val="tx1"/>
                </a:solidFill>
                <a:latin typeface="Courier New" pitchFamily="49" charset="0"/>
              </a:rPr>
              <a:t>5: </a:t>
            </a:r>
            <a:r>
              <a:rPr lang="en-US" sz="2400" b="1">
                <a:solidFill>
                  <a:srgbClr val="00ADDC"/>
                </a:solidFill>
                <a:latin typeface="Courier New" pitchFamily="49" charset="0"/>
              </a:rPr>
              <a:t>T</a:t>
            </a:r>
            <a:r>
              <a:rPr lang="en-US" sz="2400" b="1">
                <a:solidFill>
                  <a:schemeClr val="accent2"/>
                </a:solidFill>
                <a:latin typeface="Courier New" pitchFamily="49" charset="0"/>
              </a:rPr>
              <a:t>F</a:t>
            </a:r>
            <a:r>
              <a:rPr lang="en-US" sz="2400" b="1">
                <a:solidFill>
                  <a:srgbClr val="00ADDC"/>
                </a:solidFill>
                <a:latin typeface="Courier New" pitchFamily="49" charset="0"/>
              </a:rPr>
              <a:t>T</a:t>
            </a:r>
          </a:p>
          <a:p>
            <a:pPr marL="203200" indent="-203200" eaLnBrk="0" hangingPunct="0">
              <a:lnSpc>
                <a:spcPct val="85000"/>
              </a:lnSpc>
              <a:buSzPct val="100000"/>
              <a:buFont typeface="Times" pitchFamily="18" charset="0"/>
              <a:buNone/>
            </a:pPr>
            <a:r>
              <a:rPr lang="en-US" sz="2400" b="1">
                <a:solidFill>
                  <a:schemeClr val="tx1"/>
                </a:solidFill>
                <a:latin typeface="Courier New" pitchFamily="49" charset="0"/>
              </a:rPr>
              <a:t>6: </a:t>
            </a:r>
            <a:r>
              <a:rPr lang="en-US" sz="2400" b="1">
                <a:solidFill>
                  <a:srgbClr val="00ADDC"/>
                </a:solidFill>
                <a:latin typeface="Courier New" pitchFamily="49" charset="0"/>
              </a:rPr>
              <a:t>TT</a:t>
            </a:r>
            <a:r>
              <a:rPr lang="en-US" sz="2400" b="1">
                <a:solidFill>
                  <a:schemeClr val="accent2"/>
                </a:solidFill>
                <a:latin typeface="Courier New" pitchFamily="49" charset="0"/>
              </a:rPr>
              <a:t>F</a:t>
            </a:r>
          </a:p>
          <a:p>
            <a:pPr marL="203200" indent="-203200" eaLnBrk="0" hangingPunct="0">
              <a:lnSpc>
                <a:spcPct val="85000"/>
              </a:lnSpc>
              <a:buSzPct val="100000"/>
              <a:buFont typeface="Times" pitchFamily="18" charset="0"/>
              <a:buNone/>
            </a:pPr>
            <a:r>
              <a:rPr lang="en-US" sz="2400" b="1">
                <a:solidFill>
                  <a:schemeClr val="tx1"/>
                </a:solidFill>
                <a:latin typeface="Courier New" pitchFamily="49" charset="0"/>
              </a:rPr>
              <a:t>7: </a:t>
            </a:r>
            <a:r>
              <a:rPr lang="en-US" sz="2400" b="1">
                <a:solidFill>
                  <a:srgbClr val="00ADDC"/>
                </a:solidFill>
                <a:latin typeface="Courier New" pitchFamily="49" charset="0"/>
              </a:rPr>
              <a:t>TTT</a:t>
            </a:r>
          </a:p>
        </p:txBody>
      </p:sp>
      <p:sp>
        <p:nvSpPr>
          <p:cNvPr id="6" name="Title 5"/>
          <p:cNvSpPr>
            <a:spLocks noGrp="1"/>
          </p:cNvSpPr>
          <p:nvPr>
            <p:ph type="title"/>
          </p:nvPr>
        </p:nvSpPr>
        <p:spPr/>
        <p:txBody>
          <a:bodyPr/>
          <a:lstStyle/>
          <a:p>
            <a:r>
              <a:rPr lang="en-US" smtClean="0">
                <a:latin typeface="18 VAG Rounded Bold   07390" charset="0"/>
              </a:rPr>
              <a:t>Peer Instruction</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19140" name="Rectangle 4"/>
          <p:cNvSpPr>
            <a:spLocks noChangeArrowheads="1"/>
          </p:cNvSpPr>
          <p:nvPr/>
        </p:nvSpPr>
        <p:spPr bwMode="auto">
          <a:xfrm>
            <a:off x="228600" y="1157288"/>
            <a:ext cx="8610600" cy="2206625"/>
          </a:xfrm>
          <a:prstGeom prst="rect">
            <a:avLst/>
          </a:prstGeom>
          <a:noFill/>
          <a:ln w="12700">
            <a:noFill/>
            <a:miter lim="800000"/>
            <a:headEnd/>
            <a:tailEnd/>
          </a:ln>
        </p:spPr>
        <p:txBody>
          <a:bodyPr lIns="63500" tIns="25400" rIns="63500" bIns="25400">
            <a:spAutoFit/>
          </a:bodyPr>
          <a:lstStyle/>
          <a:p>
            <a:pPr marL="609600" indent="-609600" eaLnBrk="0" hangingPunct="0">
              <a:lnSpc>
                <a:spcPct val="85000"/>
              </a:lnSpc>
              <a:spcBef>
                <a:spcPct val="65000"/>
              </a:spcBef>
              <a:buFont typeface="Consolas" pitchFamily="49" charset="0"/>
              <a:buAutoNum type="alphaUcPeriod"/>
              <a:tabLst>
                <a:tab pos="738188" algn="l"/>
              </a:tabLst>
            </a:pPr>
            <a:r>
              <a:rPr lang="en-US" sz="2400" b="1">
                <a:solidFill>
                  <a:srgbClr val="EA157A"/>
                </a:solidFill>
                <a:latin typeface="18 VAG Rounded Light   02390" charset="0"/>
              </a:rPr>
              <a:t>All PS3 is 2.18TFLOPS, Cell is only 204GFLOPS </a:t>
            </a:r>
            <a:br>
              <a:rPr lang="en-US" sz="2400" b="1">
                <a:solidFill>
                  <a:srgbClr val="EA157A"/>
                </a:solidFill>
                <a:latin typeface="18 VAG Rounded Light   02390" charset="0"/>
              </a:rPr>
            </a:br>
            <a:r>
              <a:rPr lang="en-US" sz="2400" b="1">
                <a:solidFill>
                  <a:srgbClr val="EA157A"/>
                </a:solidFill>
                <a:latin typeface="18 VAG Rounded Light   02390" charset="0"/>
              </a:rPr>
              <a:t>(GPU can do a lot…)  FALSE</a:t>
            </a:r>
          </a:p>
          <a:p>
            <a:pPr marL="609600" indent="-609600" eaLnBrk="0" hangingPunct="0">
              <a:lnSpc>
                <a:spcPct val="85000"/>
              </a:lnSpc>
              <a:spcBef>
                <a:spcPct val="65000"/>
              </a:spcBef>
              <a:buFont typeface="Consolas" pitchFamily="49" charset="0"/>
              <a:buAutoNum type="alphaUcPeriod"/>
              <a:tabLst>
                <a:tab pos="738188" algn="l"/>
              </a:tabLst>
            </a:pPr>
            <a:r>
              <a:rPr lang="en-US" sz="2400" b="1">
                <a:solidFill>
                  <a:srgbClr val="EA157A"/>
                </a:solidFill>
                <a:latin typeface="18 VAG Rounded Light   02390" charset="0"/>
              </a:rPr>
              <a:t>Not multicore, manycore! FALSE</a:t>
            </a:r>
          </a:p>
          <a:p>
            <a:pPr marL="609600" indent="-609600" eaLnBrk="0" hangingPunct="0">
              <a:lnSpc>
                <a:spcPct val="85000"/>
              </a:lnSpc>
              <a:spcBef>
                <a:spcPct val="65000"/>
              </a:spcBef>
              <a:buFont typeface="Consolas" pitchFamily="49" charset="0"/>
              <a:buAutoNum type="alphaUcPeriod"/>
              <a:tabLst>
                <a:tab pos="738188" algn="l"/>
              </a:tabLst>
            </a:pPr>
            <a:r>
              <a:rPr lang="en-US" sz="2400" b="1">
                <a:solidFill>
                  <a:srgbClr val="EA157A"/>
                </a:solidFill>
                <a:latin typeface="18 VAG Rounded Light   02390" charset="0"/>
              </a:rPr>
              <a:t>Share memory and caches huge barrier.</a:t>
            </a:r>
            <a:br>
              <a:rPr lang="en-US" sz="2400" b="1">
                <a:solidFill>
                  <a:srgbClr val="EA157A"/>
                </a:solidFill>
                <a:latin typeface="18 VAG Rounded Light   02390" charset="0"/>
              </a:rPr>
            </a:br>
            <a:r>
              <a:rPr lang="en-US" sz="2400" b="1">
                <a:solidFill>
                  <a:srgbClr val="EA157A"/>
                </a:solidFill>
                <a:latin typeface="18 VAG Rounded Light   02390" charset="0"/>
              </a:rPr>
              <a:t>That’s why Cell has Local Store! FALSE</a:t>
            </a:r>
          </a:p>
        </p:txBody>
      </p:sp>
      <p:sp>
        <p:nvSpPr>
          <p:cNvPr id="3419142" name="AutoShape 6"/>
          <p:cNvSpPr>
            <a:spLocks noChangeArrowheads="1"/>
          </p:cNvSpPr>
          <p:nvPr/>
        </p:nvSpPr>
        <p:spPr bwMode="auto">
          <a:xfrm>
            <a:off x="7612063" y="4114800"/>
            <a:ext cx="1447800" cy="381000"/>
          </a:xfrm>
          <a:prstGeom prst="roundRect">
            <a:avLst>
              <a:gd name="adj" fmla="val 16667"/>
            </a:avLst>
          </a:prstGeom>
          <a:noFill/>
          <a:ln w="76200">
            <a:solidFill>
              <a:srgbClr val="FFFF00"/>
            </a:solidFill>
            <a:round/>
            <a:headEnd/>
            <a:tailEnd/>
          </a:ln>
        </p:spPr>
        <p:txBody>
          <a:bodyPr wrap="none" anchor="ctr">
            <a:spAutoFit/>
          </a:bodyPr>
          <a:lstStyle/>
          <a:p>
            <a:pPr eaLnBrk="0" hangingPunct="0"/>
            <a:endParaRPr lang="pt-BR"/>
          </a:p>
        </p:txBody>
      </p:sp>
      <p:sp>
        <p:nvSpPr>
          <p:cNvPr id="7" name="Title 6"/>
          <p:cNvSpPr>
            <a:spLocks noGrp="1"/>
          </p:cNvSpPr>
          <p:nvPr>
            <p:ph type="title"/>
          </p:nvPr>
        </p:nvSpPr>
        <p:spPr/>
        <p:txBody>
          <a:bodyPr/>
          <a:lstStyle/>
          <a:p>
            <a:r>
              <a:rPr lang="en-US" smtClean="0">
                <a:latin typeface="18 VAG Rounded Bold   07390" charset="0"/>
              </a:rPr>
              <a:t>Peer Instruction Answer</a:t>
            </a:r>
          </a:p>
        </p:txBody>
      </p:sp>
      <p:sp>
        <p:nvSpPr>
          <p:cNvPr id="8" name="Rectangle 7"/>
          <p:cNvSpPr>
            <a:spLocks noChangeArrowheads="1"/>
          </p:cNvSpPr>
          <p:nvPr/>
        </p:nvSpPr>
        <p:spPr bwMode="auto">
          <a:xfrm>
            <a:off x="7653338" y="3706813"/>
            <a:ext cx="1371600" cy="2895600"/>
          </a:xfrm>
          <a:prstGeom prst="rect">
            <a:avLst/>
          </a:prstGeom>
          <a:noFill/>
          <a:ln w="12700">
            <a:solidFill>
              <a:schemeClr val="tx1"/>
            </a:solidFill>
            <a:miter lim="800000"/>
            <a:headEnd/>
            <a:tailEnd/>
          </a:ln>
          <a:effectLst/>
        </p:spPr>
        <p:txBody>
          <a:bodyPr lIns="90487" tIns="44450" rIns="90487" bIns="44450"/>
          <a:lstStyle/>
          <a:p>
            <a:pPr marL="203200" indent="-203200" eaLnBrk="0" hangingPunct="0">
              <a:lnSpc>
                <a:spcPct val="85000"/>
              </a:lnSpc>
              <a:buSzPct val="100000"/>
              <a:buFont typeface="Times" pitchFamily="18" charset="0"/>
              <a:buNone/>
            </a:pPr>
            <a:r>
              <a:rPr lang="en-US" sz="2400" b="1">
                <a:solidFill>
                  <a:schemeClr val="tx1"/>
                </a:solidFill>
                <a:latin typeface="Courier New" pitchFamily="49" charset="0"/>
              </a:rPr>
              <a:t>   ABC</a:t>
            </a:r>
          </a:p>
          <a:p>
            <a:pPr marL="203200" indent="-203200" eaLnBrk="0" hangingPunct="0">
              <a:lnSpc>
                <a:spcPct val="85000"/>
              </a:lnSpc>
              <a:buSzPct val="100000"/>
              <a:buFont typeface="Times" pitchFamily="18" charset="0"/>
              <a:buNone/>
            </a:pPr>
            <a:r>
              <a:rPr lang="en-US" sz="2400" b="1">
                <a:solidFill>
                  <a:schemeClr val="tx1"/>
                </a:solidFill>
                <a:latin typeface="Courier New" pitchFamily="49" charset="0"/>
              </a:rPr>
              <a:t>0: </a:t>
            </a:r>
            <a:r>
              <a:rPr lang="en-US" sz="2400" b="1">
                <a:solidFill>
                  <a:schemeClr val="accent2"/>
                </a:solidFill>
                <a:latin typeface="Courier New" pitchFamily="49" charset="0"/>
              </a:rPr>
              <a:t>FFF</a:t>
            </a:r>
          </a:p>
          <a:p>
            <a:pPr marL="203200" indent="-203200" eaLnBrk="0" hangingPunct="0">
              <a:lnSpc>
                <a:spcPct val="85000"/>
              </a:lnSpc>
              <a:buSzPct val="100000"/>
              <a:buFont typeface="Times" pitchFamily="18" charset="0"/>
              <a:buNone/>
            </a:pPr>
            <a:r>
              <a:rPr lang="en-US" sz="2400" b="1">
                <a:solidFill>
                  <a:schemeClr val="tx1"/>
                </a:solidFill>
                <a:latin typeface="Courier New" pitchFamily="49" charset="0"/>
              </a:rPr>
              <a:t>1: </a:t>
            </a:r>
            <a:r>
              <a:rPr lang="en-US" sz="2400" b="1">
                <a:solidFill>
                  <a:schemeClr val="accent2"/>
                </a:solidFill>
                <a:latin typeface="Courier New" pitchFamily="49" charset="0"/>
              </a:rPr>
              <a:t>FF</a:t>
            </a:r>
            <a:r>
              <a:rPr lang="en-US" sz="2400" b="1">
                <a:solidFill>
                  <a:srgbClr val="00ADDC"/>
                </a:solidFill>
                <a:latin typeface="Courier New" pitchFamily="49" charset="0"/>
              </a:rPr>
              <a:t>T</a:t>
            </a:r>
          </a:p>
          <a:p>
            <a:pPr marL="203200" indent="-203200" eaLnBrk="0" hangingPunct="0">
              <a:lnSpc>
                <a:spcPct val="85000"/>
              </a:lnSpc>
              <a:buSzPct val="100000"/>
              <a:buFont typeface="Times" pitchFamily="18" charset="0"/>
              <a:buNone/>
            </a:pPr>
            <a:r>
              <a:rPr lang="en-US" sz="2400" b="1">
                <a:solidFill>
                  <a:schemeClr val="tx1"/>
                </a:solidFill>
                <a:latin typeface="Courier New" pitchFamily="49" charset="0"/>
              </a:rPr>
              <a:t>2: </a:t>
            </a:r>
            <a:r>
              <a:rPr lang="en-US" sz="2400" b="1">
                <a:solidFill>
                  <a:schemeClr val="accent2"/>
                </a:solidFill>
                <a:latin typeface="Courier New" pitchFamily="49" charset="0"/>
              </a:rPr>
              <a:t>F</a:t>
            </a:r>
            <a:r>
              <a:rPr lang="en-US" sz="2400" b="1">
                <a:solidFill>
                  <a:srgbClr val="00ADDC"/>
                </a:solidFill>
                <a:latin typeface="Courier New" pitchFamily="49" charset="0"/>
              </a:rPr>
              <a:t>T</a:t>
            </a:r>
            <a:r>
              <a:rPr lang="en-US" sz="2400" b="1">
                <a:solidFill>
                  <a:schemeClr val="accent2"/>
                </a:solidFill>
                <a:latin typeface="Courier New" pitchFamily="49" charset="0"/>
              </a:rPr>
              <a:t>F</a:t>
            </a:r>
          </a:p>
          <a:p>
            <a:pPr marL="203200" indent="-203200" eaLnBrk="0" hangingPunct="0">
              <a:lnSpc>
                <a:spcPct val="85000"/>
              </a:lnSpc>
              <a:buSzPct val="100000"/>
              <a:buFont typeface="Times" pitchFamily="18" charset="0"/>
              <a:buNone/>
            </a:pPr>
            <a:r>
              <a:rPr lang="en-US" sz="2400" b="1">
                <a:solidFill>
                  <a:schemeClr val="tx1"/>
                </a:solidFill>
                <a:latin typeface="Courier New" pitchFamily="49" charset="0"/>
              </a:rPr>
              <a:t>3: </a:t>
            </a:r>
            <a:r>
              <a:rPr lang="en-US" sz="2400" b="1">
                <a:solidFill>
                  <a:schemeClr val="accent2"/>
                </a:solidFill>
                <a:latin typeface="Courier New" pitchFamily="49" charset="0"/>
              </a:rPr>
              <a:t>F</a:t>
            </a:r>
            <a:r>
              <a:rPr lang="en-US" sz="2400" b="1">
                <a:solidFill>
                  <a:srgbClr val="00ADDC"/>
                </a:solidFill>
                <a:latin typeface="Courier New" pitchFamily="49" charset="0"/>
              </a:rPr>
              <a:t>TT</a:t>
            </a:r>
          </a:p>
          <a:p>
            <a:pPr marL="203200" indent="-203200" eaLnBrk="0" hangingPunct="0">
              <a:lnSpc>
                <a:spcPct val="85000"/>
              </a:lnSpc>
              <a:buSzPct val="100000"/>
              <a:buFont typeface="Times" pitchFamily="18" charset="0"/>
              <a:buNone/>
            </a:pPr>
            <a:r>
              <a:rPr lang="en-US" sz="2400" b="1">
                <a:solidFill>
                  <a:schemeClr val="tx1"/>
                </a:solidFill>
                <a:latin typeface="Courier New" pitchFamily="49" charset="0"/>
              </a:rPr>
              <a:t>4: </a:t>
            </a:r>
            <a:r>
              <a:rPr lang="en-US" sz="2400" b="1">
                <a:solidFill>
                  <a:srgbClr val="00ADDC"/>
                </a:solidFill>
                <a:latin typeface="Courier New" pitchFamily="49" charset="0"/>
              </a:rPr>
              <a:t>T</a:t>
            </a:r>
            <a:r>
              <a:rPr lang="en-US" sz="2400" b="1">
                <a:solidFill>
                  <a:schemeClr val="accent2"/>
                </a:solidFill>
                <a:latin typeface="Courier New" pitchFamily="49" charset="0"/>
              </a:rPr>
              <a:t>FF</a:t>
            </a:r>
          </a:p>
          <a:p>
            <a:pPr marL="203200" indent="-203200" eaLnBrk="0" hangingPunct="0">
              <a:lnSpc>
                <a:spcPct val="85000"/>
              </a:lnSpc>
              <a:buSzPct val="100000"/>
              <a:buFont typeface="Times" pitchFamily="18" charset="0"/>
              <a:buNone/>
            </a:pPr>
            <a:r>
              <a:rPr lang="en-US" sz="2400" b="1">
                <a:solidFill>
                  <a:schemeClr val="tx1"/>
                </a:solidFill>
                <a:latin typeface="Courier New" pitchFamily="49" charset="0"/>
              </a:rPr>
              <a:t>5: </a:t>
            </a:r>
            <a:r>
              <a:rPr lang="en-US" sz="2400" b="1">
                <a:solidFill>
                  <a:srgbClr val="00ADDC"/>
                </a:solidFill>
                <a:latin typeface="Courier New" pitchFamily="49" charset="0"/>
              </a:rPr>
              <a:t>T</a:t>
            </a:r>
            <a:r>
              <a:rPr lang="en-US" sz="2400" b="1">
                <a:solidFill>
                  <a:schemeClr val="accent2"/>
                </a:solidFill>
                <a:latin typeface="Courier New" pitchFamily="49" charset="0"/>
              </a:rPr>
              <a:t>F</a:t>
            </a:r>
            <a:r>
              <a:rPr lang="en-US" sz="2400" b="1">
                <a:solidFill>
                  <a:srgbClr val="00ADDC"/>
                </a:solidFill>
                <a:latin typeface="Courier New" pitchFamily="49" charset="0"/>
              </a:rPr>
              <a:t>T</a:t>
            </a:r>
          </a:p>
          <a:p>
            <a:pPr marL="203200" indent="-203200" eaLnBrk="0" hangingPunct="0">
              <a:lnSpc>
                <a:spcPct val="85000"/>
              </a:lnSpc>
              <a:buSzPct val="100000"/>
              <a:buFont typeface="Times" pitchFamily="18" charset="0"/>
              <a:buNone/>
            </a:pPr>
            <a:r>
              <a:rPr lang="en-US" sz="2400" b="1">
                <a:solidFill>
                  <a:schemeClr val="tx1"/>
                </a:solidFill>
                <a:latin typeface="Courier New" pitchFamily="49" charset="0"/>
              </a:rPr>
              <a:t>6: </a:t>
            </a:r>
            <a:r>
              <a:rPr lang="en-US" sz="2400" b="1">
                <a:solidFill>
                  <a:srgbClr val="00ADDC"/>
                </a:solidFill>
                <a:latin typeface="Courier New" pitchFamily="49" charset="0"/>
              </a:rPr>
              <a:t>TT</a:t>
            </a:r>
            <a:r>
              <a:rPr lang="en-US" sz="2400" b="1">
                <a:solidFill>
                  <a:schemeClr val="accent2"/>
                </a:solidFill>
                <a:latin typeface="Courier New" pitchFamily="49" charset="0"/>
              </a:rPr>
              <a:t>F</a:t>
            </a:r>
          </a:p>
          <a:p>
            <a:pPr marL="203200" indent="-203200" eaLnBrk="0" hangingPunct="0">
              <a:lnSpc>
                <a:spcPct val="85000"/>
              </a:lnSpc>
              <a:buSzPct val="100000"/>
              <a:buFont typeface="Times" pitchFamily="18" charset="0"/>
              <a:buNone/>
            </a:pPr>
            <a:r>
              <a:rPr lang="en-US" sz="2400" b="1">
                <a:solidFill>
                  <a:schemeClr val="tx1"/>
                </a:solidFill>
                <a:latin typeface="Courier New" pitchFamily="49" charset="0"/>
              </a:rPr>
              <a:t>7: </a:t>
            </a:r>
            <a:r>
              <a:rPr lang="en-US" sz="2400" b="1">
                <a:solidFill>
                  <a:srgbClr val="00ADDC"/>
                </a:solidFill>
                <a:latin typeface="Courier New" pitchFamily="49" charset="0"/>
              </a:rPr>
              <a:t>TTT</a:t>
            </a:r>
          </a:p>
        </p:txBody>
      </p:sp>
      <p:sp>
        <p:nvSpPr>
          <p:cNvPr id="29702" name="Rectangle 3"/>
          <p:cNvSpPr txBox="1">
            <a:spLocks noChangeArrowheads="1"/>
          </p:cNvSpPr>
          <p:nvPr/>
        </p:nvSpPr>
        <p:spPr bwMode="auto">
          <a:xfrm>
            <a:off x="304800" y="3810000"/>
            <a:ext cx="7315200" cy="2393950"/>
          </a:xfrm>
          <a:prstGeom prst="rect">
            <a:avLst/>
          </a:prstGeom>
          <a:noFill/>
          <a:ln w="9525">
            <a:noFill/>
            <a:miter lim="800000"/>
            <a:headEnd/>
            <a:tailEnd/>
          </a:ln>
        </p:spPr>
        <p:txBody>
          <a:bodyPr/>
          <a:lstStyle/>
          <a:p>
            <a:pPr marL="609600" indent="-609600" eaLnBrk="0" hangingPunct="0">
              <a:lnSpc>
                <a:spcPct val="85000"/>
              </a:lnSpc>
              <a:spcBef>
                <a:spcPts val="700"/>
              </a:spcBef>
              <a:buClr>
                <a:schemeClr val="tx2"/>
              </a:buClr>
              <a:buFont typeface="Arial" pitchFamily="34" charset="0"/>
              <a:buAutoNum type="alphaUcPeriod"/>
              <a:tabLst>
                <a:tab pos="738188" algn="l"/>
              </a:tabLst>
            </a:pPr>
            <a:r>
              <a:rPr lang="en-US" sz="2400">
                <a:solidFill>
                  <a:schemeClr val="tx1"/>
                </a:solidFill>
                <a:latin typeface="18 VAG Rounded Bold   07390" charset="0"/>
              </a:rPr>
              <a:t>The </a:t>
            </a:r>
            <a:r>
              <a:rPr lang="en-US" sz="2400">
                <a:solidFill>
                  <a:srgbClr val="FFFF00"/>
                </a:solidFill>
                <a:latin typeface="18 VAG Rounded Bold   07390" charset="0"/>
              </a:rPr>
              <a:t>majority of PS3’s processing power </a:t>
            </a:r>
            <a:r>
              <a:rPr lang="en-US" sz="2400">
                <a:solidFill>
                  <a:schemeClr val="tx1"/>
                </a:solidFill>
                <a:latin typeface="18 VAG Rounded Bold   07390" charset="0"/>
              </a:rPr>
              <a:t>comes from the </a:t>
            </a:r>
            <a:r>
              <a:rPr lang="en-US" sz="2400">
                <a:solidFill>
                  <a:srgbClr val="FFFF00"/>
                </a:solidFill>
                <a:latin typeface="18 VAG Rounded Bold   07390" charset="0"/>
              </a:rPr>
              <a:t>Cell </a:t>
            </a:r>
            <a:r>
              <a:rPr lang="en-US" sz="2400">
                <a:solidFill>
                  <a:schemeClr val="tx1"/>
                </a:solidFill>
                <a:latin typeface="18 VAG Rounded Bold   07390" charset="0"/>
              </a:rPr>
              <a:t>processor </a:t>
            </a:r>
          </a:p>
          <a:p>
            <a:pPr marL="609600" indent="-609600" eaLnBrk="0" hangingPunct="0">
              <a:lnSpc>
                <a:spcPct val="85000"/>
              </a:lnSpc>
              <a:spcBef>
                <a:spcPts val="700"/>
              </a:spcBef>
              <a:buClr>
                <a:schemeClr val="tx2"/>
              </a:buClr>
              <a:buFont typeface="Arial" pitchFamily="34" charset="0"/>
              <a:buAutoNum type="alphaUcPeriod"/>
              <a:tabLst>
                <a:tab pos="738188" algn="l"/>
              </a:tabLst>
            </a:pPr>
            <a:r>
              <a:rPr lang="en-US" sz="2400">
                <a:solidFill>
                  <a:schemeClr val="tx1"/>
                </a:solidFill>
                <a:latin typeface="18 VAG Rounded Bold   07390" charset="0"/>
              </a:rPr>
              <a:t>Berkeley profs believe </a:t>
            </a:r>
            <a:r>
              <a:rPr lang="en-US" sz="2400">
                <a:solidFill>
                  <a:srgbClr val="FFFF00"/>
                </a:solidFill>
                <a:latin typeface="18 VAG Rounded Bold   07390" charset="0"/>
              </a:rPr>
              <a:t>multicore </a:t>
            </a:r>
            <a:r>
              <a:rPr lang="en-US" sz="2400">
                <a:solidFill>
                  <a:schemeClr val="tx1"/>
                </a:solidFill>
                <a:latin typeface="18 VAG Rounded Bold   07390" charset="0"/>
              </a:rPr>
              <a:t>is the future of computing</a:t>
            </a:r>
          </a:p>
          <a:p>
            <a:pPr marL="609600" indent="-609600" eaLnBrk="0" hangingPunct="0">
              <a:lnSpc>
                <a:spcPct val="85000"/>
              </a:lnSpc>
              <a:spcBef>
                <a:spcPts val="700"/>
              </a:spcBef>
              <a:buClr>
                <a:schemeClr val="tx2"/>
              </a:buClr>
              <a:buFont typeface="Arial" pitchFamily="34" charset="0"/>
              <a:buAutoNum type="alphaUcPeriod"/>
              <a:tabLst>
                <a:tab pos="738188" algn="l"/>
              </a:tabLst>
            </a:pPr>
            <a:r>
              <a:rPr lang="en-US" sz="2400">
                <a:solidFill>
                  <a:schemeClr val="tx1"/>
                </a:solidFill>
                <a:latin typeface="18 VAG Rounded Bold   07390" charset="0"/>
              </a:rPr>
              <a:t>Current multicore techniques </a:t>
            </a:r>
            <a:r>
              <a:rPr lang="en-US" sz="2400">
                <a:solidFill>
                  <a:srgbClr val="FFFF00"/>
                </a:solidFill>
                <a:latin typeface="18 VAG Rounded Bold   07390" charset="0"/>
              </a:rPr>
              <a:t>can scale well </a:t>
            </a:r>
            <a:r>
              <a:rPr lang="en-US" sz="2400">
                <a:solidFill>
                  <a:schemeClr val="tx1"/>
                </a:solidFill>
                <a:latin typeface="18 VAG Rounded Bold   07390" charset="0"/>
              </a:rPr>
              <a:t>to many (32+) cores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3419140">
                                            <p:txEl>
                                              <p:pRg st="0" end="0"/>
                                            </p:txEl>
                                          </p:spTgt>
                                        </p:tgtEl>
                                        <p:attrNameLst>
                                          <p:attrName>style.visibility</p:attrName>
                                        </p:attrNameLst>
                                      </p:cBhvr>
                                      <p:to>
                                        <p:strVal val="visible"/>
                                      </p:to>
                                    </p:set>
                                    <p:anim calcmode="lin" valueType="num">
                                      <p:cBhvr>
                                        <p:cTn id="7" dur="500" fill="hold"/>
                                        <p:tgtEl>
                                          <p:spTgt spid="3419140">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419140">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419140">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41914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3419140">
                                            <p:txEl>
                                              <p:pRg st="1" end="1"/>
                                            </p:txEl>
                                          </p:spTgt>
                                        </p:tgtEl>
                                        <p:attrNameLst>
                                          <p:attrName>style.visibility</p:attrName>
                                        </p:attrNameLst>
                                      </p:cBhvr>
                                      <p:to>
                                        <p:strVal val="visible"/>
                                      </p:to>
                                    </p:set>
                                    <p:anim calcmode="lin" valueType="num">
                                      <p:cBhvr>
                                        <p:cTn id="15" dur="500" fill="hold"/>
                                        <p:tgtEl>
                                          <p:spTgt spid="3419140">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3419140">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3419140">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341914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9" presetClass="entr" presetSubtype="0" accel="100000" fill="hold" grpId="0" nodeType="clickEffect">
                                  <p:stCondLst>
                                    <p:cond delay="0"/>
                                  </p:stCondLst>
                                  <p:childTnLst>
                                    <p:set>
                                      <p:cBhvr>
                                        <p:cTn id="22" dur="1" fill="hold">
                                          <p:stCondLst>
                                            <p:cond delay="0"/>
                                          </p:stCondLst>
                                        </p:cTn>
                                        <p:tgtEl>
                                          <p:spTgt spid="3419140">
                                            <p:txEl>
                                              <p:pRg st="2" end="2"/>
                                            </p:txEl>
                                          </p:spTgt>
                                        </p:tgtEl>
                                        <p:attrNameLst>
                                          <p:attrName>style.visibility</p:attrName>
                                        </p:attrNameLst>
                                      </p:cBhvr>
                                      <p:to>
                                        <p:strVal val="visible"/>
                                      </p:to>
                                    </p:set>
                                    <p:anim calcmode="lin" valueType="num">
                                      <p:cBhvr>
                                        <p:cTn id="23" dur="500" fill="hold"/>
                                        <p:tgtEl>
                                          <p:spTgt spid="3419140">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3419140">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3419140">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341914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grpId="0" nodeType="clickEffect">
                                  <p:stCondLst>
                                    <p:cond delay="0"/>
                                  </p:stCondLst>
                                  <p:childTnLst>
                                    <p:set>
                                      <p:cBhvr>
                                        <p:cTn id="30" dur="1" fill="hold">
                                          <p:stCondLst>
                                            <p:cond delay="0"/>
                                          </p:stCondLst>
                                        </p:cTn>
                                        <p:tgtEl>
                                          <p:spTgt spid="3419142"/>
                                        </p:tgtEl>
                                        <p:attrNameLst>
                                          <p:attrName>style.visibility</p:attrName>
                                        </p:attrNameLst>
                                      </p:cBhvr>
                                      <p:to>
                                        <p:strVal val="visible"/>
                                      </p:to>
                                    </p:set>
                                    <p:animEffect transition="in" filter="wipe(down)">
                                      <p:cBhvr>
                                        <p:cTn id="31" dur="580">
                                          <p:stCondLst>
                                            <p:cond delay="0"/>
                                          </p:stCondLst>
                                        </p:cTn>
                                        <p:tgtEl>
                                          <p:spTgt spid="3419142"/>
                                        </p:tgtEl>
                                      </p:cBhvr>
                                    </p:animEffect>
                                    <p:anim calcmode="lin" valueType="num">
                                      <p:cBhvr>
                                        <p:cTn id="32" dur="1822" tmFilter="0,0; 0.14,0.36; 0.43,0.73; 0.71,0.91; 1.0,1.0">
                                          <p:stCondLst>
                                            <p:cond delay="0"/>
                                          </p:stCondLst>
                                        </p:cTn>
                                        <p:tgtEl>
                                          <p:spTgt spid="3419142"/>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3419142"/>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3419142"/>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3419142"/>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3419142"/>
                                        </p:tgtEl>
                                        <p:attrNameLst>
                                          <p:attrName>ppt_y</p:attrName>
                                        </p:attrNameLst>
                                      </p:cBhvr>
                                      <p:tavLst>
                                        <p:tav tm="0" fmla="#ppt_y-sin(pi*$)/81">
                                          <p:val>
                                            <p:fltVal val="0"/>
                                          </p:val>
                                        </p:tav>
                                        <p:tav tm="100000">
                                          <p:val>
                                            <p:fltVal val="1"/>
                                          </p:val>
                                        </p:tav>
                                      </p:tavLst>
                                    </p:anim>
                                    <p:animScale>
                                      <p:cBhvr>
                                        <p:cTn id="37" dur="26">
                                          <p:stCondLst>
                                            <p:cond delay="650"/>
                                          </p:stCondLst>
                                        </p:cTn>
                                        <p:tgtEl>
                                          <p:spTgt spid="3419142"/>
                                        </p:tgtEl>
                                      </p:cBhvr>
                                      <p:to x="100000" y="60000"/>
                                    </p:animScale>
                                    <p:animScale>
                                      <p:cBhvr>
                                        <p:cTn id="38" dur="166" decel="50000">
                                          <p:stCondLst>
                                            <p:cond delay="676"/>
                                          </p:stCondLst>
                                        </p:cTn>
                                        <p:tgtEl>
                                          <p:spTgt spid="3419142"/>
                                        </p:tgtEl>
                                      </p:cBhvr>
                                      <p:to x="100000" y="100000"/>
                                    </p:animScale>
                                    <p:animScale>
                                      <p:cBhvr>
                                        <p:cTn id="39" dur="26">
                                          <p:stCondLst>
                                            <p:cond delay="1312"/>
                                          </p:stCondLst>
                                        </p:cTn>
                                        <p:tgtEl>
                                          <p:spTgt spid="3419142"/>
                                        </p:tgtEl>
                                      </p:cBhvr>
                                      <p:to x="100000" y="80000"/>
                                    </p:animScale>
                                    <p:animScale>
                                      <p:cBhvr>
                                        <p:cTn id="40" dur="166" decel="50000">
                                          <p:stCondLst>
                                            <p:cond delay="1338"/>
                                          </p:stCondLst>
                                        </p:cTn>
                                        <p:tgtEl>
                                          <p:spTgt spid="3419142"/>
                                        </p:tgtEl>
                                      </p:cBhvr>
                                      <p:to x="100000" y="100000"/>
                                    </p:animScale>
                                    <p:animScale>
                                      <p:cBhvr>
                                        <p:cTn id="41" dur="26">
                                          <p:stCondLst>
                                            <p:cond delay="1642"/>
                                          </p:stCondLst>
                                        </p:cTn>
                                        <p:tgtEl>
                                          <p:spTgt spid="3419142"/>
                                        </p:tgtEl>
                                      </p:cBhvr>
                                      <p:to x="100000" y="90000"/>
                                    </p:animScale>
                                    <p:animScale>
                                      <p:cBhvr>
                                        <p:cTn id="42" dur="166" decel="50000">
                                          <p:stCondLst>
                                            <p:cond delay="1668"/>
                                          </p:stCondLst>
                                        </p:cTn>
                                        <p:tgtEl>
                                          <p:spTgt spid="3419142"/>
                                        </p:tgtEl>
                                      </p:cBhvr>
                                      <p:to x="100000" y="100000"/>
                                    </p:animScale>
                                    <p:animScale>
                                      <p:cBhvr>
                                        <p:cTn id="43" dur="26">
                                          <p:stCondLst>
                                            <p:cond delay="1808"/>
                                          </p:stCondLst>
                                        </p:cTn>
                                        <p:tgtEl>
                                          <p:spTgt spid="3419142"/>
                                        </p:tgtEl>
                                      </p:cBhvr>
                                      <p:to x="100000" y="95000"/>
                                    </p:animScale>
                                    <p:animScale>
                                      <p:cBhvr>
                                        <p:cTn id="44" dur="166" decel="50000">
                                          <p:stCondLst>
                                            <p:cond delay="1834"/>
                                          </p:stCondLst>
                                        </p:cTn>
                                        <p:tgtEl>
                                          <p:spTgt spid="341914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19140" grpId="0" build="allAtOnce"/>
      <p:bldP spid="34191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6741" name="Rectangle 5"/>
          <p:cNvSpPr>
            <a:spLocks noGrp="1" noChangeArrowheads="1"/>
          </p:cNvSpPr>
          <p:nvPr>
            <p:ph type="title"/>
          </p:nvPr>
        </p:nvSpPr>
        <p:spPr/>
        <p:txBody>
          <a:bodyPr/>
          <a:lstStyle/>
          <a:p>
            <a:r>
              <a:rPr lang="en-US" sz="2800" smtClean="0">
                <a:latin typeface="18 VAG Rounded Bold   07390" charset="0"/>
              </a:rPr>
              <a:t>Conventional Wisdom (CW) in Computer Architecture</a:t>
            </a:r>
          </a:p>
        </p:txBody>
      </p:sp>
      <p:sp>
        <p:nvSpPr>
          <p:cNvPr id="3316742" name="Rectangle 6"/>
          <p:cNvSpPr>
            <a:spLocks noGrp="1" noChangeArrowheads="1"/>
          </p:cNvSpPr>
          <p:nvPr>
            <p:ph type="body" idx="1"/>
          </p:nvPr>
        </p:nvSpPr>
        <p:spPr/>
        <p:txBody>
          <a:bodyPr/>
          <a:lstStyle/>
          <a:p>
            <a:r>
              <a:rPr lang="en-US" sz="2400" dirty="0" smtClean="0">
                <a:latin typeface="18 VAG Rounded Bold   07390" charset="0"/>
              </a:rPr>
              <a:t>Old CW: Power is free, but transistors expensive</a:t>
            </a:r>
          </a:p>
          <a:p>
            <a:r>
              <a:rPr lang="en-US" sz="2400" dirty="0" smtClean="0">
                <a:latin typeface="18 VAG Rounded Bold   07390" charset="0"/>
              </a:rPr>
              <a:t>New CW: Power wall Power expensive, transistors “free” </a:t>
            </a:r>
          </a:p>
          <a:p>
            <a:pPr lvl="1"/>
            <a:r>
              <a:rPr lang="en-US" sz="2000" dirty="0" smtClean="0">
                <a:latin typeface="18 VAG Rounded Light   02390" charset="0"/>
              </a:rPr>
              <a:t>Can put more transistors on a chip than have power to turn on</a:t>
            </a:r>
          </a:p>
          <a:p>
            <a:r>
              <a:rPr lang="en-US" sz="2400" dirty="0" smtClean="0">
                <a:latin typeface="18 VAG Rounded Bold   07390" charset="0"/>
              </a:rPr>
              <a:t>Old CW: Multiplies slow, but loads fast</a:t>
            </a:r>
          </a:p>
          <a:p>
            <a:r>
              <a:rPr lang="en-US" sz="2400" dirty="0" smtClean="0">
                <a:latin typeface="18 VAG Rounded Bold   07390" charset="0"/>
              </a:rPr>
              <a:t>New CW: Memory wall Loads slow, multiplies fast </a:t>
            </a:r>
          </a:p>
          <a:p>
            <a:pPr lvl="1"/>
            <a:r>
              <a:rPr lang="en-US" sz="2000" dirty="0" smtClean="0">
                <a:latin typeface="18 VAG Rounded Light   02390" charset="0"/>
              </a:rPr>
              <a:t>200 clocks to DRAM, but even FP multiplies only 4 clocks</a:t>
            </a:r>
          </a:p>
          <a:p>
            <a:r>
              <a:rPr lang="en-US" sz="2400" dirty="0" smtClean="0">
                <a:latin typeface="18 VAG Rounded Bold   07390" charset="0"/>
              </a:rPr>
              <a:t>Old CW: More ILP via compiler / architecture innovation </a:t>
            </a:r>
          </a:p>
          <a:p>
            <a:pPr lvl="1"/>
            <a:r>
              <a:rPr lang="en-US" sz="2000" dirty="0" smtClean="0">
                <a:latin typeface="18 VAG Rounded Light   02390" charset="0"/>
              </a:rPr>
              <a:t>Branch prediction, speculation, Out-of-order execution, VLIW, …</a:t>
            </a:r>
          </a:p>
          <a:p>
            <a:r>
              <a:rPr lang="en-US" sz="2400" dirty="0" smtClean="0">
                <a:latin typeface="18 VAG Rounded Bold   07390" charset="0"/>
              </a:rPr>
              <a:t>New CW: ILP wall Diminishing returns on more ILP</a:t>
            </a:r>
          </a:p>
          <a:p>
            <a:r>
              <a:rPr lang="en-US" sz="2400" dirty="0" smtClean="0">
                <a:latin typeface="18 VAG Rounded Bold   07390" charset="0"/>
              </a:rPr>
              <a:t>Old CW: 2X CPU Performance every 18 months</a:t>
            </a:r>
          </a:p>
          <a:p>
            <a:r>
              <a:rPr lang="en-US" sz="2400" dirty="0" smtClean="0">
                <a:latin typeface="18 VAG Rounded Bold   07390" charset="0"/>
              </a:rPr>
              <a:t>New CW: Power </a:t>
            </a:r>
            <a:r>
              <a:rPr lang="en-US" sz="2400" dirty="0" err="1" smtClean="0">
                <a:latin typeface="18 VAG Rounded Bold   07390" charset="0"/>
              </a:rPr>
              <a:t>Wall+Memory</a:t>
            </a:r>
            <a:r>
              <a:rPr lang="en-US" sz="2400" dirty="0" smtClean="0">
                <a:latin typeface="18 VAG Rounded Bold   07390" charset="0"/>
              </a:rPr>
              <a:t> </a:t>
            </a:r>
            <a:r>
              <a:rPr lang="en-US" sz="2400" dirty="0" err="1" smtClean="0">
                <a:latin typeface="18 VAG Rounded Bold   07390" charset="0"/>
              </a:rPr>
              <a:t>Wall+ILP</a:t>
            </a:r>
            <a:r>
              <a:rPr lang="en-US" sz="2400" dirty="0" smtClean="0">
                <a:latin typeface="18 VAG Rounded Bold   07390" charset="0"/>
              </a:rPr>
              <a:t> Wall = </a:t>
            </a:r>
            <a:r>
              <a:rPr lang="en-US" sz="2400" dirty="0" smtClean="0">
                <a:solidFill>
                  <a:srgbClr val="FFFF00"/>
                </a:solidFill>
                <a:latin typeface="18 VAG Rounded Bold   07390" charset="0"/>
              </a:rPr>
              <a:t>Brick Wall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31674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31674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31674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3316742">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3316742">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331674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316742">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3316742">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3316742">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499"/>
                                          </p:stCondLst>
                                        </p:cTn>
                                        <p:tgtEl>
                                          <p:spTgt spid="3316742">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499"/>
                                          </p:stCondLst>
                                        </p:cTn>
                                        <p:tgtEl>
                                          <p:spTgt spid="331674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16742" grpId="0" build="p" autoUpdateAnimBg="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ヒラギノ丸ゴ Pro W4"/>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34522</TotalTime>
  <Pages>47</Pages>
  <Words>1886</Words>
  <Application>Microsoft Office PowerPoint</Application>
  <PresentationFormat>Papel Carta (216 x 279 mm)</PresentationFormat>
  <Paragraphs>265</Paragraphs>
  <Slides>24</Slides>
  <Notes>22</Notes>
  <HiddenSlides>1</HiddenSlides>
  <MMClips>0</MMClips>
  <ScaleCrop>false</ScaleCrop>
  <HeadingPairs>
    <vt:vector size="8" baseType="variant">
      <vt:variant>
        <vt:lpstr>Fontes usadas</vt:lpstr>
      </vt:variant>
      <vt:variant>
        <vt:i4>17</vt:i4>
      </vt:variant>
      <vt:variant>
        <vt:lpstr>Tema</vt:lpstr>
      </vt:variant>
      <vt:variant>
        <vt:i4>1</vt:i4>
      </vt:variant>
      <vt:variant>
        <vt:lpstr>Servidores OLE incorporados</vt:lpstr>
      </vt:variant>
      <vt:variant>
        <vt:i4>1</vt:i4>
      </vt:variant>
      <vt:variant>
        <vt:lpstr>Títulos de slides</vt:lpstr>
      </vt:variant>
      <vt:variant>
        <vt:i4>24</vt:i4>
      </vt:variant>
    </vt:vector>
  </HeadingPairs>
  <TitlesOfParts>
    <vt:vector size="43" baseType="lpstr">
      <vt:lpstr>Helvetica</vt:lpstr>
      <vt:lpstr>ＭＳ Ｐゴシック</vt:lpstr>
      <vt:lpstr>Arial</vt:lpstr>
      <vt:lpstr>18 VAG Rounded Bold   07390</vt:lpstr>
      <vt:lpstr>Wingdings</vt:lpstr>
      <vt:lpstr>18 VAG Rounded Light   02390</vt:lpstr>
      <vt:lpstr>Wingdings 2</vt:lpstr>
      <vt:lpstr>Wingdings 3</vt:lpstr>
      <vt:lpstr>Times</vt:lpstr>
      <vt:lpstr>Corbel</vt:lpstr>
      <vt:lpstr>18 VAG Rounded Black   09390</vt:lpstr>
      <vt:lpstr>Courier New</vt:lpstr>
      <vt:lpstr>18 VAG Rounded Thin   55390</vt:lpstr>
      <vt:lpstr>Consolas</vt:lpstr>
      <vt:lpstr>Symbol</vt:lpstr>
      <vt:lpstr>Tahoma</vt:lpstr>
      <vt:lpstr>Elephant</vt:lpstr>
      <vt:lpstr>Metro</vt:lpstr>
      <vt:lpstr>Excel.Chart.8</vt:lpstr>
      <vt:lpstr>License</vt:lpstr>
      <vt:lpstr>Uc berkeley EECS par labs opens!</vt:lpstr>
      <vt:lpstr>Background: Threads</vt:lpstr>
      <vt:lpstr>Background: Multithreading</vt:lpstr>
      <vt:lpstr>Background: Multicore</vt:lpstr>
      <vt:lpstr>Cell Processor (heart of the PS3)</vt:lpstr>
      <vt:lpstr>Peer Instruction</vt:lpstr>
      <vt:lpstr>Peer Instruction Answer</vt:lpstr>
      <vt:lpstr>Conventional Wisdom (CW) in Computer Architecture</vt:lpstr>
      <vt:lpstr>Uniprocessor Performance (SPECint)</vt:lpstr>
      <vt:lpstr>Sea Change in Chip Design</vt:lpstr>
      <vt:lpstr>Parallelism again? What’s different this time?</vt:lpstr>
      <vt:lpstr>Need a New Approach</vt:lpstr>
      <vt:lpstr>7 Questions for Parallelism</vt:lpstr>
      <vt:lpstr>Hardware Tower: What are problems?</vt:lpstr>
      <vt:lpstr>HW Solution: Small is Beautiful</vt:lpstr>
      <vt:lpstr>Number of Cores/Socket</vt:lpstr>
      <vt:lpstr>Measuring Success: What are the problems?</vt:lpstr>
      <vt:lpstr>Build Academic Manycore from FPGAs </vt:lpstr>
      <vt:lpstr>And in Conclusion…</vt:lpstr>
      <vt:lpstr>Bonus slides</vt:lpstr>
      <vt:lpstr>Why is Manycore Good for Research? </vt:lpstr>
      <vt:lpstr>Multiprocessing Watering Hole</vt:lpstr>
      <vt:lpstr>Reasons for Optimism towards Parallel Revolution this time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CS61C - Lecture 13</dc:title>
  <dc:subject/>
  <dc:creator>John Wawrzynek</dc:creator>
  <cp:keywords/>
  <dc:description/>
  <cp:lastModifiedBy>mario cortes</cp:lastModifiedBy>
  <cp:revision>2312</cp:revision>
  <cp:lastPrinted>2008-08-12T05:42:08Z</cp:lastPrinted>
  <dcterms:created xsi:type="dcterms:W3CDTF">2008-06-13T08:37:05Z</dcterms:created>
  <dcterms:modified xsi:type="dcterms:W3CDTF">2010-08-04T20:16:06Z</dcterms:modified>
</cp:coreProperties>
</file>