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56" r:id="rId20"/>
    <p:sldId id="328" r:id="rId21"/>
    <p:sldId id="329" r:id="rId22"/>
    <p:sldId id="330" r:id="rId23"/>
    <p:sldId id="331" r:id="rId24"/>
    <p:sldId id="357" r:id="rId25"/>
    <p:sldId id="332" r:id="rId26"/>
    <p:sldId id="333" r:id="rId27"/>
    <p:sldId id="334" r:id="rId28"/>
    <p:sldId id="335" r:id="rId29"/>
    <p:sldId id="336" r:id="rId30"/>
    <p:sldId id="337" r:id="rId31"/>
    <p:sldId id="382" r:id="rId32"/>
    <p:sldId id="338" r:id="rId33"/>
    <p:sldId id="339" r:id="rId34"/>
    <p:sldId id="340" r:id="rId35"/>
    <p:sldId id="358" r:id="rId36"/>
    <p:sldId id="359" r:id="rId37"/>
    <p:sldId id="360" r:id="rId38"/>
    <p:sldId id="341" r:id="rId39"/>
    <p:sldId id="342" r:id="rId40"/>
    <p:sldId id="383" r:id="rId41"/>
    <p:sldId id="343" r:id="rId42"/>
    <p:sldId id="344" r:id="rId43"/>
    <p:sldId id="345" r:id="rId44"/>
    <p:sldId id="346" r:id="rId45"/>
    <p:sldId id="349" r:id="rId46"/>
    <p:sldId id="350" r:id="rId47"/>
    <p:sldId id="351" r:id="rId48"/>
    <p:sldId id="384" r:id="rId49"/>
    <p:sldId id="385" r:id="rId50"/>
    <p:sldId id="386" r:id="rId51"/>
    <p:sldId id="347" r:id="rId52"/>
    <p:sldId id="361" r:id="rId53"/>
    <p:sldId id="362" r:id="rId54"/>
    <p:sldId id="363" r:id="rId55"/>
    <p:sldId id="364" r:id="rId56"/>
    <p:sldId id="348" r:id="rId57"/>
    <p:sldId id="311" r:id="rId5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7A51E-FD91-4B73-9022-77DA3D9229C9}" type="doc">
      <dgm:prSet loTypeId="urn:microsoft.com/office/officeart/2005/8/layout/process4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C6B2689-5C56-447F-81F9-BC50B3E74FFE}">
      <dgm:prSet phldrT="[Text]" custT="1"/>
      <dgm:spPr/>
      <dgm:t>
        <a:bodyPr/>
        <a:lstStyle/>
        <a:p>
          <a:r>
            <a:rPr lang="en-US" sz="1400" dirty="0" smtClean="0"/>
            <a:t>1. An </a:t>
          </a:r>
          <a:r>
            <a:rPr lang="en-US" sz="1400" dirty="0" err="1" smtClean="0"/>
            <a:t>OMNeT</a:t>
          </a:r>
          <a:r>
            <a:rPr lang="en-US" sz="1400" dirty="0" smtClean="0"/>
            <a:t>++ model is build from components (modules) which communicate by exchanging messages. Modules can be nested, that is, several modules can be grouped together to form a compound module. When creating the model, you need to map your system into a hierarchy of communicating modules.</a:t>
          </a:r>
          <a:endParaRPr lang="en-US" sz="1400" dirty="0"/>
        </a:p>
      </dgm:t>
    </dgm:pt>
    <dgm:pt modelId="{B6899F2F-35A6-4696-AFC2-CC3219E4CD52}" type="parTrans" cxnId="{6BE5401A-B854-4E45-9F2D-0406D7600451}">
      <dgm:prSet/>
      <dgm:spPr/>
      <dgm:t>
        <a:bodyPr/>
        <a:lstStyle/>
        <a:p>
          <a:endParaRPr lang="en-US"/>
        </a:p>
      </dgm:t>
    </dgm:pt>
    <dgm:pt modelId="{E8BC2318-0985-44BE-9B54-DD867ED141F4}" type="sibTrans" cxnId="{6BE5401A-B854-4E45-9F2D-0406D7600451}">
      <dgm:prSet/>
      <dgm:spPr/>
      <dgm:t>
        <a:bodyPr/>
        <a:lstStyle/>
        <a:p>
          <a:endParaRPr lang="en-US"/>
        </a:p>
      </dgm:t>
    </dgm:pt>
    <dgm:pt modelId="{F0A67653-B9FD-4D58-B27B-726642C63578}">
      <dgm:prSet phldrT="[Text]" custT="1"/>
      <dgm:spPr/>
      <dgm:t>
        <a:bodyPr/>
        <a:lstStyle/>
        <a:p>
          <a:r>
            <a:rPr lang="en-US" sz="1400" dirty="0" smtClean="0"/>
            <a:t>2. Define the model structure in the NED language. You can edit NED in a text editor or in the graphical editor of the Eclipse-based </a:t>
          </a:r>
          <a:r>
            <a:rPr lang="en-US" sz="1400" dirty="0" err="1" smtClean="0"/>
            <a:t>OMNeT</a:t>
          </a:r>
          <a:r>
            <a:rPr lang="en-US" sz="1400" dirty="0" smtClean="0"/>
            <a:t>++ Simulation IDE.</a:t>
          </a:r>
          <a:endParaRPr lang="en-US" sz="1400" dirty="0"/>
        </a:p>
      </dgm:t>
    </dgm:pt>
    <dgm:pt modelId="{2B26228F-84FB-4009-BEFB-ED4250D235F5}" type="parTrans" cxnId="{3CF02BCD-4494-486F-B2CD-D2CF35E2B34C}">
      <dgm:prSet/>
      <dgm:spPr/>
      <dgm:t>
        <a:bodyPr/>
        <a:lstStyle/>
        <a:p>
          <a:endParaRPr lang="en-US"/>
        </a:p>
      </dgm:t>
    </dgm:pt>
    <dgm:pt modelId="{0671B8F9-5FBD-4180-B059-F9DAB0F12C48}" type="sibTrans" cxnId="{3CF02BCD-4494-486F-B2CD-D2CF35E2B34C}">
      <dgm:prSet/>
      <dgm:spPr/>
      <dgm:t>
        <a:bodyPr/>
        <a:lstStyle/>
        <a:p>
          <a:endParaRPr lang="en-US"/>
        </a:p>
      </dgm:t>
    </dgm:pt>
    <dgm:pt modelId="{9537BDC0-048C-4205-9C54-A11E218BFCB0}">
      <dgm:prSet phldrT="[Text]" custT="1"/>
      <dgm:spPr/>
      <dgm:t>
        <a:bodyPr/>
        <a:lstStyle/>
        <a:p>
          <a:r>
            <a:rPr lang="en-US" sz="1400" dirty="0" smtClean="0"/>
            <a:t>3. The active components of the model (simple modules) have to be programmed in C++, using the simulation kernel and class library. </a:t>
          </a:r>
          <a:endParaRPr lang="en-US" sz="1400" dirty="0"/>
        </a:p>
      </dgm:t>
    </dgm:pt>
    <dgm:pt modelId="{4D5D6B4E-72F3-4806-9A1A-ABF2EB060FD0}" type="parTrans" cxnId="{69359D96-DE83-4494-84EF-469710B21545}">
      <dgm:prSet/>
      <dgm:spPr/>
      <dgm:t>
        <a:bodyPr/>
        <a:lstStyle/>
        <a:p>
          <a:endParaRPr lang="en-US"/>
        </a:p>
      </dgm:t>
    </dgm:pt>
    <dgm:pt modelId="{96EEB4B5-9E51-47D6-895C-404E2C0C33E8}" type="sibTrans" cxnId="{69359D96-DE83-4494-84EF-469710B21545}">
      <dgm:prSet/>
      <dgm:spPr/>
      <dgm:t>
        <a:bodyPr/>
        <a:lstStyle/>
        <a:p>
          <a:endParaRPr lang="en-US"/>
        </a:p>
      </dgm:t>
    </dgm:pt>
    <dgm:pt modelId="{FEF20140-2D2D-40E1-A519-A479C63554AB}">
      <dgm:prSet phldrT="[Text]" custT="1"/>
      <dgm:spPr/>
      <dgm:t>
        <a:bodyPr/>
        <a:lstStyle/>
        <a:p>
          <a:r>
            <a:rPr lang="en-US" sz="1400" dirty="0" smtClean="0"/>
            <a:t>4. Provide a suitable omnetpp.ini to hold </a:t>
          </a:r>
          <a:r>
            <a:rPr lang="en-US" sz="1400" dirty="0" err="1" smtClean="0"/>
            <a:t>OMNeT</a:t>
          </a:r>
          <a:r>
            <a:rPr lang="en-US" sz="1400" dirty="0" smtClean="0"/>
            <a:t>++ configuration and parameters to your model. A </a:t>
          </a:r>
          <a:r>
            <a:rPr lang="en-US" sz="1400" dirty="0" err="1" smtClean="0"/>
            <a:t>config</a:t>
          </a:r>
          <a:r>
            <a:rPr lang="en-US" sz="1400" dirty="0" smtClean="0"/>
            <a:t> file can describe several simulation runs with different parameters. </a:t>
          </a:r>
          <a:endParaRPr lang="en-US" sz="1400" dirty="0"/>
        </a:p>
      </dgm:t>
    </dgm:pt>
    <dgm:pt modelId="{A9296D39-58EB-4978-80FC-AB73C194F7B9}" type="parTrans" cxnId="{75F7D7AB-EA46-47B9-B121-D23654DECD7A}">
      <dgm:prSet/>
      <dgm:spPr/>
      <dgm:t>
        <a:bodyPr/>
        <a:lstStyle/>
        <a:p>
          <a:endParaRPr lang="en-US"/>
        </a:p>
      </dgm:t>
    </dgm:pt>
    <dgm:pt modelId="{528A0FB6-3D6B-45B9-A1B6-6B0147FD39B5}" type="sibTrans" cxnId="{75F7D7AB-EA46-47B9-B121-D23654DECD7A}">
      <dgm:prSet/>
      <dgm:spPr/>
      <dgm:t>
        <a:bodyPr/>
        <a:lstStyle/>
        <a:p>
          <a:endParaRPr lang="en-US"/>
        </a:p>
      </dgm:t>
    </dgm:pt>
    <dgm:pt modelId="{AE8F8C03-D3D2-4453-8B2A-8932A6581513}">
      <dgm:prSet phldrT="[Text]" custT="1"/>
      <dgm:spPr/>
      <dgm:t>
        <a:bodyPr/>
        <a:lstStyle/>
        <a:p>
          <a:r>
            <a:rPr lang="en-US" sz="1400" dirty="0" smtClean="0"/>
            <a:t>5. Build the simulation program and run it. You'll link the code with the </a:t>
          </a:r>
          <a:r>
            <a:rPr lang="en-US" sz="1400" dirty="0" err="1" smtClean="0"/>
            <a:t>OMNeT</a:t>
          </a:r>
          <a:r>
            <a:rPr lang="en-US" sz="1400" dirty="0" smtClean="0"/>
            <a:t>++ simulation kernel and one of the user interfaces </a:t>
          </a:r>
          <a:r>
            <a:rPr lang="en-US" sz="1400" dirty="0" err="1" smtClean="0"/>
            <a:t>OMNeT</a:t>
          </a:r>
          <a:r>
            <a:rPr lang="en-US" sz="1400" dirty="0" smtClean="0"/>
            <a:t>++ provides. There are command line (batch) and interactive, graphical user interface</a:t>
          </a:r>
          <a:endParaRPr lang="en-US" sz="1400" dirty="0"/>
        </a:p>
      </dgm:t>
    </dgm:pt>
    <dgm:pt modelId="{1E743F43-EA31-497E-8FE6-5C2179C4E3D1}" type="sibTrans" cxnId="{B90AD76E-D0BB-4BF9-B8DD-8276554596A7}">
      <dgm:prSet/>
      <dgm:spPr/>
      <dgm:t>
        <a:bodyPr/>
        <a:lstStyle/>
        <a:p>
          <a:endParaRPr lang="en-US"/>
        </a:p>
      </dgm:t>
    </dgm:pt>
    <dgm:pt modelId="{22291AC0-FA00-4890-92ED-D555E9C1C817}" type="parTrans" cxnId="{B90AD76E-D0BB-4BF9-B8DD-8276554596A7}">
      <dgm:prSet/>
      <dgm:spPr/>
      <dgm:t>
        <a:bodyPr/>
        <a:lstStyle/>
        <a:p>
          <a:endParaRPr lang="en-US"/>
        </a:p>
      </dgm:t>
    </dgm:pt>
    <dgm:pt modelId="{F4FDD875-1206-D04C-807D-2FFE08349B46}">
      <dgm:prSet phldrT="[Text]" custT="1"/>
      <dgm:spPr/>
      <dgm:t>
        <a:bodyPr/>
        <a:lstStyle/>
        <a:p>
          <a:r>
            <a:rPr lang="en-US" sz="1400" dirty="0" smtClean="0"/>
            <a:t>6. Simulation results are written into output vector and output scalar files. You can use the Analysis Tool in the Simulation IDE to visualize them. Result files are text-based, so you can also process them with R, </a:t>
          </a:r>
          <a:r>
            <a:rPr lang="en-US" sz="1400" dirty="0" err="1" smtClean="0"/>
            <a:t>Matlab</a:t>
          </a:r>
          <a:r>
            <a:rPr lang="en-US" sz="1400" dirty="0" smtClean="0"/>
            <a:t> or other tools.</a:t>
          </a:r>
          <a:endParaRPr lang="en-US" sz="1400" dirty="0"/>
        </a:p>
      </dgm:t>
    </dgm:pt>
    <dgm:pt modelId="{AC0EC66D-F592-5040-9B02-9B8235C3C12F}" type="parTrans" cxnId="{6E1017B8-3864-7444-9C49-A42F9824419D}">
      <dgm:prSet/>
      <dgm:spPr/>
      <dgm:t>
        <a:bodyPr/>
        <a:lstStyle/>
        <a:p>
          <a:endParaRPr lang="en-US"/>
        </a:p>
      </dgm:t>
    </dgm:pt>
    <dgm:pt modelId="{168FD745-7DE3-6B49-9386-E38EBD944F87}" type="sibTrans" cxnId="{6E1017B8-3864-7444-9C49-A42F9824419D}">
      <dgm:prSet/>
      <dgm:spPr/>
      <dgm:t>
        <a:bodyPr/>
        <a:lstStyle/>
        <a:p>
          <a:endParaRPr lang="en-US"/>
        </a:p>
      </dgm:t>
    </dgm:pt>
    <dgm:pt modelId="{A5E1D411-0BEB-D645-9848-C0D19CBE1FDA}" type="pres">
      <dgm:prSet presAssocID="{6A37A51E-FD91-4B73-9022-77DA3D9229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741100-AEDB-6B48-A544-B4836EB1268B}" type="pres">
      <dgm:prSet presAssocID="{F4FDD875-1206-D04C-807D-2FFE08349B46}" presName="boxAndChildren" presStyleCnt="0"/>
      <dgm:spPr/>
    </dgm:pt>
    <dgm:pt modelId="{0B8F9598-12A3-C147-A0B5-2CE9D01E4556}" type="pres">
      <dgm:prSet presAssocID="{F4FDD875-1206-D04C-807D-2FFE08349B46}" presName="parentTextBox" presStyleLbl="node1" presStyleIdx="0" presStyleCnt="6"/>
      <dgm:spPr/>
      <dgm:t>
        <a:bodyPr/>
        <a:lstStyle/>
        <a:p>
          <a:endParaRPr lang="en-US"/>
        </a:p>
      </dgm:t>
    </dgm:pt>
    <dgm:pt modelId="{013BE427-519A-0042-BE5A-143FE828C563}" type="pres">
      <dgm:prSet presAssocID="{1E743F43-EA31-497E-8FE6-5C2179C4E3D1}" presName="sp" presStyleCnt="0"/>
      <dgm:spPr/>
    </dgm:pt>
    <dgm:pt modelId="{0E923104-C212-3849-8010-60EA24DF7012}" type="pres">
      <dgm:prSet presAssocID="{AE8F8C03-D3D2-4453-8B2A-8932A6581513}" presName="arrowAndChildren" presStyleCnt="0"/>
      <dgm:spPr/>
    </dgm:pt>
    <dgm:pt modelId="{C48FD771-05D4-8A42-95C9-28CF3FC2A73D}" type="pres">
      <dgm:prSet presAssocID="{AE8F8C03-D3D2-4453-8B2A-8932A658151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E6C86DDD-0E93-DF46-B070-27D78982F3F6}" type="pres">
      <dgm:prSet presAssocID="{528A0FB6-3D6B-45B9-A1B6-6B0147FD39B5}" presName="sp" presStyleCnt="0"/>
      <dgm:spPr/>
    </dgm:pt>
    <dgm:pt modelId="{B0447533-99D2-7246-BCE3-C71ECCA3BD5C}" type="pres">
      <dgm:prSet presAssocID="{FEF20140-2D2D-40E1-A519-A479C63554AB}" presName="arrowAndChildren" presStyleCnt="0"/>
      <dgm:spPr/>
    </dgm:pt>
    <dgm:pt modelId="{08AF3024-03EC-0145-A0FA-AB265ADEA065}" type="pres">
      <dgm:prSet presAssocID="{FEF20140-2D2D-40E1-A519-A479C63554AB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03976EAD-0652-F44D-B9B7-267909B567AE}" type="pres">
      <dgm:prSet presAssocID="{96EEB4B5-9E51-47D6-895C-404E2C0C33E8}" presName="sp" presStyleCnt="0"/>
      <dgm:spPr/>
    </dgm:pt>
    <dgm:pt modelId="{2289B6BF-AC43-404A-99B2-1F9B899D1968}" type="pres">
      <dgm:prSet presAssocID="{9537BDC0-048C-4205-9C54-A11E218BFCB0}" presName="arrowAndChildren" presStyleCnt="0"/>
      <dgm:spPr/>
    </dgm:pt>
    <dgm:pt modelId="{D852B492-089B-4445-A732-42DBB88B57D0}" type="pres">
      <dgm:prSet presAssocID="{9537BDC0-048C-4205-9C54-A11E218BFCB0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9A1C8CE1-AD7F-1445-B341-C7ADF8C24155}" type="pres">
      <dgm:prSet presAssocID="{0671B8F9-5FBD-4180-B059-F9DAB0F12C48}" presName="sp" presStyleCnt="0"/>
      <dgm:spPr/>
    </dgm:pt>
    <dgm:pt modelId="{079F38AC-9135-9A4E-8DA7-836BEC676B1A}" type="pres">
      <dgm:prSet presAssocID="{F0A67653-B9FD-4D58-B27B-726642C63578}" presName="arrowAndChildren" presStyleCnt="0"/>
      <dgm:spPr/>
    </dgm:pt>
    <dgm:pt modelId="{4FE64F9C-640F-734B-B978-21641338D25A}" type="pres">
      <dgm:prSet presAssocID="{F0A67653-B9FD-4D58-B27B-726642C63578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8596A334-18A4-1048-9B3C-2E2431BB0744}" type="pres">
      <dgm:prSet presAssocID="{E8BC2318-0985-44BE-9B54-DD867ED141F4}" presName="sp" presStyleCnt="0"/>
      <dgm:spPr/>
    </dgm:pt>
    <dgm:pt modelId="{A9C6B460-594D-7A42-8BFC-9EDE199BDCD1}" type="pres">
      <dgm:prSet presAssocID="{EC6B2689-5C56-447F-81F9-BC50B3E74FFE}" presName="arrowAndChildren" presStyleCnt="0"/>
      <dgm:spPr/>
    </dgm:pt>
    <dgm:pt modelId="{CE2CC2C5-DBCE-C44D-929C-9435DD105C7A}" type="pres">
      <dgm:prSet presAssocID="{EC6B2689-5C56-447F-81F9-BC50B3E74FFE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BE5401A-B854-4E45-9F2D-0406D7600451}" srcId="{6A37A51E-FD91-4B73-9022-77DA3D9229C9}" destId="{EC6B2689-5C56-447F-81F9-BC50B3E74FFE}" srcOrd="0" destOrd="0" parTransId="{B6899F2F-35A6-4696-AFC2-CC3219E4CD52}" sibTransId="{E8BC2318-0985-44BE-9B54-DD867ED141F4}"/>
    <dgm:cxn modelId="{B90AD76E-D0BB-4BF9-B8DD-8276554596A7}" srcId="{6A37A51E-FD91-4B73-9022-77DA3D9229C9}" destId="{AE8F8C03-D3D2-4453-8B2A-8932A6581513}" srcOrd="4" destOrd="0" parTransId="{22291AC0-FA00-4890-92ED-D555E9C1C817}" sibTransId="{1E743F43-EA31-497E-8FE6-5C2179C4E3D1}"/>
    <dgm:cxn modelId="{75F7D7AB-EA46-47B9-B121-D23654DECD7A}" srcId="{6A37A51E-FD91-4B73-9022-77DA3D9229C9}" destId="{FEF20140-2D2D-40E1-A519-A479C63554AB}" srcOrd="3" destOrd="0" parTransId="{A9296D39-58EB-4978-80FC-AB73C194F7B9}" sibTransId="{528A0FB6-3D6B-45B9-A1B6-6B0147FD39B5}"/>
    <dgm:cxn modelId="{6446A988-A22F-B546-9DD8-55863A42F8F0}" type="presOf" srcId="{AE8F8C03-D3D2-4453-8B2A-8932A6581513}" destId="{C48FD771-05D4-8A42-95C9-28CF3FC2A73D}" srcOrd="0" destOrd="0" presId="urn:microsoft.com/office/officeart/2005/8/layout/process4"/>
    <dgm:cxn modelId="{6E1017B8-3864-7444-9C49-A42F9824419D}" srcId="{6A37A51E-FD91-4B73-9022-77DA3D9229C9}" destId="{F4FDD875-1206-D04C-807D-2FFE08349B46}" srcOrd="5" destOrd="0" parTransId="{AC0EC66D-F592-5040-9B02-9B8235C3C12F}" sibTransId="{168FD745-7DE3-6B49-9386-E38EBD944F87}"/>
    <dgm:cxn modelId="{008640CF-F71B-654B-8804-B6744C8DD866}" type="presOf" srcId="{FEF20140-2D2D-40E1-A519-A479C63554AB}" destId="{08AF3024-03EC-0145-A0FA-AB265ADEA065}" srcOrd="0" destOrd="0" presId="urn:microsoft.com/office/officeart/2005/8/layout/process4"/>
    <dgm:cxn modelId="{F45E0365-18F1-7645-A11E-3A477424C54C}" type="presOf" srcId="{F0A67653-B9FD-4D58-B27B-726642C63578}" destId="{4FE64F9C-640F-734B-B978-21641338D25A}" srcOrd="0" destOrd="0" presId="urn:microsoft.com/office/officeart/2005/8/layout/process4"/>
    <dgm:cxn modelId="{69359D96-DE83-4494-84EF-469710B21545}" srcId="{6A37A51E-FD91-4B73-9022-77DA3D9229C9}" destId="{9537BDC0-048C-4205-9C54-A11E218BFCB0}" srcOrd="2" destOrd="0" parTransId="{4D5D6B4E-72F3-4806-9A1A-ABF2EB060FD0}" sibTransId="{96EEB4B5-9E51-47D6-895C-404E2C0C33E8}"/>
    <dgm:cxn modelId="{5A236EE2-8C63-B14C-B129-78C77366B547}" type="presOf" srcId="{9537BDC0-048C-4205-9C54-A11E218BFCB0}" destId="{D852B492-089B-4445-A732-42DBB88B57D0}" srcOrd="0" destOrd="0" presId="urn:microsoft.com/office/officeart/2005/8/layout/process4"/>
    <dgm:cxn modelId="{DD3B78FD-11DB-DE4F-B6C3-D1D99ABD4253}" type="presOf" srcId="{EC6B2689-5C56-447F-81F9-BC50B3E74FFE}" destId="{CE2CC2C5-DBCE-C44D-929C-9435DD105C7A}" srcOrd="0" destOrd="0" presId="urn:microsoft.com/office/officeart/2005/8/layout/process4"/>
    <dgm:cxn modelId="{3CF02BCD-4494-486F-B2CD-D2CF35E2B34C}" srcId="{6A37A51E-FD91-4B73-9022-77DA3D9229C9}" destId="{F0A67653-B9FD-4D58-B27B-726642C63578}" srcOrd="1" destOrd="0" parTransId="{2B26228F-84FB-4009-BEFB-ED4250D235F5}" sibTransId="{0671B8F9-5FBD-4180-B059-F9DAB0F12C48}"/>
    <dgm:cxn modelId="{929AC82F-0F49-F549-BFE3-859B3308C9FE}" type="presOf" srcId="{F4FDD875-1206-D04C-807D-2FFE08349B46}" destId="{0B8F9598-12A3-C147-A0B5-2CE9D01E4556}" srcOrd="0" destOrd="0" presId="urn:microsoft.com/office/officeart/2005/8/layout/process4"/>
    <dgm:cxn modelId="{B8D1DF06-CFBB-3246-81EC-DA7D2975D4C8}" type="presOf" srcId="{6A37A51E-FD91-4B73-9022-77DA3D9229C9}" destId="{A5E1D411-0BEB-D645-9848-C0D19CBE1FDA}" srcOrd="0" destOrd="0" presId="urn:microsoft.com/office/officeart/2005/8/layout/process4"/>
    <dgm:cxn modelId="{25D6A41C-B949-7246-B797-3972B85844A7}" type="presParOf" srcId="{A5E1D411-0BEB-D645-9848-C0D19CBE1FDA}" destId="{09741100-AEDB-6B48-A544-B4836EB1268B}" srcOrd="0" destOrd="0" presId="urn:microsoft.com/office/officeart/2005/8/layout/process4"/>
    <dgm:cxn modelId="{9F760AE2-79CE-7845-BCB0-ECBE31EB7211}" type="presParOf" srcId="{09741100-AEDB-6B48-A544-B4836EB1268B}" destId="{0B8F9598-12A3-C147-A0B5-2CE9D01E4556}" srcOrd="0" destOrd="0" presId="urn:microsoft.com/office/officeart/2005/8/layout/process4"/>
    <dgm:cxn modelId="{6B713BFB-7002-854B-882E-4E3B61A32A04}" type="presParOf" srcId="{A5E1D411-0BEB-D645-9848-C0D19CBE1FDA}" destId="{013BE427-519A-0042-BE5A-143FE828C563}" srcOrd="1" destOrd="0" presId="urn:microsoft.com/office/officeart/2005/8/layout/process4"/>
    <dgm:cxn modelId="{CEEBB2F0-EEB8-B241-991B-5573ACA44AFD}" type="presParOf" srcId="{A5E1D411-0BEB-D645-9848-C0D19CBE1FDA}" destId="{0E923104-C212-3849-8010-60EA24DF7012}" srcOrd="2" destOrd="0" presId="urn:microsoft.com/office/officeart/2005/8/layout/process4"/>
    <dgm:cxn modelId="{C6471CE4-27B3-ED40-9327-8977A1C5698B}" type="presParOf" srcId="{0E923104-C212-3849-8010-60EA24DF7012}" destId="{C48FD771-05D4-8A42-95C9-28CF3FC2A73D}" srcOrd="0" destOrd="0" presId="urn:microsoft.com/office/officeart/2005/8/layout/process4"/>
    <dgm:cxn modelId="{4BAB2152-B35D-5C4C-A612-D08024EBAAD8}" type="presParOf" srcId="{A5E1D411-0BEB-D645-9848-C0D19CBE1FDA}" destId="{E6C86DDD-0E93-DF46-B070-27D78982F3F6}" srcOrd="3" destOrd="0" presId="urn:microsoft.com/office/officeart/2005/8/layout/process4"/>
    <dgm:cxn modelId="{04EE6889-2CD6-EC4C-90D5-4D75B3938814}" type="presParOf" srcId="{A5E1D411-0BEB-D645-9848-C0D19CBE1FDA}" destId="{B0447533-99D2-7246-BCE3-C71ECCA3BD5C}" srcOrd="4" destOrd="0" presId="urn:microsoft.com/office/officeart/2005/8/layout/process4"/>
    <dgm:cxn modelId="{351BFFED-200A-4D49-889C-7F86D8C53E9D}" type="presParOf" srcId="{B0447533-99D2-7246-BCE3-C71ECCA3BD5C}" destId="{08AF3024-03EC-0145-A0FA-AB265ADEA065}" srcOrd="0" destOrd="0" presId="urn:microsoft.com/office/officeart/2005/8/layout/process4"/>
    <dgm:cxn modelId="{37632863-3554-4649-BF4F-A60A79310137}" type="presParOf" srcId="{A5E1D411-0BEB-D645-9848-C0D19CBE1FDA}" destId="{03976EAD-0652-F44D-B9B7-267909B567AE}" srcOrd="5" destOrd="0" presId="urn:microsoft.com/office/officeart/2005/8/layout/process4"/>
    <dgm:cxn modelId="{15A85874-C335-7646-AFD5-B057F30EF782}" type="presParOf" srcId="{A5E1D411-0BEB-D645-9848-C0D19CBE1FDA}" destId="{2289B6BF-AC43-404A-99B2-1F9B899D1968}" srcOrd="6" destOrd="0" presId="urn:microsoft.com/office/officeart/2005/8/layout/process4"/>
    <dgm:cxn modelId="{AC64FF55-A2F6-3E46-BE15-52279488B9C9}" type="presParOf" srcId="{2289B6BF-AC43-404A-99B2-1F9B899D1968}" destId="{D852B492-089B-4445-A732-42DBB88B57D0}" srcOrd="0" destOrd="0" presId="urn:microsoft.com/office/officeart/2005/8/layout/process4"/>
    <dgm:cxn modelId="{CF3804B2-B465-E94B-861E-33FA2A3D87C2}" type="presParOf" srcId="{A5E1D411-0BEB-D645-9848-C0D19CBE1FDA}" destId="{9A1C8CE1-AD7F-1445-B341-C7ADF8C24155}" srcOrd="7" destOrd="0" presId="urn:microsoft.com/office/officeart/2005/8/layout/process4"/>
    <dgm:cxn modelId="{8E875191-7D80-7C44-A462-83C6797319E3}" type="presParOf" srcId="{A5E1D411-0BEB-D645-9848-C0D19CBE1FDA}" destId="{079F38AC-9135-9A4E-8DA7-836BEC676B1A}" srcOrd="8" destOrd="0" presId="urn:microsoft.com/office/officeart/2005/8/layout/process4"/>
    <dgm:cxn modelId="{6E8CDFF8-2DA9-DB42-96D3-2F54B0877DD9}" type="presParOf" srcId="{079F38AC-9135-9A4E-8DA7-836BEC676B1A}" destId="{4FE64F9C-640F-734B-B978-21641338D25A}" srcOrd="0" destOrd="0" presId="urn:microsoft.com/office/officeart/2005/8/layout/process4"/>
    <dgm:cxn modelId="{DEBAD5CB-081F-7446-B4C7-9F41E3A5479A}" type="presParOf" srcId="{A5E1D411-0BEB-D645-9848-C0D19CBE1FDA}" destId="{8596A334-18A4-1048-9B3C-2E2431BB0744}" srcOrd="9" destOrd="0" presId="urn:microsoft.com/office/officeart/2005/8/layout/process4"/>
    <dgm:cxn modelId="{443EFF35-0AAA-6E40-A87B-9DA5748FA644}" type="presParOf" srcId="{A5E1D411-0BEB-D645-9848-C0D19CBE1FDA}" destId="{A9C6B460-594D-7A42-8BFC-9EDE199BDCD1}" srcOrd="10" destOrd="0" presId="urn:microsoft.com/office/officeart/2005/8/layout/process4"/>
    <dgm:cxn modelId="{F97534FB-C810-A046-BAB3-7580D848CF13}" type="presParOf" srcId="{A9C6B460-594D-7A42-8BFC-9EDE199BDCD1}" destId="{CE2CC2C5-DBCE-C44D-929C-9435DD105C7A}" srcOrd="0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54CFD-97FF-554D-8387-BC4484544D7E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82D6-455F-9C43-9A7F-03AC33842B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7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92D2B96-E661-4D0A-891F-7D7537A30197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B8AD75-460A-4AB7-B0A8-8615CB2EE0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1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1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3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8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7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98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94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0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7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9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13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2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7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5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5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4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4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0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5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9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6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MRIP = multiple replications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5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8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8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1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BDF0-AE1C-4D85-9EF2-AAE4510D723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4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AD75-460A-4AB7-B0A8-8615CB2EE0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827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09800"/>
            <a:ext cx="4191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2209800"/>
            <a:ext cx="41910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4600" y="6572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Timmerer - AAU/TEWI/ITEC/MMC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572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54EA3E-30AA-4905-8133-5E4191FC9F73}" type="slidenum">
              <a:rPr lang="de-DE"/>
              <a:pPr/>
              <a:t>‹nº›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50825" y="6572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October 2014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27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600" y="2438400"/>
            <a:ext cx="64008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4343400"/>
            <a:ext cx="64008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October 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38900"/>
            <a:ext cx="27781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Timmerer - AAU/TEWI/ITEC/MMC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EDB483-D1A3-4635-80AE-6901B2EFA4D0}" type="slidenum">
              <a:rPr lang="de-DE"/>
              <a:pPr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27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2438400"/>
            <a:ext cx="3124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14600" y="4343400"/>
            <a:ext cx="3124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791200" y="2438400"/>
            <a:ext cx="3124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October 2014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438900"/>
            <a:ext cx="27781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Timmerer - AAU/TEWI/ITEC/MMC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6DC2A4-3497-435A-9C76-C1E4D7F29582}" type="slidenum">
              <a:rPr lang="de-DE"/>
              <a:pPr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27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438400"/>
            <a:ext cx="3124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2438400"/>
            <a:ext cx="3124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October 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38900"/>
            <a:ext cx="27781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Timmerer - AAU/TEWI/ITEC/MMC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AB6EF0-FC83-466D-8815-9F8F464C46E9}" type="slidenum">
              <a:rPr lang="de-DE"/>
              <a:pPr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27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4600" y="2438400"/>
            <a:ext cx="3124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2438400"/>
            <a:ext cx="3124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October 2014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38900"/>
            <a:ext cx="277812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Timmerer - AAU/TEWI/ITEC/MMC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389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AB214E-DD84-41CB-AC4A-F2AEF479C2C4}" type="slidenum">
              <a:rPr lang="de-DE"/>
              <a:pPr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19200"/>
            <a:ext cx="8763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219200"/>
            <a:ext cx="8763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219200"/>
            <a:ext cx="8763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19200"/>
            <a:ext cx="8763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219200"/>
            <a:ext cx="3352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UNI_KLU_Logo_cmyk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7151"/>
            <a:ext cx="1676400" cy="532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etp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etpp.org/doc/omnetpp/tictoc-tutoria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etpp.org/doc/omnetpp/UserGuide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mnetpp.org/documentation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 Introduction to OMNeT++ 4.5</a:t>
            </a:r>
            <a:br>
              <a:rPr lang="de-DE" dirty="0" smtClean="0"/>
            </a:br>
            <a:r>
              <a:rPr lang="de-DE" sz="1600" dirty="0" smtClean="0"/>
              <a:t>based on Documention from </a:t>
            </a:r>
            <a:r>
              <a:rPr lang="de-DE" sz="1600" dirty="0" smtClean="0">
                <a:hlinkClick r:id="rId3"/>
              </a:rPr>
              <a:t>http://www.omnetpp.org/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239000" cy="1752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Christian Timmerer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October 2014</a:t>
            </a:r>
          </a:p>
        </p:txBody>
      </p:sp>
      <p:pic>
        <p:nvPicPr>
          <p:cNvPr id="6" name="Picture 5" descr="Picture 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05" y="1409819"/>
            <a:ext cx="6438095" cy="952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410200"/>
            <a:ext cx="28392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Log:</a:t>
            </a:r>
          </a:p>
          <a:p>
            <a:pPr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Oct’14: Update to 4.5</a:t>
            </a:r>
          </a:p>
          <a:p>
            <a:pPr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Oct’13: Update to 4.3 </a:t>
            </a:r>
          </a:p>
          <a:p>
            <a:pPr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Oct’12: Update to 4.2</a:t>
            </a:r>
          </a:p>
          <a:p>
            <a:pPr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Oct’11: Minor corrections and updates </a:t>
            </a:r>
          </a:p>
          <a:p>
            <a:pPr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Oct’10: Update to 4.1</a:t>
            </a:r>
          </a:p>
          <a:p>
            <a:pPr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Oct’09: Update to 4.0 incl. IDE</a:t>
            </a:r>
          </a:p>
          <a:p>
            <a:pPr>
              <a:buFont typeface="Arial"/>
              <a:buChar char="•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Oct’08: Initial version based on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OMNet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++ 3.3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4308475"/>
            <a:ext cx="8077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1" dirty="0" err="1">
                <a:solidFill>
                  <a:srgbClr val="4F81BD"/>
                </a:solidFill>
                <a:latin typeface="Calibri" charset="0"/>
              </a:rPr>
              <a:t>Alpen-Adria-Universität</a:t>
            </a:r>
            <a:r>
              <a:rPr lang="en-US" sz="1200" b="1" dirty="0">
                <a:solidFill>
                  <a:srgbClr val="4F81BD"/>
                </a:solidFill>
                <a:latin typeface="Calibri" charset="0"/>
              </a:rPr>
              <a:t> Klagenfurt (AAU) </a:t>
            </a:r>
            <a:r>
              <a:rPr lang="en-US" sz="1200" b="1" dirty="0">
                <a:solidFill>
                  <a:srgbClr val="4F81BD"/>
                </a:solidFill>
                <a:latin typeface="Calibri" charset="0"/>
                <a:sym typeface="Wingdings" charset="0"/>
              </a:rPr>
              <a:t></a:t>
            </a:r>
            <a:r>
              <a:rPr lang="en-US" sz="1200" b="1" dirty="0">
                <a:solidFill>
                  <a:srgbClr val="4F81BD"/>
                </a:solidFill>
                <a:latin typeface="Calibri" charset="0"/>
              </a:rPr>
              <a:t> Faculty of Technical Sciences (TEWI)</a:t>
            </a:r>
          </a:p>
          <a:p>
            <a:pPr algn="ctr">
              <a:spcBef>
                <a:spcPct val="20000"/>
              </a:spcBef>
            </a:pPr>
            <a:r>
              <a:rPr lang="en-US" sz="1200" b="1" dirty="0" smtClean="0">
                <a:solidFill>
                  <a:srgbClr val="4F81BD"/>
                </a:solidFill>
                <a:latin typeface="Calibri" charset="0"/>
              </a:rPr>
              <a:t>Institute of </a:t>
            </a:r>
            <a:r>
              <a:rPr lang="en-US" sz="1200" b="1" dirty="0">
                <a:solidFill>
                  <a:srgbClr val="4F81BD"/>
                </a:solidFill>
                <a:latin typeface="Calibri" charset="0"/>
              </a:rPr>
              <a:t>Information Technology (ITEC) </a:t>
            </a:r>
            <a:r>
              <a:rPr lang="en-US" sz="1200" b="1" dirty="0">
                <a:solidFill>
                  <a:srgbClr val="4F81BD"/>
                </a:solidFill>
                <a:latin typeface="Calibri" charset="0"/>
                <a:sym typeface="Wingdings" charset="0"/>
              </a:rPr>
              <a:t></a:t>
            </a:r>
            <a:r>
              <a:rPr lang="en-US" sz="1200" b="1" dirty="0">
                <a:solidFill>
                  <a:srgbClr val="4F81BD"/>
                </a:solidFill>
                <a:latin typeface="Calibri" charset="0"/>
              </a:rPr>
              <a:t> Multimedia Communication (MMC)</a:t>
            </a:r>
          </a:p>
          <a:p>
            <a:pPr algn="ctr">
              <a:spcBef>
                <a:spcPct val="20000"/>
              </a:spcBef>
            </a:pPr>
            <a:r>
              <a:rPr lang="en-US" sz="1200" dirty="0" smtClean="0">
                <a:solidFill>
                  <a:srgbClr val="F79646"/>
                </a:solidFill>
                <a:latin typeface="Calibri" charset="0"/>
              </a:rPr>
              <a:t>http</a:t>
            </a:r>
            <a:r>
              <a:rPr lang="en-US" sz="1200" dirty="0">
                <a:solidFill>
                  <a:srgbClr val="F79646"/>
                </a:solidFill>
                <a:latin typeface="Calibri" charset="0"/>
              </a:rPr>
              <a:t>://</a:t>
            </a:r>
            <a:r>
              <a:rPr lang="en-US" sz="1200" dirty="0" err="1">
                <a:solidFill>
                  <a:srgbClr val="F79646"/>
                </a:solidFill>
                <a:latin typeface="Calibri" charset="0"/>
              </a:rPr>
              <a:t>blog.timmerer.com</a:t>
            </a:r>
            <a:r>
              <a:rPr lang="en-US" sz="1200" dirty="0">
                <a:solidFill>
                  <a:srgbClr val="F79646"/>
                </a:solidFill>
                <a:latin typeface="Calibri" charset="0"/>
                <a:sym typeface="Wingdings" charset="0"/>
              </a:rPr>
              <a:t> </a:t>
            </a:r>
            <a:r>
              <a:rPr lang="en-US" sz="1200" dirty="0" smtClean="0">
                <a:solidFill>
                  <a:srgbClr val="F79646"/>
                </a:solidFill>
                <a:latin typeface="Calibri" charset="0"/>
                <a:sym typeface="Wingdings" charset="0"/>
              </a:rPr>
              <a:t> @</a:t>
            </a:r>
            <a:r>
              <a:rPr lang="en-US" sz="1200" dirty="0">
                <a:solidFill>
                  <a:srgbClr val="F79646"/>
                </a:solidFill>
                <a:latin typeface="Calibri" charset="0"/>
                <a:sym typeface="Wingdings" charset="0"/>
              </a:rPr>
              <a:t>timse7 </a:t>
            </a:r>
            <a:r>
              <a:rPr lang="en-US" sz="1200" dirty="0" smtClean="0">
                <a:solidFill>
                  <a:srgbClr val="F79646"/>
                </a:solidFill>
                <a:latin typeface="Calibri" charset="0"/>
                <a:sym typeface="Wingdings" charset="0"/>
              </a:rPr>
              <a:t> </a:t>
            </a:r>
            <a:r>
              <a:rPr lang="en-US" sz="1200" dirty="0" err="1" smtClean="0">
                <a:solidFill>
                  <a:srgbClr val="F79646"/>
                </a:solidFill>
                <a:latin typeface="Calibri" charset="0"/>
              </a:rPr>
              <a:t>mailto:christian.timmerer</a:t>
            </a:r>
            <a:r>
              <a:rPr lang="en-US" sz="1200" dirty="0" err="1">
                <a:solidFill>
                  <a:srgbClr val="F79646"/>
                </a:solidFill>
                <a:latin typeface="Calibri" charset="0"/>
              </a:rPr>
              <a:t>@itec.uni-klu.ac.at</a:t>
            </a:r>
            <a:endParaRPr lang="en-US" sz="1600" dirty="0">
              <a:solidFill>
                <a:srgbClr val="F79646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572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Working with </a:t>
            </a:r>
            <a:r>
              <a:rPr lang="en-US" sz="3600" dirty="0" err="1" smtClean="0"/>
              <a:t>OMNet</a:t>
            </a:r>
            <a:r>
              <a:rPr lang="en-US" sz="3600" dirty="0" smtClean="0"/>
              <a:t>++: Flow Chart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4468100"/>
              </p:ext>
            </p:extLst>
          </p:nvPr>
        </p:nvGraphicFramePr>
        <p:xfrm>
          <a:off x="76200" y="457200"/>
          <a:ext cx="8001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 descr="http://www.omnetpp.org/external/images/s-mod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685800"/>
            <a:ext cx="571500" cy="476250"/>
          </a:xfrm>
          <a:prstGeom prst="rect">
            <a:avLst/>
          </a:prstGeom>
          <a:noFill/>
        </p:spPr>
      </p:pic>
      <p:pic>
        <p:nvPicPr>
          <p:cNvPr id="38916" name="Picture 4" descr="http://www.omnetpp.org/external/images/s-gned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1752600"/>
            <a:ext cx="476250" cy="476250"/>
          </a:xfrm>
          <a:prstGeom prst="rect">
            <a:avLst/>
          </a:prstGeom>
          <a:noFill/>
        </p:spPr>
      </p:pic>
      <p:pic>
        <p:nvPicPr>
          <p:cNvPr id="38918" name="Picture 6" descr="http://www.omnetpp.org/external/images/s-simp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3400" y="2819400"/>
            <a:ext cx="666750" cy="476250"/>
          </a:xfrm>
          <a:prstGeom prst="rect">
            <a:avLst/>
          </a:prstGeom>
          <a:noFill/>
        </p:spPr>
      </p:pic>
      <p:pic>
        <p:nvPicPr>
          <p:cNvPr id="38920" name="Picture 8" descr="http://www.omnetpp.org/external/images/s-ini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3962400"/>
            <a:ext cx="666750" cy="476250"/>
          </a:xfrm>
          <a:prstGeom prst="rect">
            <a:avLst/>
          </a:prstGeom>
          <a:noFill/>
        </p:spPr>
      </p:pic>
      <p:pic>
        <p:nvPicPr>
          <p:cNvPr id="38922" name="Picture 10" descr="http://www.omnetpp.org/external/images/s-tkenv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5029200"/>
            <a:ext cx="762000" cy="4762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8000" y="6096000"/>
            <a:ext cx="10160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TicToc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Short tutorial to </a:t>
            </a:r>
            <a:r>
              <a:rPr lang="en-US" dirty="0" err="1" smtClean="0"/>
              <a:t>OMNeT</a:t>
            </a:r>
            <a:r>
              <a:rPr lang="en-US" dirty="0" smtClean="0"/>
              <a:t>++ guides you through an example of </a:t>
            </a:r>
            <a:r>
              <a:rPr lang="en-US" dirty="0" smtClean="0">
                <a:solidFill>
                  <a:schemeClr val="accent2"/>
                </a:solidFill>
              </a:rPr>
              <a:t>modeling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simulation</a:t>
            </a:r>
          </a:p>
          <a:p>
            <a:r>
              <a:rPr lang="en-US" dirty="0" smtClean="0"/>
              <a:t>Showing you along the way some of the </a:t>
            </a:r>
            <a:r>
              <a:rPr lang="en-US" dirty="0" smtClean="0">
                <a:solidFill>
                  <a:schemeClr val="accent2"/>
                </a:solidFill>
              </a:rPr>
              <a:t>commonly used </a:t>
            </a:r>
            <a:r>
              <a:rPr lang="en-US" dirty="0" err="1" smtClean="0">
                <a:solidFill>
                  <a:schemeClr val="accent2"/>
                </a:solidFill>
              </a:rPr>
              <a:t>OMNeT</a:t>
            </a:r>
            <a:r>
              <a:rPr lang="en-US" dirty="0" smtClean="0">
                <a:solidFill>
                  <a:schemeClr val="accent2"/>
                </a:solidFill>
              </a:rPr>
              <a:t>++ features</a:t>
            </a:r>
          </a:p>
          <a:p>
            <a:r>
              <a:rPr lang="en-US" dirty="0" smtClean="0"/>
              <a:t>Based on the </a:t>
            </a:r>
            <a:r>
              <a:rPr lang="en-US" dirty="0" err="1" smtClean="0"/>
              <a:t>Tictoc</a:t>
            </a:r>
            <a:r>
              <a:rPr lang="en-US" dirty="0" smtClean="0"/>
              <a:t> example simulation: </a:t>
            </a:r>
            <a:r>
              <a:rPr lang="en-US" dirty="0" smtClean="0">
                <a:solidFill>
                  <a:schemeClr val="accent2"/>
                </a:solidFill>
              </a:rPr>
              <a:t>samples/</a:t>
            </a:r>
            <a:r>
              <a:rPr lang="en-US" dirty="0" err="1" smtClean="0">
                <a:solidFill>
                  <a:schemeClr val="accent2"/>
                </a:solidFill>
              </a:rPr>
              <a:t>tictoc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6"/>
                </a:solidFill>
              </a:rPr>
              <a:t>much more useful if you actually carry out at least the first steps described here</a:t>
            </a:r>
          </a:p>
          <a:p>
            <a:r>
              <a:rPr lang="en-US" dirty="0">
                <a:hlinkClick r:id="rId3"/>
              </a:rPr>
              <a:t>http://www.omnetpp.org/doc/omnetpp/tictoc-tutorial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Starting point</a:t>
            </a:r>
          </a:p>
          <a:p>
            <a:pPr lvl="1"/>
            <a:r>
              <a:rPr lang="en-US" dirty="0" smtClean="0"/>
              <a:t>"network" that consists of </a:t>
            </a:r>
            <a:r>
              <a:rPr lang="en-US" dirty="0" smtClean="0">
                <a:solidFill>
                  <a:schemeClr val="accent1"/>
                </a:solidFill>
              </a:rPr>
              <a:t>two nodes </a:t>
            </a:r>
            <a:r>
              <a:rPr lang="en-US" dirty="0" smtClean="0"/>
              <a:t>(cf. simulation of telecommunications network)</a:t>
            </a:r>
          </a:p>
          <a:p>
            <a:pPr lvl="1"/>
            <a:r>
              <a:rPr lang="en-US" dirty="0" smtClean="0"/>
              <a:t>One node will </a:t>
            </a:r>
            <a:r>
              <a:rPr lang="en-US" dirty="0" smtClean="0">
                <a:solidFill>
                  <a:schemeClr val="accent1"/>
                </a:solidFill>
              </a:rPr>
              <a:t>create a message </a:t>
            </a:r>
            <a:r>
              <a:rPr lang="en-US" dirty="0" smtClean="0"/>
              <a:t>and the two nodes will keep </a:t>
            </a:r>
            <a:r>
              <a:rPr lang="en-US" dirty="0" smtClean="0">
                <a:solidFill>
                  <a:schemeClr val="accent1"/>
                </a:solidFill>
              </a:rPr>
              <a:t>passing the same packet back and forth</a:t>
            </a:r>
          </a:p>
          <a:p>
            <a:pPr lvl="1"/>
            <a:r>
              <a:rPr lang="en-US" dirty="0" smtClean="0"/>
              <a:t>Nodes are called “</a:t>
            </a:r>
            <a:r>
              <a:rPr lang="en-US" dirty="0" smtClean="0">
                <a:solidFill>
                  <a:schemeClr val="accent1"/>
                </a:solidFill>
              </a:rPr>
              <a:t>tic</a:t>
            </a:r>
            <a:r>
              <a:rPr lang="en-US" dirty="0" smtClean="0"/>
              <a:t>” and “</a:t>
            </a:r>
            <a:r>
              <a:rPr lang="en-US" dirty="0" err="1" smtClean="0">
                <a:solidFill>
                  <a:schemeClr val="accent1"/>
                </a:solidFill>
              </a:rPr>
              <a:t>toc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Here are the </a:t>
            </a:r>
            <a:r>
              <a:rPr lang="en-US" dirty="0" smtClean="0">
                <a:solidFill>
                  <a:schemeClr val="accent2"/>
                </a:solidFill>
              </a:rPr>
              <a:t>steps</a:t>
            </a:r>
            <a:r>
              <a:rPr lang="en-US" dirty="0" smtClean="0"/>
              <a:t> you take to implement your first simulation </a:t>
            </a:r>
            <a:r>
              <a:rPr lang="en-US" dirty="0" smtClean="0">
                <a:solidFill>
                  <a:schemeClr val="accent2"/>
                </a:solidFill>
              </a:rPr>
              <a:t>from scratch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dirty="0" smtClean="0">
                <a:solidFill>
                  <a:schemeClr val="accent1"/>
                </a:solidFill>
              </a:rPr>
              <a:t>working directory </a:t>
            </a:r>
            <a:r>
              <a:rPr lang="en-US" dirty="0" smtClean="0"/>
              <a:t>called </a:t>
            </a:r>
            <a:r>
              <a:rPr lang="en-US" dirty="0" err="1" smtClean="0"/>
              <a:t>tictoc</a:t>
            </a:r>
            <a:r>
              <a:rPr lang="en-US" dirty="0" smtClean="0"/>
              <a:t>, and </a:t>
            </a:r>
            <a:r>
              <a:rPr lang="en-US" dirty="0" err="1" smtClean="0"/>
              <a:t>cd</a:t>
            </a:r>
            <a:r>
              <a:rPr lang="en-US" dirty="0" smtClean="0"/>
              <a:t> to this directory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Describe your example network by creating a </a:t>
            </a:r>
            <a:r>
              <a:rPr lang="en-US" dirty="0" smtClean="0">
                <a:solidFill>
                  <a:schemeClr val="accent1"/>
                </a:solidFill>
              </a:rPr>
              <a:t>topology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Implement the functionality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the </a:t>
            </a:r>
            <a:r>
              <a:rPr lang="en-US" dirty="0" err="1" smtClean="0">
                <a:solidFill>
                  <a:schemeClr val="accent1"/>
                </a:solidFill>
              </a:rPr>
              <a:t>Makefile</a:t>
            </a:r>
            <a:endParaRPr lang="en-US" dirty="0" smtClean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Compile and link </a:t>
            </a:r>
            <a:r>
              <a:rPr lang="en-US" dirty="0" smtClean="0"/>
              <a:t>the simulation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the </a:t>
            </a:r>
            <a:r>
              <a:rPr lang="en-US" dirty="0" smtClean="0">
                <a:solidFill>
                  <a:schemeClr val="accent1"/>
                </a:solidFill>
              </a:rPr>
              <a:t>omnetpp.ini</a:t>
            </a:r>
            <a:r>
              <a:rPr lang="en-US" dirty="0" smtClean="0"/>
              <a:t>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the </a:t>
            </a:r>
            <a:r>
              <a:rPr lang="en-US" dirty="0" smtClean="0">
                <a:solidFill>
                  <a:schemeClr val="accent1"/>
                </a:solidFill>
              </a:rPr>
              <a:t>executable</a:t>
            </a:r>
            <a:r>
              <a:rPr lang="en-US" dirty="0" smtClean="0"/>
              <a:t> using graphical user interface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Press the </a:t>
            </a:r>
            <a:r>
              <a:rPr lang="en-US" dirty="0" smtClean="0">
                <a:solidFill>
                  <a:schemeClr val="accent1"/>
                </a:solidFill>
              </a:rPr>
              <a:t>Run button </a:t>
            </a:r>
            <a:r>
              <a:rPr lang="en-US" dirty="0" smtClean="0"/>
              <a:t>on the toolbar to start the simulation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 can </a:t>
            </a:r>
            <a:r>
              <a:rPr lang="en-US" dirty="0" smtClean="0">
                <a:solidFill>
                  <a:schemeClr val="accent1"/>
                </a:solidFill>
              </a:rPr>
              <a:t>play</a:t>
            </a:r>
            <a:r>
              <a:rPr lang="en-US" dirty="0" smtClean="0"/>
              <a:t> with slowing down the animation or making it faster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 can </a:t>
            </a:r>
            <a:r>
              <a:rPr lang="en-US" dirty="0" smtClean="0">
                <a:solidFill>
                  <a:schemeClr val="accent1"/>
                </a:solidFill>
              </a:rPr>
              <a:t>exit</a:t>
            </a:r>
            <a:r>
              <a:rPr lang="en-US" dirty="0" smtClean="0"/>
              <a:t> the simulation program …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Describe your Example Network by creating a Topology File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24001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// This file is part of an </a:t>
            </a:r>
            <a:r>
              <a:rPr lang="en-US" sz="1400" dirty="0" err="1" smtClean="0">
                <a:latin typeface="Courier New"/>
                <a:cs typeface="Courier New"/>
              </a:rPr>
              <a:t>OMNeT</a:t>
            </a:r>
            <a:r>
              <a:rPr lang="en-US" sz="1400" dirty="0" smtClean="0">
                <a:latin typeface="Courier New"/>
                <a:cs typeface="Courier New"/>
              </a:rPr>
              <a:t>++/OMNEST simulation example.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// Copyright (C) 2003 </a:t>
            </a:r>
            <a:r>
              <a:rPr lang="en-US" sz="1400" dirty="0" err="1" smtClean="0">
                <a:latin typeface="Courier New"/>
                <a:cs typeface="Courier New"/>
              </a:rPr>
              <a:t>Ahmet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Sekercioglu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// Copyright (C) 2003-2008 </a:t>
            </a:r>
            <a:r>
              <a:rPr lang="en-US" sz="1400" dirty="0" err="1" smtClean="0">
                <a:latin typeface="Courier New"/>
                <a:cs typeface="Courier New"/>
              </a:rPr>
              <a:t>Andras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Varga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// This file is distributed WITHOUT ANY WARRANTY. See the file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// `license' for details on this and other legal matters.</a:t>
            </a:r>
          </a:p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b="1" dirty="0" smtClean="0">
                <a:latin typeface="Courier New"/>
                <a:cs typeface="Courier New"/>
              </a:rPr>
              <a:t>simple Txc1</a:t>
            </a:r>
            <a:r>
              <a:rPr lang="en-US" sz="1400" dirty="0" smtClean="0">
                <a:latin typeface="Courier New"/>
                <a:cs typeface="Courier New"/>
              </a:rPr>
              <a:t>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gates: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input </a:t>
            </a:r>
            <a:r>
              <a:rPr lang="en-US" sz="1400" b="1" dirty="0" smtClean="0">
                <a:latin typeface="Courier New"/>
                <a:cs typeface="Courier New"/>
              </a:rPr>
              <a:t>in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output </a:t>
            </a:r>
            <a:r>
              <a:rPr lang="en-US" sz="1400" b="1" dirty="0" smtClean="0">
                <a:latin typeface="Courier New"/>
                <a:cs typeface="Courier New"/>
              </a:rPr>
              <a:t>out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}</a:t>
            </a:r>
          </a:p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// Two instances (tic and </a:t>
            </a:r>
            <a:r>
              <a:rPr lang="en-US" sz="1400" dirty="0" err="1" smtClean="0">
                <a:latin typeface="Courier New"/>
                <a:cs typeface="Courier New"/>
              </a:rPr>
              <a:t>toc</a:t>
            </a:r>
            <a:r>
              <a:rPr lang="en-US" sz="1400" dirty="0" smtClean="0">
                <a:latin typeface="Courier New"/>
                <a:cs typeface="Courier New"/>
              </a:rPr>
              <a:t>) of Txc1 connected both ways.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// Tic and </a:t>
            </a:r>
            <a:r>
              <a:rPr lang="en-US" sz="1400" dirty="0" err="1" smtClean="0">
                <a:latin typeface="Courier New"/>
                <a:cs typeface="Courier New"/>
              </a:rPr>
              <a:t>toc</a:t>
            </a:r>
            <a:r>
              <a:rPr lang="en-US" sz="1400" dirty="0" smtClean="0">
                <a:latin typeface="Courier New"/>
                <a:cs typeface="Courier New"/>
              </a:rPr>
              <a:t> will pass messages to one another.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network Tictoc1</a:t>
            </a:r>
            <a:r>
              <a:rPr lang="en-US" sz="1400" dirty="0" smtClean="0">
                <a:latin typeface="Courier New"/>
                <a:cs typeface="Courier New"/>
              </a:rPr>
              <a:t> {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submodules</a:t>
            </a:r>
            <a:r>
              <a:rPr lang="en-US" sz="1400" dirty="0" smtClean="0">
                <a:latin typeface="Courier New"/>
                <a:cs typeface="Courier New"/>
              </a:rPr>
              <a:t>: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</a:t>
            </a:r>
            <a:r>
              <a:rPr lang="en-US" sz="1400" b="1" dirty="0" smtClean="0">
                <a:latin typeface="Courier New"/>
                <a:cs typeface="Courier New"/>
              </a:rPr>
              <a:t>tic</a:t>
            </a:r>
            <a:r>
              <a:rPr lang="en-US" sz="1400" dirty="0" smtClean="0">
                <a:latin typeface="Courier New"/>
                <a:cs typeface="Courier New"/>
              </a:rPr>
              <a:t>: Txc1;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</a:t>
            </a:r>
            <a:r>
              <a:rPr lang="en-US" sz="1400" b="1" dirty="0" err="1" smtClean="0">
                <a:latin typeface="Courier New"/>
                <a:cs typeface="Courier New"/>
              </a:rPr>
              <a:t>toc</a:t>
            </a:r>
            <a:r>
              <a:rPr lang="en-US" sz="1400" dirty="0" smtClean="0">
                <a:latin typeface="Courier New"/>
                <a:cs typeface="Courier New"/>
              </a:rPr>
              <a:t>: Txc1;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connections: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</a:t>
            </a:r>
            <a:r>
              <a:rPr lang="en-US" sz="1400" dirty="0" err="1" smtClean="0">
                <a:latin typeface="Courier New"/>
                <a:cs typeface="Courier New"/>
              </a:rPr>
              <a:t>tic.out</a:t>
            </a:r>
            <a:r>
              <a:rPr lang="en-US" sz="1400" dirty="0" smtClean="0">
                <a:latin typeface="Courier New"/>
                <a:cs typeface="Courier New"/>
              </a:rPr>
              <a:t> --&gt; { delay = 100ms; } --&gt; </a:t>
            </a:r>
            <a:r>
              <a:rPr lang="en-US" sz="1400" dirty="0" err="1" smtClean="0">
                <a:latin typeface="Courier New"/>
                <a:cs typeface="Courier New"/>
              </a:rPr>
              <a:t>toc.in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</a:t>
            </a:r>
            <a:r>
              <a:rPr lang="en-US" sz="1400" dirty="0" err="1" smtClean="0">
                <a:latin typeface="Courier New"/>
                <a:cs typeface="Courier New"/>
              </a:rPr>
              <a:t>tic.in</a:t>
            </a:r>
            <a:r>
              <a:rPr lang="en-US" sz="1400" dirty="0" smtClean="0">
                <a:latin typeface="Courier New"/>
                <a:cs typeface="Courier New"/>
              </a:rPr>
              <a:t> &lt;-- { delay = 100ms; } &lt;-- </a:t>
            </a:r>
            <a:r>
              <a:rPr lang="en-US" sz="1400" dirty="0" err="1" smtClean="0">
                <a:latin typeface="Courier New"/>
                <a:cs typeface="Courier New"/>
              </a:rPr>
              <a:t>toc.out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} 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562600" y="4648200"/>
            <a:ext cx="3505200" cy="1600200"/>
          </a:xfrm>
          <a:prstGeom prst="wedgeRoundRectCallout">
            <a:avLst>
              <a:gd name="adj1" fmla="val -138936"/>
              <a:gd name="adj2" fmla="val -467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/>
              <a:t>Tictoc1 is a network assembled from two </a:t>
            </a:r>
            <a:r>
              <a:rPr lang="en-US" sz="1600" dirty="0" err="1" smtClean="0"/>
              <a:t>submodules</a:t>
            </a:r>
            <a:r>
              <a:rPr lang="en-US" sz="1600" dirty="0" smtClean="0"/>
              <a:t> tic and </a:t>
            </a:r>
            <a:r>
              <a:rPr lang="en-US" sz="1600" dirty="0" err="1" smtClean="0"/>
              <a:t>toc</a:t>
            </a:r>
            <a:r>
              <a:rPr lang="en-US" sz="1600" dirty="0" smtClean="0"/>
              <a:t> (instances from a module type called Txc1).</a:t>
            </a:r>
          </a:p>
          <a:p>
            <a:pPr algn="just"/>
            <a:r>
              <a:rPr lang="en-US" sz="1600" dirty="0" smtClean="0"/>
              <a:t>Connection: tic’s output gate (out) to </a:t>
            </a:r>
            <a:r>
              <a:rPr lang="en-US" sz="1600" dirty="0" err="1" smtClean="0"/>
              <a:t>toc’s</a:t>
            </a:r>
            <a:r>
              <a:rPr lang="en-US" sz="1600" dirty="0" smtClean="0"/>
              <a:t> input gate and vice versa with propagation delay 100ms.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029200" y="2667000"/>
            <a:ext cx="4038600" cy="1066800"/>
          </a:xfrm>
          <a:prstGeom prst="wedgeRoundRectCallout">
            <a:avLst>
              <a:gd name="adj1" fmla="val -126323"/>
              <a:gd name="adj2" fmla="val -174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/>
              <a:t>Txc1 is a simple module type, i.e., atomic on NED level and implemented in C++.</a:t>
            </a:r>
          </a:p>
          <a:p>
            <a:pPr algn="just"/>
            <a:r>
              <a:rPr lang="en-US" sz="1600" dirty="0" smtClean="0"/>
              <a:t>Txc1 has one input gate named in, and one output gate named out 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 the Functionality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</a:rPr>
              <a:t>#include &lt;</a:t>
            </a:r>
            <a:r>
              <a:rPr lang="en-US" sz="1200" dirty="0" err="1" smtClean="0">
                <a:solidFill>
                  <a:schemeClr val="accent3"/>
                </a:solidFill>
              </a:rPr>
              <a:t>string.h</a:t>
            </a:r>
            <a:r>
              <a:rPr lang="en-US" sz="1200" dirty="0" smtClean="0">
                <a:solidFill>
                  <a:schemeClr val="accent3"/>
                </a:solidFill>
              </a:rPr>
              <a:t>&gt;</a:t>
            </a:r>
          </a:p>
          <a:p>
            <a:r>
              <a:rPr lang="en-US" sz="1200" dirty="0" smtClean="0">
                <a:solidFill>
                  <a:schemeClr val="accent3"/>
                </a:solidFill>
              </a:rPr>
              <a:t>#include &lt;</a:t>
            </a:r>
            <a:r>
              <a:rPr lang="en-US" sz="1200" dirty="0" err="1" smtClean="0">
                <a:solidFill>
                  <a:schemeClr val="accent3"/>
                </a:solidFill>
              </a:rPr>
              <a:t>omnetpp.h</a:t>
            </a:r>
            <a:r>
              <a:rPr lang="en-US" sz="1200" dirty="0" smtClean="0">
                <a:solidFill>
                  <a:schemeClr val="accent3"/>
                </a:solidFill>
              </a:rPr>
              <a:t>&gt;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chemeClr val="accent2"/>
                </a:solidFill>
              </a:rPr>
              <a:t>class Txc1</a:t>
            </a:r>
            <a:r>
              <a:rPr lang="en-US" sz="1200" dirty="0" smtClean="0"/>
              <a:t> : </a:t>
            </a:r>
            <a:r>
              <a:rPr lang="en-US" sz="1200" b="1" dirty="0" smtClean="0">
                <a:solidFill>
                  <a:schemeClr val="accent2"/>
                </a:solidFill>
              </a:rPr>
              <a:t>public </a:t>
            </a:r>
            <a:r>
              <a:rPr lang="en-US" sz="1200" b="1" dirty="0" err="1" smtClean="0">
                <a:solidFill>
                  <a:schemeClr val="accent2"/>
                </a:solidFill>
              </a:rPr>
              <a:t>cSimpleModule</a:t>
            </a:r>
            <a:r>
              <a:rPr lang="en-US" sz="1200" b="1" dirty="0" smtClean="0">
                <a:solidFill>
                  <a:schemeClr val="accent2"/>
                </a:solidFill>
              </a:rPr>
              <a:t> </a:t>
            </a:r>
            <a:r>
              <a:rPr lang="en-US" sz="1200" dirty="0" smtClean="0"/>
              <a:t>{</a:t>
            </a:r>
          </a:p>
          <a:p>
            <a:r>
              <a:rPr lang="en-US" sz="1200" dirty="0" smtClean="0"/>
              <a:t>  protected:  // The following redefined virtual function holds the algorithm.</a:t>
            </a:r>
          </a:p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chemeClr val="accent1"/>
                </a:solidFill>
              </a:rPr>
              <a:t>virtual void initialize();</a:t>
            </a:r>
          </a:p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chemeClr val="accent1"/>
                </a:solidFill>
              </a:rPr>
              <a:t>virtual void </a:t>
            </a:r>
            <a:r>
              <a:rPr lang="en-US" sz="1200" b="1" dirty="0" err="1" smtClean="0">
                <a:solidFill>
                  <a:schemeClr val="accent1"/>
                </a:solidFill>
              </a:rPr>
              <a:t>handleMessage</a:t>
            </a:r>
            <a:r>
              <a:rPr lang="en-US" sz="1200" b="1" dirty="0" smtClean="0">
                <a:solidFill>
                  <a:schemeClr val="accent1"/>
                </a:solidFill>
              </a:rPr>
              <a:t>(</a:t>
            </a:r>
            <a:r>
              <a:rPr lang="en-US" sz="1200" b="1" dirty="0" err="1" smtClean="0">
                <a:solidFill>
                  <a:schemeClr val="accent1"/>
                </a:solidFill>
              </a:rPr>
              <a:t>cMessage</a:t>
            </a:r>
            <a:r>
              <a:rPr lang="en-US" sz="1200" b="1" dirty="0" smtClean="0">
                <a:solidFill>
                  <a:schemeClr val="accent1"/>
                </a:solidFill>
              </a:rPr>
              <a:t> *</a:t>
            </a:r>
            <a:r>
              <a:rPr lang="en-US" sz="1200" b="1" dirty="0" err="1" smtClean="0">
                <a:solidFill>
                  <a:schemeClr val="accent1"/>
                </a:solidFill>
              </a:rPr>
              <a:t>msg</a:t>
            </a:r>
            <a:r>
              <a:rPr lang="en-US" sz="1200" b="1" dirty="0" smtClean="0">
                <a:solidFill>
                  <a:schemeClr val="accent1"/>
                </a:solidFill>
              </a:rPr>
              <a:t>);</a:t>
            </a:r>
          </a:p>
          <a:p>
            <a:r>
              <a:rPr lang="en-US" sz="1200" dirty="0" smtClean="0"/>
              <a:t>};</a:t>
            </a:r>
          </a:p>
          <a:p>
            <a:r>
              <a:rPr lang="en-US" sz="1200" b="1" dirty="0" err="1" smtClean="0">
                <a:solidFill>
                  <a:schemeClr val="accent6"/>
                </a:solidFill>
              </a:rPr>
              <a:t>Define_Module</a:t>
            </a:r>
            <a:r>
              <a:rPr lang="en-US" sz="1200" b="1" dirty="0" smtClean="0">
                <a:solidFill>
                  <a:schemeClr val="accent6"/>
                </a:solidFill>
              </a:rPr>
              <a:t>(Txc1);</a:t>
            </a:r>
            <a:r>
              <a:rPr lang="en-US" sz="1200" dirty="0" smtClean="0"/>
              <a:t> // The module class needs to be registered with </a:t>
            </a:r>
            <a:r>
              <a:rPr lang="en-US" sz="1200" dirty="0" err="1" smtClean="0"/>
              <a:t>OMNeT</a:t>
            </a:r>
            <a:r>
              <a:rPr lang="en-US" sz="1200" dirty="0" smtClean="0"/>
              <a:t>++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chemeClr val="accent1"/>
                </a:solidFill>
              </a:rPr>
              <a:t>void Txc1::initialize()</a:t>
            </a:r>
            <a:r>
              <a:rPr lang="en-US" sz="1200" dirty="0" smtClean="0"/>
              <a:t> {</a:t>
            </a:r>
          </a:p>
          <a:p>
            <a:r>
              <a:rPr lang="en-US" sz="1200" dirty="0" smtClean="0"/>
              <a:t>  // Initialize is called at the beginning of the simulation. To bootstrap the tic-</a:t>
            </a:r>
            <a:r>
              <a:rPr lang="en-US" sz="1200" dirty="0" err="1" smtClean="0"/>
              <a:t>toc</a:t>
            </a:r>
            <a:r>
              <a:rPr lang="en-US" sz="1200" dirty="0" smtClean="0"/>
              <a:t>-tic-</a:t>
            </a:r>
            <a:r>
              <a:rPr lang="en-US" sz="1200" dirty="0" err="1" smtClean="0"/>
              <a:t>toc</a:t>
            </a:r>
            <a:r>
              <a:rPr lang="en-US" sz="1200" dirty="0" smtClean="0"/>
              <a:t> process, one of the modules needs</a:t>
            </a:r>
          </a:p>
          <a:p>
            <a:r>
              <a:rPr lang="en-US" sz="1200" dirty="0" smtClean="0"/>
              <a:t>  // to send the first message. Let this be `tic‘. Am I Tic or Toc?</a:t>
            </a:r>
          </a:p>
          <a:p>
            <a:r>
              <a:rPr lang="en-US" sz="1200" dirty="0" smtClean="0"/>
              <a:t>  if (</a:t>
            </a:r>
            <a:r>
              <a:rPr lang="en-US" sz="1200" b="1" dirty="0" err="1" smtClean="0">
                <a:solidFill>
                  <a:schemeClr val="accent5"/>
                </a:solidFill>
              </a:rPr>
              <a:t>strcmp("tic</a:t>
            </a:r>
            <a:r>
              <a:rPr lang="en-US" sz="1200" b="1" dirty="0" smtClean="0">
                <a:solidFill>
                  <a:schemeClr val="accent5"/>
                </a:solidFill>
              </a:rPr>
              <a:t>", </a:t>
            </a:r>
            <a:r>
              <a:rPr lang="en-US" sz="1200" b="1" dirty="0" err="1" smtClean="0">
                <a:solidFill>
                  <a:schemeClr val="accent5"/>
                </a:solidFill>
              </a:rPr>
              <a:t>getName</a:t>
            </a:r>
            <a:r>
              <a:rPr lang="en-US" sz="1200" b="1" dirty="0" smtClean="0">
                <a:solidFill>
                  <a:schemeClr val="accent5"/>
                </a:solidFill>
              </a:rPr>
              <a:t>()) == 0</a:t>
            </a:r>
            <a:r>
              <a:rPr lang="en-US" sz="1200" dirty="0" smtClean="0"/>
              <a:t>) {</a:t>
            </a:r>
          </a:p>
          <a:p>
            <a:r>
              <a:rPr lang="en-US" sz="1200" dirty="0" smtClean="0"/>
              <a:t>    // create and send first message on gate "out". "</a:t>
            </a:r>
            <a:r>
              <a:rPr lang="en-US" sz="1200" dirty="0" err="1" smtClean="0"/>
              <a:t>tictocMsg</a:t>
            </a:r>
            <a:r>
              <a:rPr lang="en-US" sz="1200" dirty="0" smtClean="0"/>
              <a:t>" is an arbitrary string which will be the name of the message object.</a:t>
            </a:r>
          </a:p>
          <a:p>
            <a:r>
              <a:rPr lang="en-US" sz="1200" dirty="0" smtClean="0"/>
              <a:t>    </a:t>
            </a:r>
            <a:r>
              <a:rPr lang="en-US" sz="1200" b="1" dirty="0" err="1" smtClean="0">
                <a:solidFill>
                  <a:schemeClr val="accent4"/>
                </a:solidFill>
              </a:rPr>
              <a:t>cMessage</a:t>
            </a:r>
            <a:r>
              <a:rPr lang="en-US" sz="1200" b="1" dirty="0" smtClean="0">
                <a:solidFill>
                  <a:schemeClr val="accent4"/>
                </a:solidFill>
              </a:rPr>
              <a:t> *</a:t>
            </a:r>
            <a:r>
              <a:rPr lang="en-US" sz="1200" b="1" dirty="0" err="1" smtClean="0">
                <a:solidFill>
                  <a:schemeClr val="accent4"/>
                </a:solidFill>
              </a:rPr>
              <a:t>msg</a:t>
            </a:r>
            <a:r>
              <a:rPr lang="en-US" sz="1200" b="1" dirty="0" smtClean="0">
                <a:solidFill>
                  <a:schemeClr val="accent4"/>
                </a:solidFill>
              </a:rPr>
              <a:t> = new </a:t>
            </a:r>
            <a:r>
              <a:rPr lang="en-US" sz="1200" b="1" dirty="0" err="1" smtClean="0">
                <a:solidFill>
                  <a:schemeClr val="accent4"/>
                </a:solidFill>
              </a:rPr>
              <a:t>cMessage</a:t>
            </a:r>
            <a:r>
              <a:rPr lang="en-US" sz="1200" b="1" dirty="0" smtClean="0">
                <a:solidFill>
                  <a:schemeClr val="accent4"/>
                </a:solidFill>
              </a:rPr>
              <a:t>("</a:t>
            </a:r>
            <a:r>
              <a:rPr lang="en-US" sz="1200" b="1" dirty="0" err="1" smtClean="0">
                <a:solidFill>
                  <a:schemeClr val="accent4"/>
                </a:solidFill>
              </a:rPr>
              <a:t>tictocMsg</a:t>
            </a:r>
            <a:r>
              <a:rPr lang="en-US" sz="1200" b="1" dirty="0" smtClean="0">
                <a:solidFill>
                  <a:schemeClr val="accent4"/>
                </a:solidFill>
              </a:rPr>
              <a:t>")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chemeClr val="accent4"/>
                </a:solidFill>
              </a:rPr>
              <a:t>send(</a:t>
            </a:r>
            <a:r>
              <a:rPr lang="en-US" sz="1200" b="1" dirty="0" err="1" smtClean="0">
                <a:solidFill>
                  <a:schemeClr val="accent4"/>
                </a:solidFill>
              </a:rPr>
              <a:t>msg</a:t>
            </a:r>
            <a:r>
              <a:rPr lang="en-US" sz="1200" b="1" dirty="0" smtClean="0">
                <a:solidFill>
                  <a:schemeClr val="accent4"/>
                </a:solidFill>
              </a:rPr>
              <a:t>, "out");</a:t>
            </a:r>
          </a:p>
          <a:p>
            <a:r>
              <a:rPr lang="en-US" sz="1200" dirty="0" smtClean="0"/>
              <a:t>  }</a:t>
            </a:r>
          </a:p>
          <a:p>
            <a:r>
              <a:rPr lang="en-US" sz="1200" dirty="0" smtClean="0"/>
              <a:t>}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void Txc1::</a:t>
            </a:r>
            <a:r>
              <a:rPr lang="en-US" sz="1200" b="1" dirty="0" err="1" smtClean="0">
                <a:solidFill>
                  <a:schemeClr val="accent1"/>
                </a:solidFill>
              </a:rPr>
              <a:t>handleMessage</a:t>
            </a:r>
            <a:r>
              <a:rPr lang="en-US" sz="1200" b="1" dirty="0" smtClean="0">
                <a:solidFill>
                  <a:schemeClr val="accent1"/>
                </a:solidFill>
              </a:rPr>
              <a:t>(</a:t>
            </a:r>
            <a:r>
              <a:rPr lang="en-US" sz="1200" b="1" dirty="0" err="1" smtClean="0">
                <a:solidFill>
                  <a:schemeClr val="accent1"/>
                </a:solidFill>
              </a:rPr>
              <a:t>cMessage</a:t>
            </a:r>
            <a:r>
              <a:rPr lang="en-US" sz="1200" b="1" dirty="0" smtClean="0">
                <a:solidFill>
                  <a:schemeClr val="accent1"/>
                </a:solidFill>
              </a:rPr>
              <a:t> *</a:t>
            </a:r>
            <a:r>
              <a:rPr lang="en-US" sz="1200" b="1" dirty="0" err="1" smtClean="0">
                <a:solidFill>
                  <a:schemeClr val="accent1"/>
                </a:solidFill>
              </a:rPr>
              <a:t>msg</a:t>
            </a:r>
            <a:r>
              <a:rPr lang="en-US" sz="1200" b="1" dirty="0" smtClean="0">
                <a:solidFill>
                  <a:schemeClr val="accent1"/>
                </a:solidFill>
              </a:rPr>
              <a:t>)</a:t>
            </a:r>
            <a:r>
              <a:rPr lang="en-US" sz="1200" dirty="0" smtClean="0"/>
              <a:t> {</a:t>
            </a:r>
          </a:p>
          <a:p>
            <a:r>
              <a:rPr lang="en-US" sz="1200" dirty="0" smtClean="0"/>
              <a:t>  // The </a:t>
            </a:r>
            <a:r>
              <a:rPr lang="en-US" sz="1200" dirty="0" err="1" smtClean="0"/>
              <a:t>handleMessage</a:t>
            </a:r>
            <a:r>
              <a:rPr lang="en-US" sz="1200" dirty="0" smtClean="0"/>
              <a:t>() method is called whenever a message arrives at the module.</a:t>
            </a:r>
          </a:p>
          <a:p>
            <a:r>
              <a:rPr lang="en-US" sz="1200" dirty="0" smtClean="0"/>
              <a:t>  // Here, we just send it to the other module, through gate `out'.</a:t>
            </a:r>
          </a:p>
          <a:p>
            <a:r>
              <a:rPr lang="en-US" sz="1200" dirty="0" smtClean="0"/>
              <a:t>  // Because both `tic' and `</a:t>
            </a:r>
            <a:r>
              <a:rPr lang="en-US" sz="1200" dirty="0" err="1" smtClean="0"/>
              <a:t>toc</a:t>
            </a:r>
            <a:r>
              <a:rPr lang="en-US" sz="1200" dirty="0" smtClean="0"/>
              <a:t>' does the same, the message will bounce between the two.</a:t>
            </a:r>
          </a:p>
          <a:p>
            <a:r>
              <a:rPr lang="en-US" sz="1200" dirty="0" smtClean="0"/>
              <a:t>  </a:t>
            </a:r>
            <a:r>
              <a:rPr lang="en-US" sz="1200" b="1" dirty="0" smtClean="0">
                <a:solidFill>
                  <a:schemeClr val="accent4"/>
                </a:solidFill>
              </a:rPr>
              <a:t>send(</a:t>
            </a:r>
            <a:r>
              <a:rPr lang="en-US" sz="1200" b="1" dirty="0" err="1" smtClean="0">
                <a:solidFill>
                  <a:schemeClr val="accent4"/>
                </a:solidFill>
              </a:rPr>
              <a:t>msg</a:t>
            </a:r>
            <a:r>
              <a:rPr lang="en-US" sz="1200" b="1" dirty="0" smtClean="0">
                <a:solidFill>
                  <a:schemeClr val="accent4"/>
                </a:solidFill>
              </a:rPr>
              <a:t>, "out");</a:t>
            </a:r>
          </a:p>
          <a:p>
            <a:r>
              <a:rPr lang="en-US" sz="1200" dirty="0" smtClean="0"/>
              <a:t>} </a:t>
            </a:r>
            <a:endParaRPr lang="en-US" sz="1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971800" y="1295400"/>
            <a:ext cx="2667000" cy="685800"/>
          </a:xfrm>
          <a:prstGeom prst="wedgeRoundRectCallout">
            <a:avLst>
              <a:gd name="adj1" fmla="val -116984"/>
              <a:gd name="adj2" fmla="val 598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/>
              <a:t>Txc1 simple module represented as C++ class Txc1; subclass from </a:t>
            </a:r>
            <a:r>
              <a:rPr lang="en-US" sz="1400" dirty="0" err="1" smtClean="0"/>
              <a:t>cSimpleModule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943600" y="1905000"/>
            <a:ext cx="2667000" cy="609600"/>
          </a:xfrm>
          <a:prstGeom prst="wedgeRoundRectCallout">
            <a:avLst>
              <a:gd name="adj1" fmla="val -137795"/>
              <a:gd name="adj2" fmla="val 600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/>
              <a:t>Need to redefine two methods from </a:t>
            </a:r>
            <a:r>
              <a:rPr lang="en-US" sz="1400" dirty="0" err="1" smtClean="0"/>
              <a:t>cSimpleModule</a:t>
            </a:r>
            <a:r>
              <a:rPr lang="en-US" sz="1400" dirty="0" smtClean="0"/>
              <a:t>: initialize() and </a:t>
            </a:r>
            <a:r>
              <a:rPr lang="en-US" sz="1400" dirty="0" err="1" smtClean="0"/>
              <a:t>handleMessage</a:t>
            </a:r>
            <a:r>
              <a:rPr lang="en-US" sz="1400" dirty="0" smtClean="0"/>
              <a:t>().</a:t>
            </a:r>
            <a:endParaRPr lang="en-US" sz="1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200400" y="4495800"/>
            <a:ext cx="2209800" cy="457200"/>
          </a:xfrm>
          <a:prstGeom prst="wedgeRoundRectCallout">
            <a:avLst>
              <a:gd name="adj1" fmla="val -77796"/>
              <a:gd name="adj2" fmla="val -539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/>
              <a:t>Create </a:t>
            </a:r>
            <a:r>
              <a:rPr lang="en-US" sz="1400" dirty="0" err="1" smtClean="0"/>
              <a:t>cMessage</a:t>
            </a:r>
            <a:r>
              <a:rPr lang="en-US" sz="1400" dirty="0" smtClean="0"/>
              <a:t> and send it to out on gate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209800" y="5867400"/>
            <a:ext cx="1219200" cy="304800"/>
          </a:xfrm>
          <a:prstGeom prst="wedgeRoundRectCallout">
            <a:avLst>
              <a:gd name="adj1" fmla="val -86473"/>
              <a:gd name="adj2" fmla="val -6379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/>
              <a:t>Send it back.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Create the </a:t>
            </a:r>
            <a:r>
              <a:rPr lang="en-US" sz="2800" dirty="0" err="1" smtClean="0"/>
              <a:t>Makefile</a:t>
            </a:r>
            <a:r>
              <a:rPr lang="en-US" sz="2800" dirty="0" smtClean="0"/>
              <a:t>, Compile, and Link the Simulation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>
                <a:solidFill>
                  <a:schemeClr val="accent2"/>
                </a:solidFill>
              </a:rPr>
              <a:t>Makefile</a:t>
            </a:r>
            <a:r>
              <a:rPr lang="en-US" dirty="0" smtClean="0"/>
              <a:t>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opp_makemake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This command should have now created a </a:t>
            </a:r>
            <a:r>
              <a:rPr lang="en-US" dirty="0" err="1" smtClean="0"/>
              <a:t>Makefile</a:t>
            </a:r>
            <a:r>
              <a:rPr lang="en-US" dirty="0" smtClean="0"/>
              <a:t> in the working directory </a:t>
            </a:r>
            <a:r>
              <a:rPr lang="en-US" dirty="0" err="1" smtClean="0"/>
              <a:t>tictoc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Compile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link</a:t>
            </a:r>
            <a:r>
              <a:rPr lang="en-US" dirty="0" smtClean="0"/>
              <a:t> the simulation: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make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If you </a:t>
            </a:r>
            <a:r>
              <a:rPr lang="en-US" dirty="0" smtClean="0">
                <a:solidFill>
                  <a:schemeClr val="accent1"/>
                </a:solidFill>
              </a:rPr>
              <a:t>start the executable now</a:t>
            </a:r>
            <a:r>
              <a:rPr lang="en-US" dirty="0" smtClean="0"/>
              <a:t>, it will complain that it </a:t>
            </a:r>
            <a:r>
              <a:rPr lang="en-US" dirty="0" smtClean="0">
                <a:solidFill>
                  <a:schemeClr val="accent1"/>
                </a:solidFill>
              </a:rPr>
              <a:t>cannot find the file </a:t>
            </a:r>
            <a:r>
              <a:rPr lang="en-US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omnetpp.ini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omnetpp.ini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… tells the simulation program which network you want to simulate</a:t>
            </a:r>
          </a:p>
          <a:p>
            <a:r>
              <a:rPr lang="en-US" dirty="0" smtClean="0"/>
              <a:t>… you can pass parameters to the model</a:t>
            </a:r>
          </a:p>
          <a:p>
            <a:r>
              <a:rPr lang="en-US" dirty="0" smtClean="0"/>
              <a:t>… explicitly specify seeds for the random number generators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2667000"/>
            <a:ext cx="8001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# This file is shared by all </a:t>
            </a:r>
            <a:r>
              <a:rPr lang="en-US" sz="1400" dirty="0" err="1" smtClean="0"/>
              <a:t>tictoc</a:t>
            </a:r>
            <a:r>
              <a:rPr lang="en-US" sz="1400" dirty="0" smtClean="0"/>
              <a:t> simulations.</a:t>
            </a:r>
          </a:p>
          <a:p>
            <a:r>
              <a:rPr lang="en-US" sz="1400" dirty="0" smtClean="0"/>
              <a:t># Lines beginning with `#' are comments</a:t>
            </a:r>
          </a:p>
          <a:p>
            <a:r>
              <a:rPr lang="en-US" sz="1400" b="1" dirty="0" smtClean="0">
                <a:solidFill>
                  <a:schemeClr val="accent2"/>
                </a:solidFill>
              </a:rPr>
              <a:t>[General]</a:t>
            </a:r>
          </a:p>
          <a:p>
            <a:r>
              <a:rPr lang="en-US" sz="1400" dirty="0" smtClean="0"/>
              <a:t># nothing here</a:t>
            </a:r>
          </a:p>
          <a:p>
            <a:r>
              <a:rPr lang="en-US" sz="1400" b="1" dirty="0" smtClean="0">
                <a:solidFill>
                  <a:schemeClr val="accent2"/>
                </a:solidFill>
              </a:rPr>
              <a:t>[</a:t>
            </a:r>
            <a:r>
              <a:rPr lang="en-US" sz="1400" b="1" dirty="0" err="1" smtClean="0">
                <a:solidFill>
                  <a:schemeClr val="accent2"/>
                </a:solidFill>
              </a:rPr>
              <a:t>Config</a:t>
            </a:r>
            <a:r>
              <a:rPr lang="en-US" sz="1400" b="1" dirty="0" smtClean="0">
                <a:solidFill>
                  <a:schemeClr val="accent2"/>
                </a:solidFill>
              </a:rPr>
              <a:t> Tictoc1]</a:t>
            </a:r>
            <a:endParaRPr lang="en-US" sz="1400" dirty="0" smtClean="0"/>
          </a:p>
          <a:p>
            <a:r>
              <a:rPr lang="en-US" sz="1400" dirty="0" smtClean="0"/>
              <a:t>  </a:t>
            </a:r>
            <a:r>
              <a:rPr lang="en-US" sz="1400" b="1" dirty="0" smtClean="0">
                <a:solidFill>
                  <a:schemeClr val="accent1"/>
                </a:solidFill>
              </a:rPr>
              <a:t>network</a:t>
            </a:r>
            <a:r>
              <a:rPr lang="en-US" sz="1400" dirty="0" smtClean="0"/>
              <a:t> = </a:t>
            </a:r>
            <a:r>
              <a:rPr lang="en-US" sz="1400" b="1" dirty="0">
                <a:solidFill>
                  <a:schemeClr val="accent3"/>
                </a:solidFill>
              </a:rPr>
              <a:t>T</a:t>
            </a:r>
            <a:r>
              <a:rPr lang="en-US" sz="1400" b="1" dirty="0" smtClean="0">
                <a:solidFill>
                  <a:schemeClr val="accent3"/>
                </a:solidFill>
              </a:rPr>
              <a:t>ictoc1</a:t>
            </a:r>
            <a:r>
              <a:rPr lang="en-US" sz="1400" dirty="0" smtClean="0"/>
              <a:t> # this line is for </a:t>
            </a:r>
            <a:r>
              <a:rPr lang="en-US" sz="1400" dirty="0" err="1" smtClean="0"/>
              <a:t>Cmdenv</a:t>
            </a:r>
            <a:r>
              <a:rPr lang="en-US" sz="1400" dirty="0" smtClean="0"/>
              <a:t>, </a:t>
            </a:r>
            <a:r>
              <a:rPr lang="en-US" sz="1400" dirty="0" err="1" smtClean="0"/>
              <a:t>Tkenv</a:t>
            </a:r>
            <a:r>
              <a:rPr lang="en-US" sz="1400" dirty="0" smtClean="0"/>
              <a:t> will still let you choose from a dialog</a:t>
            </a:r>
          </a:p>
          <a:p>
            <a:r>
              <a:rPr lang="en-US" sz="1400" b="1" dirty="0" smtClean="0"/>
              <a:t>…</a:t>
            </a:r>
          </a:p>
          <a:p>
            <a:r>
              <a:rPr lang="en-US" sz="1400" b="1" dirty="0" smtClean="0">
                <a:solidFill>
                  <a:schemeClr val="accent2"/>
                </a:solidFill>
              </a:rPr>
              <a:t>[</a:t>
            </a:r>
            <a:r>
              <a:rPr lang="en-US" sz="1400" b="1" dirty="0" err="1">
                <a:solidFill>
                  <a:schemeClr val="accent2"/>
                </a:solidFill>
              </a:rPr>
              <a:t>Config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Tictoc4]</a:t>
            </a:r>
            <a:endParaRPr lang="en-US" sz="1400" dirty="0"/>
          </a:p>
          <a:p>
            <a:r>
              <a:rPr lang="en-US" sz="1400" dirty="0" smtClean="0"/>
              <a:t>  </a:t>
            </a:r>
            <a:r>
              <a:rPr lang="en-US" sz="1400" b="1" dirty="0" smtClean="0">
                <a:solidFill>
                  <a:schemeClr val="accent1"/>
                </a:solidFill>
              </a:rPr>
              <a:t>network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b="1" dirty="0" smtClean="0">
                <a:solidFill>
                  <a:schemeClr val="accent3"/>
                </a:solidFill>
              </a:rPr>
              <a:t>Tictoc4</a:t>
            </a:r>
            <a:endParaRPr lang="en-US" sz="1400" dirty="0" smtClean="0"/>
          </a:p>
          <a:p>
            <a:r>
              <a:rPr lang="en-US" sz="1400" b="1" dirty="0" smtClean="0">
                <a:solidFill>
                  <a:schemeClr val="accent1"/>
                </a:solidFill>
              </a:rPr>
              <a:t>  tictoc4.toc.limit</a:t>
            </a:r>
            <a:r>
              <a:rPr lang="en-US" sz="1400" dirty="0" smtClean="0"/>
              <a:t> = </a:t>
            </a:r>
            <a:r>
              <a:rPr lang="en-US" sz="1400" b="1" dirty="0" smtClean="0">
                <a:solidFill>
                  <a:schemeClr val="accent3"/>
                </a:solidFill>
              </a:rPr>
              <a:t>5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[</a:t>
            </a:r>
            <a:r>
              <a:rPr lang="en-US" sz="1400" b="1" dirty="0" err="1">
                <a:solidFill>
                  <a:schemeClr val="accent2"/>
                </a:solidFill>
              </a:rPr>
              <a:t>Config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Tictoc7]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b="1" dirty="0">
                <a:solidFill>
                  <a:schemeClr val="accent1"/>
                </a:solidFill>
              </a:rPr>
              <a:t>network</a:t>
            </a:r>
            <a:r>
              <a:rPr lang="en-US" sz="1400" dirty="0"/>
              <a:t> = </a:t>
            </a:r>
            <a:r>
              <a:rPr lang="en-US" sz="1400" b="1" dirty="0" smtClean="0">
                <a:solidFill>
                  <a:schemeClr val="accent3"/>
                </a:solidFill>
              </a:rPr>
              <a:t>Tictoc7</a:t>
            </a:r>
            <a:endParaRPr lang="en-US" sz="1400" dirty="0"/>
          </a:p>
          <a:p>
            <a:r>
              <a:rPr lang="en-US" sz="1400" dirty="0" smtClean="0"/>
              <a:t>  # argument to exponential() is the mean; </a:t>
            </a:r>
            <a:r>
              <a:rPr lang="en-US" sz="1400" dirty="0" err="1" smtClean="0"/>
              <a:t>truncnormal</a:t>
            </a:r>
            <a:r>
              <a:rPr lang="en-US" sz="1400" dirty="0" smtClean="0"/>
              <a:t>() returns values from</a:t>
            </a:r>
          </a:p>
          <a:p>
            <a:r>
              <a:rPr lang="en-US" sz="1400" dirty="0" smtClean="0"/>
              <a:t>  # the normal distribution truncated to nonnegative values</a:t>
            </a:r>
          </a:p>
          <a:p>
            <a:r>
              <a:rPr lang="en-US" sz="1400" dirty="0" smtClean="0"/>
              <a:t>  </a:t>
            </a:r>
            <a:r>
              <a:rPr lang="en-US" sz="1400" b="1" dirty="0" smtClean="0">
                <a:solidFill>
                  <a:schemeClr val="accent1"/>
                </a:solidFill>
              </a:rPr>
              <a:t>tictoc7.tic.delayTime</a:t>
            </a:r>
            <a:r>
              <a:rPr lang="en-US" sz="1400" dirty="0" smtClean="0"/>
              <a:t> = </a:t>
            </a:r>
            <a:r>
              <a:rPr lang="en-US" sz="1400" b="1" dirty="0" smtClean="0">
                <a:solidFill>
                  <a:schemeClr val="accent3"/>
                </a:solidFill>
              </a:rPr>
              <a:t>exponential(3s)</a:t>
            </a:r>
          </a:p>
          <a:p>
            <a:r>
              <a:rPr lang="en-US" sz="1400" dirty="0" smtClean="0"/>
              <a:t>  </a:t>
            </a:r>
            <a:r>
              <a:rPr lang="en-US" sz="1400" b="1" dirty="0" smtClean="0">
                <a:solidFill>
                  <a:schemeClr val="accent1"/>
                </a:solidFill>
              </a:rPr>
              <a:t>tictoc7.toc.delayTime</a:t>
            </a:r>
            <a:r>
              <a:rPr lang="en-US" sz="1400" dirty="0" smtClean="0"/>
              <a:t> = </a:t>
            </a:r>
            <a:r>
              <a:rPr lang="en-US" sz="1400" b="1" dirty="0" smtClean="0">
                <a:solidFill>
                  <a:schemeClr val="accent3"/>
                </a:solidFill>
              </a:rPr>
              <a:t>truncnormal(3s,1s) </a:t>
            </a:r>
            <a:endParaRPr lang="en-US" sz="1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the Executable, Run, Play, 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tictoc</a:t>
            </a:r>
            <a:r>
              <a:rPr lang="en-US" dirty="0" smtClean="0"/>
              <a:t> shall start the simulation environment</a:t>
            </a:r>
          </a:p>
          <a:p>
            <a:r>
              <a:rPr lang="en-US" dirty="0" smtClean="0"/>
              <a:t>Hit </a:t>
            </a:r>
            <a:r>
              <a:rPr lang="en-US" dirty="0" smtClean="0">
                <a:solidFill>
                  <a:schemeClr val="accent2"/>
                </a:solidFill>
              </a:rPr>
              <a:t>Run button </a:t>
            </a:r>
            <a:r>
              <a:rPr lang="en-US" dirty="0" smtClean="0"/>
              <a:t>to start the actual simulation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Play around</a:t>
            </a:r>
            <a:r>
              <a:rPr lang="en-US" dirty="0" smtClean="0"/>
              <a:t>, e.g., fast forward, stop, etc.</a:t>
            </a:r>
          </a:p>
          <a:p>
            <a:r>
              <a:rPr lang="en-US" dirty="0" smtClean="0"/>
              <a:t>Hit </a:t>
            </a:r>
            <a:r>
              <a:rPr lang="en-US" dirty="0" smtClean="0">
                <a:solidFill>
                  <a:schemeClr val="accent2"/>
                </a:solidFill>
              </a:rPr>
              <a:t>File-&gt;Exit</a:t>
            </a:r>
            <a:r>
              <a:rPr lang="en-US" dirty="0" smtClean="0"/>
              <a:t> to close the simulation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124200"/>
            <a:ext cx="499520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the 2-node </a:t>
            </a:r>
            <a:r>
              <a:rPr lang="en-US" dirty="0" err="1" smtClean="0"/>
              <a:t>TicToc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 2: </a:t>
            </a:r>
            <a:r>
              <a:rPr lang="en-US" dirty="0" smtClean="0">
                <a:solidFill>
                  <a:schemeClr val="accent2"/>
                </a:solidFill>
              </a:rPr>
              <a:t>Refining the graphics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2"/>
                </a:solidFill>
              </a:rPr>
              <a:t>adding debugging output</a:t>
            </a:r>
          </a:p>
          <a:p>
            <a:r>
              <a:rPr lang="en-US" dirty="0" smtClean="0"/>
              <a:t>Step 3: Adding </a:t>
            </a:r>
            <a:r>
              <a:rPr lang="en-US" dirty="0" smtClean="0">
                <a:solidFill>
                  <a:schemeClr val="accent2"/>
                </a:solidFill>
              </a:rPr>
              <a:t>state variables</a:t>
            </a:r>
          </a:p>
          <a:p>
            <a:r>
              <a:rPr lang="en-US" dirty="0" smtClean="0"/>
              <a:t>Step 4: Adding </a:t>
            </a:r>
            <a:r>
              <a:rPr lang="en-US" dirty="0" smtClean="0">
                <a:solidFill>
                  <a:schemeClr val="accent2"/>
                </a:solidFill>
              </a:rPr>
              <a:t>parameters</a:t>
            </a:r>
          </a:p>
          <a:p>
            <a:r>
              <a:rPr lang="en-US" sz="3243" dirty="0" smtClean="0"/>
              <a:t>Step 5:</a:t>
            </a:r>
            <a:r>
              <a:rPr lang="en-US" dirty="0" smtClean="0">
                <a:solidFill>
                  <a:schemeClr val="accent2"/>
                </a:solidFill>
              </a:rPr>
              <a:t> Using inheritance</a:t>
            </a:r>
          </a:p>
          <a:p>
            <a:r>
              <a:rPr lang="en-US" dirty="0" smtClean="0"/>
              <a:t>Step 6: Modeling </a:t>
            </a:r>
            <a:r>
              <a:rPr lang="en-US" dirty="0" smtClean="0">
                <a:solidFill>
                  <a:schemeClr val="accent2"/>
                </a:solidFill>
              </a:rPr>
              <a:t>processing delay</a:t>
            </a:r>
          </a:p>
          <a:p>
            <a:r>
              <a:rPr lang="en-US" dirty="0" smtClean="0"/>
              <a:t>Step 7: </a:t>
            </a:r>
            <a:r>
              <a:rPr lang="en-US" dirty="0" smtClean="0">
                <a:solidFill>
                  <a:schemeClr val="accent2"/>
                </a:solidFill>
              </a:rPr>
              <a:t>Random</a:t>
            </a:r>
            <a:r>
              <a:rPr lang="en-US" dirty="0" smtClean="0"/>
              <a:t> numbers and parameters</a:t>
            </a:r>
          </a:p>
          <a:p>
            <a:r>
              <a:rPr lang="en-US" dirty="0" smtClean="0"/>
              <a:t>Step 8: </a:t>
            </a:r>
            <a:r>
              <a:rPr lang="en-US" dirty="0" smtClean="0">
                <a:solidFill>
                  <a:schemeClr val="accent2"/>
                </a:solidFill>
              </a:rPr>
              <a:t>Timeout</a:t>
            </a:r>
            <a:r>
              <a:rPr lang="en-US" dirty="0" smtClean="0"/>
              <a:t>, cancelling timers</a:t>
            </a:r>
          </a:p>
          <a:p>
            <a:r>
              <a:rPr lang="en-US" dirty="0" smtClean="0"/>
              <a:t>Step 9: </a:t>
            </a:r>
            <a:r>
              <a:rPr lang="en-US" dirty="0" smtClean="0">
                <a:solidFill>
                  <a:schemeClr val="accent2"/>
                </a:solidFill>
              </a:rPr>
              <a:t>Retransmitting</a:t>
            </a:r>
            <a:r>
              <a:rPr lang="en-US" dirty="0" smtClean="0"/>
              <a:t> the same message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Step 2: Refining the Graphics, and Adding Debugging Output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5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OMNet</a:t>
            </a:r>
            <a:r>
              <a:rPr lang="en-US" dirty="0" smtClean="0"/>
              <a:t>++ in a Nutshell</a:t>
            </a:r>
          </a:p>
          <a:p>
            <a:pPr lvl="1"/>
            <a:r>
              <a:rPr lang="en-US" dirty="0" smtClean="0"/>
              <a:t>What does </a:t>
            </a:r>
            <a:r>
              <a:rPr lang="en-US" dirty="0" err="1" smtClean="0"/>
              <a:t>OMNeT</a:t>
            </a:r>
            <a:r>
              <a:rPr lang="en-US" dirty="0" smtClean="0"/>
              <a:t>++ provide then?</a:t>
            </a:r>
          </a:p>
          <a:p>
            <a:pPr lvl="1"/>
            <a:r>
              <a:rPr lang="en-US" dirty="0" smtClean="0"/>
              <a:t>OK. What does an </a:t>
            </a:r>
            <a:r>
              <a:rPr lang="en-US" dirty="0" err="1" smtClean="0"/>
              <a:t>OMNeT</a:t>
            </a:r>
            <a:r>
              <a:rPr lang="en-US" dirty="0" smtClean="0"/>
              <a:t>++ simulation model look like?</a:t>
            </a:r>
          </a:p>
          <a:p>
            <a:pPr lvl="1"/>
            <a:r>
              <a:rPr lang="en-US" dirty="0" smtClean="0"/>
              <a:t>How do I run this thing?</a:t>
            </a:r>
          </a:p>
          <a:p>
            <a:pPr lvl="1"/>
            <a:r>
              <a:rPr lang="en-US" dirty="0" smtClean="0"/>
              <a:t>OK! Now, how do I program a model in C++?</a:t>
            </a:r>
          </a:p>
          <a:p>
            <a:r>
              <a:rPr lang="en-US" dirty="0" smtClean="0"/>
              <a:t>Working with </a:t>
            </a:r>
            <a:r>
              <a:rPr lang="en-US" dirty="0" err="1" smtClean="0"/>
              <a:t>OMNet</a:t>
            </a:r>
            <a:r>
              <a:rPr lang="en-US" dirty="0" smtClean="0"/>
              <a:t>++: Flow Chart</a:t>
            </a:r>
          </a:p>
          <a:p>
            <a:r>
              <a:rPr lang="en-US" dirty="0" err="1" smtClean="0"/>
              <a:t>TicToc</a:t>
            </a:r>
            <a:r>
              <a:rPr lang="en-US" dirty="0" smtClean="0"/>
              <a:t> Tutorial</a:t>
            </a:r>
          </a:p>
          <a:p>
            <a:pPr lvl="1"/>
            <a:r>
              <a:rPr lang="en-US" dirty="0" smtClean="0"/>
              <a:t>Getting started</a:t>
            </a:r>
          </a:p>
          <a:p>
            <a:pPr lvl="1"/>
            <a:r>
              <a:rPr lang="en-US" dirty="0" smtClean="0"/>
              <a:t>Enhancing the 2-node </a:t>
            </a:r>
            <a:r>
              <a:rPr lang="en-US" dirty="0" err="1" smtClean="0"/>
              <a:t>TicToc</a:t>
            </a:r>
            <a:endParaRPr lang="en-US" dirty="0" smtClean="0"/>
          </a:p>
          <a:p>
            <a:pPr lvl="1"/>
            <a:r>
              <a:rPr lang="en-US" dirty="0" smtClean="0"/>
              <a:t>Turning into a real network</a:t>
            </a:r>
          </a:p>
          <a:p>
            <a:pPr lvl="1"/>
            <a:r>
              <a:rPr lang="en-US" dirty="0" smtClean="0"/>
              <a:t>Adding statistics collection</a:t>
            </a:r>
          </a:p>
          <a:p>
            <a:pPr lvl="1"/>
            <a:r>
              <a:rPr lang="en-US" dirty="0" smtClean="0"/>
              <a:t>Visualizing the results with the </a:t>
            </a:r>
            <a:r>
              <a:rPr lang="en-US" dirty="0" err="1" smtClean="0"/>
              <a:t>OMNeT</a:t>
            </a:r>
            <a:r>
              <a:rPr lang="en-US" dirty="0" smtClean="0"/>
              <a:t>++ IDE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81400"/>
            <a:ext cx="2222500" cy="162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27953"/>
            <a:ext cx="4343400" cy="2849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3008313" cy="116205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Step 2: Refining the Graphics, and Adding Debugging Output </a:t>
            </a:r>
            <a:r>
              <a:rPr lang="en-US" sz="1600" dirty="0" smtClean="0"/>
              <a:t>(cont’d)</a:t>
            </a:r>
            <a:endParaRPr lang="en-US" sz="2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29000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Debug messages</a:t>
            </a:r>
          </a:p>
          <a:p>
            <a:r>
              <a:rPr lang="en-US" sz="1800" dirty="0" smtClean="0"/>
              <a:t>EV &lt;&lt; "Sending initial message\</a:t>
            </a:r>
            <a:r>
              <a:rPr lang="en-US" sz="1800" dirty="0" err="1" smtClean="0"/>
              <a:t>n</a:t>
            </a:r>
            <a:r>
              <a:rPr lang="en-US" sz="1800" dirty="0" smtClean="0"/>
              <a:t>"; </a:t>
            </a:r>
          </a:p>
          <a:p>
            <a:r>
              <a:rPr lang="en-US" sz="1800" dirty="0" smtClean="0"/>
              <a:t>EV &lt;&lt; "Received message `" &lt;&lt; </a:t>
            </a:r>
            <a:r>
              <a:rPr lang="en-US" sz="1800" dirty="0" err="1" smtClean="0"/>
              <a:t>msg</a:t>
            </a:r>
            <a:r>
              <a:rPr lang="en-US" sz="1800" dirty="0" smtClean="0"/>
              <a:t>-&gt;name() &lt;&lt; "', sending it out again\</a:t>
            </a:r>
            <a:r>
              <a:rPr lang="en-US" sz="1800" dirty="0" err="1" smtClean="0"/>
              <a:t>n</a:t>
            </a:r>
            <a:r>
              <a:rPr lang="en-US" sz="1800" dirty="0" smtClean="0"/>
              <a:t>"; </a:t>
            </a:r>
            <a:endParaRPr lang="en-US" sz="24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5029200" y="3810000"/>
            <a:ext cx="1676400" cy="609600"/>
          </a:xfrm>
          <a:prstGeom prst="wedgeRoundRectCallout">
            <a:avLst>
              <a:gd name="adj1" fmla="val -91910"/>
              <a:gd name="adj2" fmla="val -29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/>
              <a:t>Run the simulation in the </a:t>
            </a:r>
            <a:r>
              <a:rPr lang="en-US" sz="1400" dirty="0" err="1" smtClean="0"/>
              <a:t>OMNeT</a:t>
            </a:r>
            <a:r>
              <a:rPr lang="en-US" sz="1400" dirty="0" smtClean="0"/>
              <a:t>++ GUI </a:t>
            </a:r>
            <a:r>
              <a:rPr lang="en-US" sz="1400" dirty="0" err="1" smtClean="0"/>
              <a:t>Tkenv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48200" y="5410200"/>
            <a:ext cx="3581400" cy="914400"/>
          </a:xfrm>
          <a:prstGeom prst="wedgeRoundRectCallout">
            <a:avLst>
              <a:gd name="adj1" fmla="val 34728"/>
              <a:gd name="adj2" fmla="val -989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smtClean="0"/>
              <a:t>Open separate output windows for tic and </a:t>
            </a:r>
            <a:r>
              <a:rPr lang="en-US" sz="1400" dirty="0" err="1" smtClean="0"/>
              <a:t>toc</a:t>
            </a:r>
            <a:r>
              <a:rPr lang="en-US" sz="1400" dirty="0" smtClean="0"/>
              <a:t> by right-clicking on their icons and choosing Module output from the menu – useful for large models.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28600"/>
            <a:ext cx="3352800" cy="3244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Adding State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#include &lt;</a:t>
            </a:r>
            <a:r>
              <a:rPr lang="en-US" sz="1200" b="1" dirty="0" err="1" smtClean="0">
                <a:solidFill>
                  <a:schemeClr val="accent2"/>
                </a:solidFill>
              </a:rPr>
              <a:t>stdio.h</a:t>
            </a:r>
            <a:r>
              <a:rPr lang="en-US" sz="1200" b="1" dirty="0" smtClean="0">
                <a:solidFill>
                  <a:schemeClr val="accent2"/>
                </a:solidFill>
              </a:rPr>
              <a:t>&gt; </a:t>
            </a:r>
            <a:r>
              <a:rPr lang="en-US" sz="1200" dirty="0" smtClean="0"/>
              <a:t>#include &lt;</a:t>
            </a:r>
            <a:r>
              <a:rPr lang="en-US" sz="1200" dirty="0" err="1" smtClean="0"/>
              <a:t>string.h</a:t>
            </a:r>
            <a:r>
              <a:rPr lang="en-US" sz="1200" dirty="0" smtClean="0"/>
              <a:t>&gt; #include &lt;</a:t>
            </a:r>
            <a:r>
              <a:rPr lang="en-US" sz="1200" dirty="0" err="1" smtClean="0"/>
              <a:t>omnetpp.h</a:t>
            </a:r>
            <a:r>
              <a:rPr lang="en-US" sz="1200" dirty="0" smtClean="0"/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class Txc3 : public </a:t>
            </a:r>
            <a:r>
              <a:rPr lang="en-US" sz="1200" dirty="0" err="1" smtClean="0"/>
              <a:t>cSimpleModule</a:t>
            </a:r>
            <a:r>
              <a:rPr lang="en-US" sz="1200" dirty="0" smtClean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b="1" dirty="0" smtClean="0">
                <a:solidFill>
                  <a:schemeClr val="accent2"/>
                </a:solidFill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    </a:t>
            </a:r>
            <a:r>
              <a:rPr lang="en-US" sz="1200" b="1" dirty="0" err="1" smtClean="0">
                <a:solidFill>
                  <a:schemeClr val="accent2"/>
                </a:solidFill>
              </a:rPr>
              <a:t>int</a:t>
            </a:r>
            <a:r>
              <a:rPr lang="en-US" sz="1200" b="1" dirty="0" smtClean="0">
                <a:solidFill>
                  <a:schemeClr val="accent2"/>
                </a:solidFill>
              </a:rPr>
              <a:t> counter;</a:t>
            </a:r>
            <a:r>
              <a:rPr lang="en-US" sz="1200" dirty="0" smtClean="0"/>
              <a:t> // Note the counter here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protected: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  virtual void initialize();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  virtual void </a:t>
            </a:r>
            <a:r>
              <a:rPr lang="en-US" sz="1200" dirty="0" err="1" smtClean="0"/>
              <a:t>handleMessage</a:t>
            </a:r>
            <a:r>
              <a:rPr lang="en-US" sz="1200" dirty="0" smtClean="0"/>
              <a:t>(</a:t>
            </a:r>
            <a:r>
              <a:rPr lang="en-US" sz="1200" dirty="0" err="1" smtClean="0"/>
              <a:t>cMessage</a:t>
            </a:r>
            <a:r>
              <a:rPr lang="en-US" sz="1200" dirty="0" smtClean="0"/>
              <a:t> *</a:t>
            </a:r>
            <a:r>
              <a:rPr lang="en-US" sz="1200" dirty="0" err="1" smtClean="0"/>
              <a:t>msg</a:t>
            </a:r>
            <a:r>
              <a:rPr lang="en-US" sz="12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err="1" smtClean="0"/>
              <a:t>Define_Module</a:t>
            </a:r>
            <a:r>
              <a:rPr lang="en-US" sz="1200" dirty="0" smtClean="0"/>
              <a:t>(Txc3);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void Txc3::initialize()</a:t>
            </a:r>
            <a:r>
              <a:rPr lang="en-US" sz="1200" dirty="0" smtClean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  counter 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/* The WATCH() statement below will let you examine the variable under </a:t>
            </a:r>
            <a:r>
              <a:rPr lang="en-US" sz="1200" dirty="0" err="1" smtClean="0"/>
              <a:t>Tkenv</a:t>
            </a:r>
            <a:r>
              <a:rPr lang="en-US" sz="1200" dirty="0" smtClean="0"/>
              <a:t>. After doing a few steps in the simulation, double-click either `tic' or `</a:t>
            </a:r>
            <a:r>
              <a:rPr lang="en-US" sz="1200" dirty="0" err="1" smtClean="0"/>
              <a:t>toc</a:t>
            </a:r>
            <a:r>
              <a:rPr lang="en-US" sz="1200" dirty="0" smtClean="0"/>
              <a:t>', select the Contents tab in the dialog that pops up, and you'll find "counter" in the list.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b="1" dirty="0" smtClean="0">
                <a:solidFill>
                  <a:schemeClr val="accent1"/>
                </a:solidFill>
              </a:rPr>
              <a:t>WATCH(counter);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if (</a:t>
            </a:r>
            <a:r>
              <a:rPr lang="en-US" sz="1200" dirty="0" err="1" smtClean="0"/>
              <a:t>strcmp("tic</a:t>
            </a:r>
            <a:r>
              <a:rPr lang="en-US" sz="1200" dirty="0" smtClean="0"/>
              <a:t>", </a:t>
            </a:r>
            <a:r>
              <a:rPr lang="en-US" sz="1200" dirty="0" err="1" smtClean="0"/>
              <a:t>getName</a:t>
            </a:r>
            <a:r>
              <a:rPr lang="en-US" sz="1200" dirty="0" smtClean="0"/>
              <a:t>()) == 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  EV &lt;&lt; "Sending initial message\n“;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dirty="0" err="1" smtClean="0"/>
              <a:t>cMessage</a:t>
            </a:r>
            <a:r>
              <a:rPr lang="en-US" sz="1200" dirty="0" smtClean="0"/>
              <a:t> *</a:t>
            </a:r>
            <a:r>
              <a:rPr lang="en-US" sz="1200" dirty="0" err="1" smtClean="0"/>
              <a:t>msg</a:t>
            </a:r>
            <a:r>
              <a:rPr lang="en-US" sz="1200" dirty="0" smtClean="0"/>
              <a:t> = new </a:t>
            </a:r>
            <a:r>
              <a:rPr lang="en-US" sz="1200" dirty="0" err="1" smtClean="0"/>
              <a:t>cMessage</a:t>
            </a:r>
            <a:r>
              <a:rPr lang="en-US" sz="1200" dirty="0" smtClean="0"/>
              <a:t>("</a:t>
            </a:r>
            <a:r>
              <a:rPr lang="en-US" sz="1200" dirty="0" err="1" smtClean="0"/>
              <a:t>tictocMsg</a:t>
            </a:r>
            <a:r>
              <a:rPr lang="en-US" sz="1200" dirty="0" smtClean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  send(</a:t>
            </a:r>
            <a:r>
              <a:rPr lang="en-US" sz="1200" dirty="0" err="1" smtClean="0"/>
              <a:t>msg</a:t>
            </a:r>
            <a:r>
              <a:rPr lang="en-US" sz="1200" dirty="0" smtClean="0"/>
              <a:t>, "out");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void Txc3::</a:t>
            </a:r>
            <a:r>
              <a:rPr lang="en-US" sz="1200" b="1" dirty="0" err="1" smtClean="0">
                <a:solidFill>
                  <a:schemeClr val="accent2"/>
                </a:solidFill>
              </a:rPr>
              <a:t>handleMessage</a:t>
            </a:r>
            <a:r>
              <a:rPr lang="en-US" sz="1200" b="1" dirty="0" smtClean="0">
                <a:solidFill>
                  <a:schemeClr val="accent2"/>
                </a:solidFill>
              </a:rPr>
              <a:t>(</a:t>
            </a:r>
            <a:r>
              <a:rPr lang="en-US" sz="1200" b="1" dirty="0" err="1" smtClean="0">
                <a:solidFill>
                  <a:schemeClr val="accent2"/>
                </a:solidFill>
              </a:rPr>
              <a:t>cMessage</a:t>
            </a:r>
            <a:r>
              <a:rPr lang="en-US" sz="1200" b="1" dirty="0" smtClean="0">
                <a:solidFill>
                  <a:schemeClr val="accent2"/>
                </a:solidFill>
              </a:rPr>
              <a:t> *</a:t>
            </a:r>
            <a:r>
              <a:rPr lang="en-US" sz="1200" b="1" dirty="0" err="1" smtClean="0">
                <a:solidFill>
                  <a:schemeClr val="accent2"/>
                </a:solidFill>
              </a:rPr>
              <a:t>msg</a:t>
            </a:r>
            <a:r>
              <a:rPr lang="en-US" sz="1200" b="1" dirty="0" smtClean="0">
                <a:solidFill>
                  <a:schemeClr val="accent2"/>
                </a:solidFill>
              </a:rPr>
              <a:t>) </a:t>
            </a:r>
            <a:r>
              <a:rPr lang="en-US" sz="1200" dirty="0" smtClean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b="1" dirty="0" smtClean="0">
                <a:solidFill>
                  <a:schemeClr val="accent1"/>
                </a:solidFill>
              </a:rPr>
              <a:t>counter--;</a:t>
            </a:r>
            <a:r>
              <a:rPr lang="en-US" sz="1200" dirty="0" smtClean="0"/>
              <a:t> // Increment counter and check value.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</a:t>
            </a:r>
            <a:r>
              <a:rPr lang="en-US" sz="1200" b="1" dirty="0" smtClean="0">
                <a:solidFill>
                  <a:schemeClr val="accent1"/>
                </a:solidFill>
              </a:rPr>
              <a:t>if (counter==0) </a:t>
            </a:r>
            <a:r>
              <a:rPr lang="en-US" sz="1200" dirty="0" smtClean="0"/>
              <a:t>{ /* If counter is zero, delete message. If you run the model, you'll find that the simulation will stop at this point with the message "no more events“.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  EV &lt;&lt; </a:t>
            </a:r>
            <a:r>
              <a:rPr lang="en-US" sz="1200" dirty="0" err="1" smtClean="0"/>
              <a:t>getName</a:t>
            </a:r>
            <a:r>
              <a:rPr lang="en-US" sz="1200" dirty="0" smtClean="0"/>
              <a:t>() &lt;&lt; "'s counter reached zero, deleting message\n“;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chemeClr val="accent1"/>
                </a:solidFill>
              </a:rPr>
              <a:t>delete </a:t>
            </a:r>
            <a:r>
              <a:rPr lang="en-US" sz="1200" b="1" dirty="0" err="1" smtClean="0">
                <a:solidFill>
                  <a:schemeClr val="accent1"/>
                </a:solidFill>
              </a:rPr>
              <a:t>msg</a:t>
            </a:r>
            <a:r>
              <a:rPr lang="en-US" sz="1200" b="1" dirty="0" smtClean="0">
                <a:solidFill>
                  <a:schemeClr val="accent1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 } else { EV &lt;&lt; </a:t>
            </a:r>
            <a:r>
              <a:rPr lang="en-US" sz="1200" dirty="0" err="1" smtClean="0"/>
              <a:t>getName</a:t>
            </a:r>
            <a:r>
              <a:rPr lang="en-US" sz="1200" dirty="0" smtClean="0"/>
              <a:t>() &lt;&lt; "'s counter is " &lt;&lt; counter &lt;&lt; ", sending back message\n"; </a:t>
            </a:r>
            <a:r>
              <a:rPr lang="en-US" sz="1200" dirty="0" err="1" smtClean="0"/>
              <a:t>send(msg</a:t>
            </a:r>
            <a:r>
              <a:rPr lang="en-US" sz="1200" dirty="0" smtClean="0"/>
              <a:t>, "out");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} 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18" y="1219200"/>
            <a:ext cx="437493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Adding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Module parameters have to be declared in the NED file:  </a:t>
            </a:r>
            <a:r>
              <a:rPr lang="en-US" dirty="0" smtClean="0">
                <a:solidFill>
                  <a:schemeClr val="accent2"/>
                </a:solidFill>
              </a:rPr>
              <a:t>numeric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string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bool</a:t>
            </a:r>
            <a:r>
              <a:rPr lang="en-US" dirty="0" smtClean="0"/>
              <a:t>, or xml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simple Txc4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parameters: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// whether the module should send out a message on initialization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sendMsgOnInit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default(false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3100" b="1" dirty="0" err="1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100" b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 limit = default(2)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; // another parameter with a default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@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display("i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=block/routing");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gates: </a:t>
            </a:r>
          </a:p>
          <a:p>
            <a:r>
              <a:rPr lang="en-US" dirty="0" smtClean="0"/>
              <a:t>Modify the C++ code to read the parameter in </a:t>
            </a:r>
            <a:r>
              <a:rPr lang="en-US" dirty="0" smtClean="0">
                <a:solidFill>
                  <a:schemeClr val="accent2"/>
                </a:solidFill>
              </a:rPr>
              <a:t>initialize()</a:t>
            </a:r>
            <a:r>
              <a:rPr lang="en-US" dirty="0" smtClean="0"/>
              <a:t>, and assign it to the counter.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counter = par("limit");</a:t>
            </a:r>
          </a:p>
          <a:p>
            <a:r>
              <a:rPr lang="en-US" dirty="0" smtClean="0"/>
              <a:t>Now, we can assign the parameters in the </a:t>
            </a:r>
            <a:r>
              <a:rPr lang="en-US" dirty="0" smtClean="0">
                <a:solidFill>
                  <a:schemeClr val="accent2"/>
                </a:solidFill>
              </a:rPr>
              <a:t>NED file </a:t>
            </a:r>
            <a:r>
              <a:rPr lang="en-US" dirty="0" smtClean="0"/>
              <a:t>or from </a:t>
            </a:r>
            <a:r>
              <a:rPr lang="en-US" dirty="0" smtClean="0">
                <a:solidFill>
                  <a:schemeClr val="accent2"/>
                </a:solidFill>
              </a:rPr>
              <a:t>omnetpp.ini</a:t>
            </a:r>
            <a:r>
              <a:rPr lang="en-US" dirty="0" smtClean="0"/>
              <a:t>. Assignments in the NED file take precedence.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network Tictoc4 {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submodules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tic: Txc4 {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 parameters: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sendMsgOnInit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100" b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31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limit = 8; // tic's limit is 8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 @display("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=,cyan"); }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toc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: Txc4 { // note that we leave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toc's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limit unbound here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 parameters: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sendMsgOnInit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100" b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    @display("</a:t>
            </a:r>
            <a:r>
              <a:rPr lang="en-US" sz="31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=,gold"); }</a:t>
            </a:r>
          </a:p>
          <a:p>
            <a:pPr marL="0" indent="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</a:rPr>
              <a:t>  connections:</a:t>
            </a:r>
          </a:p>
          <a:p>
            <a:pPr marL="0" indent="0">
              <a:buNone/>
            </a:pPr>
            <a:endParaRPr lang="en-US" sz="3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68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We'll turn the "magic number" 10 into a parameter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Adding Parameters </a:t>
            </a:r>
            <a:r>
              <a:rPr lang="en-US" sz="3600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… and the other in </a:t>
            </a:r>
            <a:r>
              <a:rPr lang="en-US" dirty="0" smtClean="0">
                <a:solidFill>
                  <a:schemeClr val="accent2"/>
                </a:solidFill>
              </a:rPr>
              <a:t>omnetpp.ini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Tictoc4.toc.limit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3"/>
                </a:solidFill>
              </a:rPr>
              <a:t>5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Note that because </a:t>
            </a:r>
            <a:r>
              <a:rPr lang="en-US" dirty="0" smtClean="0">
                <a:solidFill>
                  <a:schemeClr val="accent2"/>
                </a:solidFill>
              </a:rPr>
              <a:t>omnetpp.ini supports wildcards</a:t>
            </a:r>
            <a:r>
              <a:rPr lang="en-US" dirty="0" smtClean="0"/>
              <a:t>, and parameters assigned from NED files take precedence over the ones in omnetpp.ini, we could have used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Tictoc4.t*</a:t>
            </a:r>
            <a:r>
              <a:rPr lang="en-US" dirty="0" err="1" smtClean="0">
                <a:solidFill>
                  <a:schemeClr val="accent1"/>
                </a:solidFill>
              </a:rPr>
              <a:t>c.limit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3"/>
                </a:solidFill>
              </a:rPr>
              <a:t>5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Tictoc4.*.limit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3"/>
                </a:solidFill>
              </a:rPr>
              <a:t>5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even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**.limit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3"/>
                </a:solidFill>
              </a:rPr>
              <a:t>5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the same effect. (The difference between * and ** is that </a:t>
            </a:r>
            <a:r>
              <a:rPr lang="en-US" dirty="0" smtClean="0">
                <a:solidFill>
                  <a:schemeClr val="accent2"/>
                </a:solidFill>
              </a:rPr>
              <a:t>* will not match a dot and ** will</a:t>
            </a:r>
            <a:r>
              <a:rPr lang="en-US" dirty="0" smtClean="0"/>
              <a:t>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4606"/>
            <a:ext cx="9144000" cy="1244794"/>
          </a:xfrm>
          <a:prstGeom prst="rect">
            <a:avLst/>
          </a:prstGeom>
        </p:spPr>
      </p:pic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8" y="3124199"/>
            <a:ext cx="7822222" cy="140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Using Inheritance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Picture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905000"/>
            <a:ext cx="4622222" cy="2057143"/>
          </a:xfrm>
          <a:prstGeom prst="rect">
            <a:avLst/>
          </a:prstGeom>
        </p:spPr>
      </p:pic>
      <p:pic>
        <p:nvPicPr>
          <p:cNvPr id="10" name="Picture 9" descr="Picture 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26" y="4140368"/>
            <a:ext cx="8203174" cy="1346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 a closer look: tic and </a:t>
            </a:r>
            <a:r>
              <a:rPr lang="en-US" dirty="0" err="1" smtClean="0"/>
              <a:t>toc</a:t>
            </a:r>
            <a:r>
              <a:rPr lang="en-US" dirty="0" smtClean="0"/>
              <a:t> differs only in their parameter values and their display string =&gt; use inheritance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Modeling Processing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Hold messages for </a:t>
            </a:r>
            <a:r>
              <a:rPr lang="en-US" dirty="0" smtClean="0">
                <a:solidFill>
                  <a:schemeClr val="accent2"/>
                </a:solidFill>
              </a:rPr>
              <a:t>some time before sending it back </a:t>
            </a:r>
            <a:r>
              <a:rPr lang="en-US" dirty="0" smtClean="0">
                <a:sym typeface="Wingdings"/>
              </a:rPr>
              <a:t> </a:t>
            </a:r>
            <a:r>
              <a:rPr lang="en-US" dirty="0" smtClean="0"/>
              <a:t>timing is achieved by the module sending a message to itself (i.e., self-messages)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100" dirty="0" smtClean="0"/>
          </a:p>
          <a:p>
            <a:r>
              <a:rPr lang="en-US" sz="3100" dirty="0" smtClean="0"/>
              <a:t>We "send" the </a:t>
            </a:r>
            <a:r>
              <a:rPr lang="en-US" sz="3100" dirty="0" smtClean="0">
                <a:solidFill>
                  <a:schemeClr val="accent2"/>
                </a:solidFill>
              </a:rPr>
              <a:t>self-messages</a:t>
            </a:r>
            <a:r>
              <a:rPr lang="en-US" sz="3100" dirty="0" smtClean="0"/>
              <a:t> with the </a:t>
            </a:r>
            <a:r>
              <a:rPr lang="en-US" sz="3100" dirty="0" err="1" smtClean="0">
                <a:solidFill>
                  <a:schemeClr val="accent2"/>
                </a:solidFill>
              </a:rPr>
              <a:t>scheduleAt</a:t>
            </a:r>
            <a:r>
              <a:rPr lang="en-US" sz="3100" dirty="0" smtClean="0">
                <a:solidFill>
                  <a:schemeClr val="accent2"/>
                </a:solidFill>
              </a:rPr>
              <a:t>()</a:t>
            </a:r>
            <a:r>
              <a:rPr lang="en-US" sz="3100" dirty="0" smtClean="0"/>
              <a:t> function</a:t>
            </a:r>
          </a:p>
          <a:p>
            <a:pPr marL="460375" indent="1588">
              <a:buNone/>
            </a:pPr>
            <a:r>
              <a:rPr lang="en-US" sz="2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scheduleAt</a:t>
            </a:r>
            <a:r>
              <a:rPr lang="en-US" sz="2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simTime</a:t>
            </a:r>
            <a:r>
              <a:rPr lang="en-US" sz="2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()+1.0, event);</a:t>
            </a:r>
          </a:p>
          <a:p>
            <a:endParaRPr lang="en-US" sz="3100" dirty="0" smtClean="0"/>
          </a:p>
          <a:p>
            <a:r>
              <a:rPr lang="en-US" sz="3100" dirty="0" err="1" smtClean="0">
                <a:solidFill>
                  <a:schemeClr val="accent2"/>
                </a:solidFill>
              </a:rPr>
              <a:t>handleMessage</a:t>
            </a:r>
            <a:r>
              <a:rPr lang="en-US" sz="3100" dirty="0" smtClean="0">
                <a:solidFill>
                  <a:schemeClr val="accent2"/>
                </a:solidFill>
              </a:rPr>
              <a:t>()</a:t>
            </a:r>
            <a:r>
              <a:rPr lang="en-US" sz="3100" dirty="0" smtClean="0"/>
              <a:t>: differentiate whether a new message has arrived via the input gate or the self-message came back (timer expired)</a:t>
            </a:r>
          </a:p>
          <a:p>
            <a:pPr marL="460375" indent="1588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2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==event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600" dirty="0" smtClean="0"/>
              <a:t>or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2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isSelfMessage</a:t>
            </a:r>
            <a:r>
              <a:rPr lang="en-US" sz="2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46" y="2552886"/>
            <a:ext cx="8368254" cy="14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6: Modeling Processing Delay (cont’d)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5334000" cy="5486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void Txc6::handleMessage(cMessage *</a:t>
            </a:r>
            <a:r>
              <a:rPr lang="en-US" sz="1200" b="1" dirty="0" err="1" smtClean="0">
                <a:solidFill>
                  <a:schemeClr val="accent2"/>
                </a:solidFill>
              </a:rPr>
              <a:t>msg</a:t>
            </a:r>
            <a:r>
              <a:rPr lang="en-US" sz="1200" b="1" dirty="0" smtClean="0">
                <a:solidFill>
                  <a:schemeClr val="accent2"/>
                </a:solidFill>
              </a:rPr>
              <a:t>) </a:t>
            </a:r>
            <a:r>
              <a:rPr lang="en-US" sz="1200" dirty="0" smtClean="0"/>
              <a:t>{</a:t>
            </a:r>
          </a:p>
          <a:p>
            <a:pPr>
              <a:buNone/>
            </a:pPr>
            <a:r>
              <a:rPr lang="en-US" sz="1200" dirty="0" smtClean="0"/>
              <a:t>    // There are several ways of distinguishing messages, for example by message</a:t>
            </a:r>
          </a:p>
          <a:p>
            <a:pPr>
              <a:buNone/>
            </a:pPr>
            <a:r>
              <a:rPr lang="en-US" sz="1200" dirty="0" smtClean="0"/>
              <a:t>    // kind (an </a:t>
            </a:r>
            <a:r>
              <a:rPr lang="en-US" sz="1200" dirty="0" err="1" smtClean="0"/>
              <a:t>int</a:t>
            </a:r>
            <a:r>
              <a:rPr lang="en-US" sz="1200" dirty="0" smtClean="0"/>
              <a:t> attribute of </a:t>
            </a:r>
            <a:r>
              <a:rPr lang="en-US" sz="1200" dirty="0" err="1" smtClean="0"/>
              <a:t>cMessage</a:t>
            </a:r>
            <a:r>
              <a:rPr lang="en-US" sz="1200" dirty="0" smtClean="0"/>
              <a:t>) or by class using </a:t>
            </a:r>
            <a:r>
              <a:rPr lang="en-US" sz="1200" dirty="0" err="1" smtClean="0"/>
              <a:t>dynamic_cast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   // (provided you subclass from </a:t>
            </a:r>
            <a:r>
              <a:rPr lang="en-US" sz="1200" dirty="0" err="1" smtClean="0"/>
              <a:t>cMessage</a:t>
            </a:r>
            <a:r>
              <a:rPr lang="en-US" sz="1200" dirty="0" smtClean="0"/>
              <a:t>). In this code we just check if we</a:t>
            </a:r>
          </a:p>
          <a:p>
            <a:pPr>
              <a:buNone/>
            </a:pPr>
            <a:r>
              <a:rPr lang="en-US" sz="1200" dirty="0" smtClean="0"/>
              <a:t>    // recognize the pointer, which (if feasible) is the easiest and fastest</a:t>
            </a:r>
          </a:p>
          <a:p>
            <a:pPr>
              <a:buNone/>
            </a:pPr>
            <a:r>
              <a:rPr lang="en-US" sz="1200" dirty="0" smtClean="0"/>
              <a:t>    // method.</a:t>
            </a:r>
          </a:p>
          <a:p>
            <a:pPr>
              <a:buNone/>
            </a:pPr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chemeClr val="accent1"/>
                </a:solidFill>
              </a:rPr>
              <a:t>if</a:t>
            </a:r>
            <a:r>
              <a:rPr lang="en-US" sz="1200" b="1" dirty="0" smtClean="0"/>
              <a:t> (</a:t>
            </a:r>
            <a:r>
              <a:rPr lang="en-US" sz="1200" b="1" dirty="0" err="1" smtClean="0">
                <a:solidFill>
                  <a:schemeClr val="accent3"/>
                </a:solidFill>
              </a:rPr>
              <a:t>msg</a:t>
            </a:r>
            <a:r>
              <a:rPr lang="en-US" sz="1200" b="1" dirty="0" smtClean="0">
                <a:solidFill>
                  <a:schemeClr val="accent3"/>
                </a:solidFill>
              </a:rPr>
              <a:t>==event</a:t>
            </a:r>
            <a:r>
              <a:rPr lang="en-US" sz="1200" b="1" dirty="0" smtClean="0"/>
              <a:t>) </a:t>
            </a:r>
            <a:r>
              <a:rPr lang="en-US" sz="1200" dirty="0" smtClean="0"/>
              <a:t>{</a:t>
            </a:r>
          </a:p>
          <a:p>
            <a:pPr>
              <a:buNone/>
            </a:pPr>
            <a:r>
              <a:rPr lang="en-US" sz="1200" dirty="0" smtClean="0"/>
              <a:t>        // The self-message arrived, so we can send out </a:t>
            </a:r>
            <a:r>
              <a:rPr lang="en-US" sz="1200" dirty="0" err="1" smtClean="0"/>
              <a:t>tictocMsg</a:t>
            </a:r>
            <a:r>
              <a:rPr lang="en-US" sz="1200" dirty="0" smtClean="0"/>
              <a:t> and NULL out</a:t>
            </a:r>
          </a:p>
          <a:p>
            <a:pPr>
              <a:buNone/>
            </a:pPr>
            <a:r>
              <a:rPr lang="en-US" sz="1200" dirty="0" smtClean="0"/>
              <a:t>        // its pointer so that it doesn't confuse us later.</a:t>
            </a:r>
          </a:p>
          <a:p>
            <a:pPr>
              <a:buNone/>
            </a:pPr>
            <a:r>
              <a:rPr lang="en-US" sz="1200" dirty="0" smtClean="0"/>
              <a:t>        EV &lt;&lt; "Wait period is over, sending back message\n";</a:t>
            </a:r>
          </a:p>
          <a:p>
            <a:pPr>
              <a:buNone/>
            </a:pPr>
            <a:r>
              <a:rPr lang="en-US" sz="1200" dirty="0" smtClean="0"/>
              <a:t>        </a:t>
            </a:r>
            <a:r>
              <a:rPr lang="en-US" sz="1200" b="1" dirty="0" smtClean="0">
                <a:solidFill>
                  <a:schemeClr val="accent6"/>
                </a:solidFill>
              </a:rPr>
              <a:t>send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tictocMsg</a:t>
            </a:r>
            <a:r>
              <a:rPr lang="en-US" sz="1200" b="1" dirty="0" smtClean="0"/>
              <a:t>, "out");</a:t>
            </a:r>
          </a:p>
          <a:p>
            <a:pPr>
              <a:buNone/>
            </a:pPr>
            <a:r>
              <a:rPr lang="en-US" sz="1200" dirty="0" smtClean="0"/>
              <a:t>        </a:t>
            </a:r>
            <a:r>
              <a:rPr lang="en-US" sz="1200" b="1" dirty="0" err="1" smtClean="0"/>
              <a:t>tictocMsg</a:t>
            </a:r>
            <a:r>
              <a:rPr lang="en-US" sz="1200" b="1" dirty="0" smtClean="0"/>
              <a:t> = NULL;</a:t>
            </a:r>
          </a:p>
          <a:p>
            <a:pPr>
              <a:buNone/>
            </a:pPr>
            <a:r>
              <a:rPr lang="en-US" sz="1200" dirty="0" smtClean="0"/>
              <a:t>    } </a:t>
            </a:r>
            <a:r>
              <a:rPr lang="en-US" sz="1200" b="1" dirty="0" smtClean="0">
                <a:solidFill>
                  <a:schemeClr val="accent1"/>
                </a:solidFill>
              </a:rPr>
              <a:t>else</a:t>
            </a:r>
            <a:r>
              <a:rPr lang="en-US" sz="1200" dirty="0" smtClean="0"/>
              <a:t> {</a:t>
            </a:r>
          </a:p>
          <a:p>
            <a:pPr>
              <a:buNone/>
            </a:pPr>
            <a:r>
              <a:rPr lang="en-US" sz="1200" dirty="0" smtClean="0"/>
              <a:t>        // If the message we received is not our self-message, then it must</a:t>
            </a:r>
          </a:p>
          <a:p>
            <a:pPr>
              <a:buNone/>
            </a:pPr>
            <a:r>
              <a:rPr lang="en-US" sz="1200" dirty="0" smtClean="0"/>
              <a:t>        // be the tic-</a:t>
            </a:r>
            <a:r>
              <a:rPr lang="en-US" sz="1200" dirty="0" err="1" smtClean="0"/>
              <a:t>toc</a:t>
            </a:r>
            <a:r>
              <a:rPr lang="en-US" sz="1200" dirty="0" smtClean="0"/>
              <a:t> message arriving from our partner. We remember its</a:t>
            </a:r>
          </a:p>
          <a:p>
            <a:pPr>
              <a:buNone/>
            </a:pPr>
            <a:r>
              <a:rPr lang="en-US" sz="1200" dirty="0" smtClean="0"/>
              <a:t>        // pointer in the </a:t>
            </a:r>
            <a:r>
              <a:rPr lang="en-US" sz="1200" dirty="0" err="1" smtClean="0"/>
              <a:t>tictocMsg</a:t>
            </a:r>
            <a:r>
              <a:rPr lang="en-US" sz="1200" dirty="0" smtClean="0"/>
              <a:t> variable, then schedule our self-message</a:t>
            </a:r>
          </a:p>
          <a:p>
            <a:pPr>
              <a:buNone/>
            </a:pPr>
            <a:r>
              <a:rPr lang="en-US" sz="1200" dirty="0" smtClean="0"/>
              <a:t>        // to come back to us in 1s simulated time.</a:t>
            </a:r>
          </a:p>
          <a:p>
            <a:pPr>
              <a:buNone/>
            </a:pPr>
            <a:r>
              <a:rPr lang="en-US" sz="1200" dirty="0" smtClean="0"/>
              <a:t>        EV &lt;&lt; "Message arrived, starting to wait 1 sec...\n";</a:t>
            </a:r>
          </a:p>
          <a:p>
            <a:pPr>
              <a:buNone/>
            </a:pPr>
            <a:r>
              <a:rPr lang="en-US" sz="1200" dirty="0" smtClean="0"/>
              <a:t>        </a:t>
            </a:r>
            <a:r>
              <a:rPr lang="en-US" sz="1200" b="1" dirty="0" err="1" smtClean="0"/>
              <a:t>tictocMsg</a:t>
            </a:r>
            <a:r>
              <a:rPr lang="en-US" sz="1200" b="1" dirty="0" smtClean="0"/>
              <a:t> = </a:t>
            </a:r>
            <a:r>
              <a:rPr lang="en-US" sz="1200" b="1" dirty="0" err="1" smtClean="0"/>
              <a:t>msg</a:t>
            </a:r>
            <a:r>
              <a:rPr lang="en-US" sz="1200" b="1" dirty="0" smtClean="0"/>
              <a:t>;</a:t>
            </a:r>
          </a:p>
          <a:p>
            <a:pPr>
              <a:buNone/>
            </a:pPr>
            <a:r>
              <a:rPr lang="en-US" sz="1200" dirty="0" smtClean="0"/>
              <a:t>        </a:t>
            </a:r>
            <a:r>
              <a:rPr lang="en-US" sz="1200" b="1" dirty="0" err="1" smtClean="0">
                <a:solidFill>
                  <a:schemeClr val="accent6"/>
                </a:solidFill>
              </a:rPr>
              <a:t>scheduleAt</a:t>
            </a:r>
            <a:r>
              <a:rPr lang="en-US" sz="1200" b="1" dirty="0" smtClean="0"/>
              <a:t>(</a:t>
            </a:r>
            <a:r>
              <a:rPr lang="en-US" sz="1200" b="1" dirty="0" err="1" smtClean="0">
                <a:solidFill>
                  <a:schemeClr val="accent5"/>
                </a:solidFill>
              </a:rPr>
              <a:t>simTime</a:t>
            </a:r>
            <a:r>
              <a:rPr lang="en-US" sz="1200" b="1" dirty="0" smtClean="0">
                <a:solidFill>
                  <a:schemeClr val="accent5"/>
                </a:solidFill>
              </a:rPr>
              <a:t>()+1.0</a:t>
            </a:r>
            <a:r>
              <a:rPr lang="en-US" sz="1200" b="1" dirty="0" smtClean="0"/>
              <a:t>, event);</a:t>
            </a:r>
          </a:p>
          <a:p>
            <a:pPr>
              <a:buNone/>
            </a:pPr>
            <a:r>
              <a:rPr lang="en-US" sz="1200" dirty="0" smtClean="0"/>
              <a:t>    }</a:t>
            </a:r>
          </a:p>
          <a:p>
            <a:pPr>
              <a:buNone/>
            </a:pPr>
            <a:r>
              <a:rPr lang="en-US" sz="1200" dirty="0" smtClean="0"/>
              <a:t>}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71600"/>
            <a:ext cx="54828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7: Random Numbers and Parameter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Change the </a:t>
            </a:r>
            <a:r>
              <a:rPr lang="en-US" dirty="0" smtClean="0">
                <a:solidFill>
                  <a:schemeClr val="accent2"/>
                </a:solidFill>
              </a:rPr>
              <a:t>delay</a:t>
            </a:r>
            <a:r>
              <a:rPr lang="en-US" dirty="0" smtClean="0"/>
              <a:t> from 1s to a random value :</a:t>
            </a:r>
            <a:endParaRPr lang="en-US" dirty="0" smtClean="0">
              <a:solidFill>
                <a:schemeClr val="accent2"/>
              </a:solidFill>
            </a:endParaRP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// The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delayTime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 module parameter can be set to values like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// "exponential(5)" (tictoc7.ned, omnetpp.ini), and then here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// we'll get a different delay every time.</a:t>
            </a:r>
          </a:p>
          <a:p>
            <a:pPr marL="514350" indent="1588">
              <a:buNone/>
            </a:pPr>
            <a:r>
              <a:rPr lang="en-US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simtime_t</a:t>
            </a:r>
            <a:r>
              <a:rPr lang="en-US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delay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par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("delayTime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514350" indent="1588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EV &lt;&lt; "Message arrived, starting to wait " &lt;&lt; delay &lt;&lt; "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secs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...\n";</a:t>
            </a:r>
          </a:p>
          <a:p>
            <a:pPr marL="514350" indent="1588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tictocMsg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1588">
              <a:buNone/>
            </a:pPr>
            <a:r>
              <a:rPr lang="en-US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scheduleAt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simTime</a:t>
            </a:r>
            <a:r>
              <a:rPr lang="en-US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()+delay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event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"Lose" (delete) the packet </a:t>
            </a:r>
            <a:r>
              <a:rPr lang="en-US" dirty="0" smtClean="0"/>
              <a:t>with a small (hardcoded) </a:t>
            </a:r>
            <a:r>
              <a:rPr lang="en-US" dirty="0" smtClean="0">
                <a:solidFill>
                  <a:schemeClr val="accent2"/>
                </a:solidFill>
              </a:rPr>
              <a:t>probability: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uniform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(0,1) &lt; 0.1) {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EV &lt;&lt; "\"Losing\" message\n";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bubble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("message lost");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delete </a:t>
            </a:r>
            <a:r>
              <a:rPr lang="en-US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chemeClr val="accent2"/>
                </a:solidFill>
              </a:rPr>
              <a:t>seed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chemeClr val="accent2"/>
                </a:solidFill>
              </a:rPr>
              <a:t>parameters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2"/>
                </a:solidFill>
              </a:rPr>
              <a:t>omnetpp.ini</a:t>
            </a:r>
            <a:r>
              <a:rPr lang="en-US" dirty="0" smtClean="0"/>
              <a:t>:</a:t>
            </a:r>
          </a:p>
          <a:p>
            <a:pPr marL="514350" indent="1588">
              <a:buNone/>
            </a:pPr>
            <a:r>
              <a:rPr lang="en-US" dirty="0" smtClean="0"/>
              <a:t>[General]</a:t>
            </a:r>
          </a:p>
          <a:p>
            <a:pPr marL="514350" indent="1588">
              <a:buNone/>
            </a:pPr>
            <a:r>
              <a:rPr lang="en-US" dirty="0" smtClean="0"/>
              <a:t>seed-0-mt=532569 # or any other 32-bit value </a:t>
            </a:r>
          </a:p>
          <a:p>
            <a:pPr marL="514350" indent="1588">
              <a:buNone/>
            </a:pPr>
            <a:r>
              <a:rPr lang="en-US" dirty="0" smtClean="0"/>
              <a:t>Tictoc7.tic.delayTime = exponential(3s)</a:t>
            </a:r>
          </a:p>
          <a:p>
            <a:pPr marL="514350" indent="1588">
              <a:buNone/>
            </a:pPr>
            <a:r>
              <a:rPr lang="en-US" dirty="0" smtClean="0"/>
              <a:t>Tictoc7.toc.delayTime = truncnormal(3s,1s)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8: Timeout, Cancelling 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61722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Transform our model into a </a:t>
            </a:r>
            <a:r>
              <a:rPr lang="en-US" b="1" dirty="0" smtClean="0">
                <a:solidFill>
                  <a:schemeClr val="accent2"/>
                </a:solidFill>
              </a:rPr>
              <a:t>stop-and-wait simulation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void Tic8::</a:t>
            </a:r>
            <a:r>
              <a:rPr lang="en-US" b="1" dirty="0" smtClean="0">
                <a:solidFill>
                  <a:schemeClr val="accent2"/>
                </a:solidFill>
              </a:rPr>
              <a:t>handleMessage</a:t>
            </a:r>
            <a:r>
              <a:rPr lang="en-US" dirty="0" smtClean="0"/>
              <a:t>(cMessage *</a:t>
            </a:r>
            <a:r>
              <a:rPr lang="en-US" dirty="0" err="1" smtClean="0"/>
              <a:t>msg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    if (</a:t>
            </a:r>
            <a:r>
              <a:rPr lang="en-US" b="1" dirty="0" err="1" smtClean="0">
                <a:solidFill>
                  <a:schemeClr val="accent1"/>
                </a:solidFill>
              </a:rPr>
              <a:t>msg</a:t>
            </a:r>
            <a:r>
              <a:rPr lang="en-US" b="1" dirty="0" smtClean="0">
                <a:solidFill>
                  <a:schemeClr val="accent1"/>
                </a:solidFill>
              </a:rPr>
              <a:t>==</a:t>
            </a:r>
            <a:r>
              <a:rPr lang="en-US" b="1" dirty="0" err="1" smtClean="0">
                <a:solidFill>
                  <a:schemeClr val="accent1"/>
                </a:solidFill>
              </a:rPr>
              <a:t>timeoutEvent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        // If we receive the timeout event, that means the packet hasn't</a:t>
            </a:r>
          </a:p>
          <a:p>
            <a:pPr>
              <a:buNone/>
            </a:pPr>
            <a:r>
              <a:rPr lang="en-US" dirty="0" smtClean="0"/>
              <a:t>        // arrived in time and we have to re-send it.</a:t>
            </a:r>
          </a:p>
          <a:p>
            <a:pPr>
              <a:buNone/>
            </a:pPr>
            <a:r>
              <a:rPr lang="en-US" dirty="0" smtClean="0"/>
              <a:t>        EV &lt;&lt; "Timeout expired, resending message and restarting timer\n";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cMessage</a:t>
            </a:r>
            <a:r>
              <a:rPr lang="en-US" dirty="0" smtClean="0"/>
              <a:t> *</a:t>
            </a:r>
            <a:r>
              <a:rPr lang="en-US" dirty="0" err="1" smtClean="0"/>
              <a:t>msg</a:t>
            </a:r>
            <a:r>
              <a:rPr lang="en-US" dirty="0" smtClean="0"/>
              <a:t> = new </a:t>
            </a:r>
            <a:r>
              <a:rPr lang="en-US" dirty="0" err="1" smtClean="0"/>
              <a:t>cMessage</a:t>
            </a:r>
            <a:r>
              <a:rPr lang="en-US" dirty="0" smtClean="0"/>
              <a:t>("</a:t>
            </a:r>
            <a:r>
              <a:rPr lang="en-US" dirty="0" err="1" smtClean="0"/>
              <a:t>tictocMsg</a:t>
            </a:r>
            <a:r>
              <a:rPr lang="en-US" dirty="0" smtClean="0"/>
              <a:t>");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accent3"/>
                </a:solidFill>
              </a:rPr>
              <a:t>send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chemeClr val="accent6"/>
                </a:solidFill>
              </a:rPr>
              <a:t>msg</a:t>
            </a:r>
            <a:r>
              <a:rPr lang="en-US" dirty="0" smtClean="0"/>
              <a:t>, "out");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err="1" smtClean="0">
                <a:solidFill>
                  <a:schemeClr val="accent3"/>
                </a:solidFill>
              </a:rPr>
              <a:t>scheduleAt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chemeClr val="accent6"/>
                </a:solidFill>
              </a:rPr>
              <a:t>simTime</a:t>
            </a:r>
            <a:r>
              <a:rPr lang="en-US" b="1" dirty="0" smtClean="0">
                <a:solidFill>
                  <a:schemeClr val="accent6"/>
                </a:solidFill>
              </a:rPr>
              <a:t>()+timeout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timeoutEvent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} </a:t>
            </a:r>
            <a:r>
              <a:rPr lang="en-US" b="1" dirty="0" smtClean="0">
                <a:solidFill>
                  <a:schemeClr val="accent1"/>
                </a:solidFill>
              </a:rPr>
              <a:t>else</a:t>
            </a:r>
            <a:r>
              <a:rPr lang="en-US" dirty="0" smtClean="0"/>
              <a:t> { // message arrived</a:t>
            </a:r>
          </a:p>
          <a:p>
            <a:pPr>
              <a:buNone/>
            </a:pPr>
            <a:r>
              <a:rPr lang="en-US" dirty="0" smtClean="0"/>
              <a:t>        // Acknowledgement received -- delete the stored message</a:t>
            </a:r>
          </a:p>
          <a:p>
            <a:pPr>
              <a:buNone/>
            </a:pPr>
            <a:r>
              <a:rPr lang="en-US" dirty="0" smtClean="0"/>
              <a:t>        // and cancel the timeout event.</a:t>
            </a:r>
          </a:p>
          <a:p>
            <a:pPr>
              <a:buNone/>
            </a:pPr>
            <a:r>
              <a:rPr lang="en-US" dirty="0" smtClean="0"/>
              <a:t>        EV &lt;&lt; "Timer cancelled.\n";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err="1" smtClean="0">
                <a:solidFill>
                  <a:schemeClr val="accent3"/>
                </a:solidFill>
              </a:rPr>
              <a:t>cancelEvent</a:t>
            </a:r>
            <a:r>
              <a:rPr lang="en-US" dirty="0" smtClean="0"/>
              <a:t>(</a:t>
            </a:r>
            <a:r>
              <a:rPr lang="en-US" dirty="0" err="1" smtClean="0"/>
              <a:t>timeoutEvent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// Ready to send another one.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cMessage</a:t>
            </a:r>
            <a:r>
              <a:rPr lang="en-US" dirty="0" smtClean="0"/>
              <a:t> *</a:t>
            </a:r>
            <a:r>
              <a:rPr lang="en-US" dirty="0" err="1" smtClean="0"/>
              <a:t>msg</a:t>
            </a:r>
            <a:r>
              <a:rPr lang="en-US" dirty="0" smtClean="0"/>
              <a:t> = new </a:t>
            </a:r>
            <a:r>
              <a:rPr lang="en-US" dirty="0" err="1" smtClean="0"/>
              <a:t>cMessage</a:t>
            </a:r>
            <a:r>
              <a:rPr lang="en-US" dirty="0" smtClean="0"/>
              <a:t>("</a:t>
            </a:r>
            <a:r>
              <a:rPr lang="en-US" dirty="0" err="1" smtClean="0"/>
              <a:t>tictocMsg</a:t>
            </a:r>
            <a:r>
              <a:rPr lang="en-US" dirty="0" smtClean="0"/>
              <a:t>");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accent3"/>
                </a:solidFill>
              </a:rPr>
              <a:t>send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chemeClr val="accent6"/>
                </a:solidFill>
              </a:rPr>
              <a:t>msg</a:t>
            </a:r>
            <a:r>
              <a:rPr lang="en-US" dirty="0" smtClean="0"/>
              <a:t>, "out");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err="1" smtClean="0">
                <a:solidFill>
                  <a:schemeClr val="accent3"/>
                </a:solidFill>
              </a:rPr>
              <a:t>scheduleAt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chemeClr val="accent6"/>
                </a:solidFill>
              </a:rPr>
              <a:t>simTime</a:t>
            </a:r>
            <a:r>
              <a:rPr lang="en-US" b="1" dirty="0" smtClean="0">
                <a:solidFill>
                  <a:schemeClr val="accent6"/>
                </a:solidFill>
              </a:rPr>
              <a:t>()+timeout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timeoutEvent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90800"/>
            <a:ext cx="39243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9: Retransmitting the Same Message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Keep a </a:t>
            </a:r>
            <a:r>
              <a:rPr lang="en-US" dirty="0" smtClean="0">
                <a:solidFill>
                  <a:schemeClr val="accent2"/>
                </a:solidFill>
              </a:rPr>
              <a:t>copy of the original packet </a:t>
            </a:r>
            <a:r>
              <a:rPr lang="en-US" dirty="0" smtClean="0"/>
              <a:t>so that we can re-send it without the need to build it again:</a:t>
            </a:r>
          </a:p>
          <a:p>
            <a:pPr lvl="1"/>
            <a:r>
              <a:rPr lang="en-US" dirty="0" smtClean="0"/>
              <a:t>Keep the original packet and </a:t>
            </a:r>
            <a:r>
              <a:rPr lang="en-US" dirty="0" smtClean="0">
                <a:solidFill>
                  <a:schemeClr val="accent1"/>
                </a:solidFill>
              </a:rPr>
              <a:t>send only copies </a:t>
            </a:r>
            <a:r>
              <a:rPr lang="en-US" dirty="0" smtClean="0"/>
              <a:t>of it</a:t>
            </a:r>
          </a:p>
          <a:p>
            <a:pPr lvl="1"/>
            <a:r>
              <a:rPr lang="en-US" dirty="0" smtClean="0"/>
              <a:t>Delete the original when </a:t>
            </a:r>
            <a:r>
              <a:rPr lang="en-US" dirty="0" err="1" smtClean="0"/>
              <a:t>toc's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acknowledgement arrives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accent1"/>
                </a:solidFill>
              </a:rPr>
              <a:t>message sequence </a:t>
            </a:r>
            <a:r>
              <a:rPr lang="en-US" dirty="0" smtClean="0"/>
              <a:t>number to verify the model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generateNewMessage</a:t>
            </a:r>
            <a:r>
              <a:rPr lang="en-US" dirty="0" smtClean="0">
                <a:solidFill>
                  <a:schemeClr val="accent2"/>
                </a:solidFill>
              </a:rPr>
              <a:t>()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2"/>
                </a:solidFill>
              </a:rPr>
              <a:t>sendCopyOf</a:t>
            </a:r>
            <a:r>
              <a:rPr lang="en-US" dirty="0" smtClean="0">
                <a:solidFill>
                  <a:schemeClr val="accent2"/>
                </a:solidFill>
              </a:rPr>
              <a:t>()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handleMessage</a:t>
            </a:r>
            <a:r>
              <a:rPr lang="en-US" dirty="0" smtClean="0"/>
              <a:t>() growing too large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Discrete event simulator</a:t>
            </a:r>
          </a:p>
          <a:p>
            <a:pPr lvl="1"/>
            <a:r>
              <a:rPr lang="en-US" dirty="0" smtClean="0"/>
              <a:t>Hierarchically nested modules</a:t>
            </a:r>
          </a:p>
          <a:p>
            <a:pPr lvl="1"/>
            <a:r>
              <a:rPr lang="en-US" dirty="0" smtClean="0"/>
              <a:t>Modules communicate using messages through channels</a:t>
            </a:r>
          </a:p>
          <a:p>
            <a:r>
              <a:rPr lang="en-US" dirty="0" smtClean="0"/>
              <a:t>Basic </a:t>
            </a:r>
            <a:r>
              <a:rPr lang="en-US" dirty="0"/>
              <a:t>machinery and tools to write </a:t>
            </a:r>
            <a:r>
              <a:rPr lang="en-US" dirty="0" smtClean="0"/>
              <a:t>simulations</a:t>
            </a:r>
            <a:endParaRPr lang="en-US" dirty="0"/>
          </a:p>
          <a:p>
            <a:pPr lvl="1"/>
            <a:r>
              <a:rPr lang="en-US" dirty="0" smtClean="0"/>
              <a:t>Does </a:t>
            </a:r>
            <a:r>
              <a:rPr lang="en-US" dirty="0"/>
              <a:t>not provide any components specifically for computer network simulations, </a:t>
            </a:r>
            <a:r>
              <a:rPr lang="en-US" dirty="0" smtClean="0"/>
              <a:t>queuing </a:t>
            </a:r>
            <a:r>
              <a:rPr lang="en-US" dirty="0"/>
              <a:t>network simulations, system architecture simulations or any other area</a:t>
            </a:r>
            <a:endParaRPr lang="en-US" dirty="0" smtClean="0"/>
          </a:p>
          <a:p>
            <a:r>
              <a:rPr lang="en-US" dirty="0" smtClean="0"/>
              <a:t>Written in C++</a:t>
            </a:r>
          </a:p>
          <a:p>
            <a:pPr lvl="1"/>
            <a:r>
              <a:rPr lang="en-US" dirty="0" smtClean="0"/>
              <a:t>Source code publicly available</a:t>
            </a:r>
          </a:p>
          <a:p>
            <a:pPr lvl="1"/>
            <a:r>
              <a:rPr lang="en-US" dirty="0" smtClean="0"/>
              <a:t>Simulation model for Internet, IPv6, Mobility, etc. available</a:t>
            </a:r>
          </a:p>
          <a:p>
            <a:r>
              <a:rPr lang="en-US" dirty="0" smtClean="0"/>
              <a:t>Free for academic use</a:t>
            </a:r>
          </a:p>
          <a:p>
            <a:pPr lvl="1"/>
            <a:r>
              <a:rPr lang="en-US" dirty="0" smtClean="0"/>
              <a:t>Commercial version: OMNEST</a:t>
            </a:r>
            <a:r>
              <a:rPr lang="en-US" baseline="30000" dirty="0" smtClean="0"/>
              <a:t>TM</a:t>
            </a:r>
            <a:endParaRPr lang="en-US" dirty="0" smtClean="0"/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Well structured, highly modular, not limited to network protocol simulations (e.g., like ns2)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strike="sngStrike" dirty="0" smtClean="0"/>
              <a:t>Relatively young and only few simulation models</a:t>
            </a:r>
            <a:r>
              <a:rPr lang="en-US" dirty="0" smtClean="0"/>
              <a:t> – not young anymore, mature, comes with IDE, good documentation, and simulation models are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Step 9: Retransmitting the Same Message </a:t>
            </a:r>
            <a:r>
              <a:rPr lang="en-US" sz="2400" dirty="0" smtClean="0"/>
              <a:t>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cMessage</a:t>
            </a:r>
            <a:r>
              <a:rPr lang="en-US" dirty="0" smtClean="0"/>
              <a:t> *Tic9::</a:t>
            </a:r>
            <a:r>
              <a:rPr lang="en-US" dirty="0" smtClean="0">
                <a:solidFill>
                  <a:schemeClr val="accent2"/>
                </a:solidFill>
              </a:rPr>
              <a:t>generateNewMessage</a:t>
            </a:r>
            <a:r>
              <a:rPr lang="en-US" dirty="0" smtClean="0"/>
              <a:t>() {</a:t>
            </a:r>
          </a:p>
          <a:p>
            <a:pPr marL="0" indent="0">
              <a:buNone/>
            </a:pPr>
            <a:r>
              <a:rPr lang="en-US" dirty="0" smtClean="0"/>
              <a:t>    // Generate a message with a different name every time.</a:t>
            </a:r>
          </a:p>
          <a:p>
            <a:pPr marL="0" indent="0">
              <a:buNone/>
            </a:pPr>
            <a:r>
              <a:rPr lang="en-US" dirty="0" smtClean="0"/>
              <a:t>    char </a:t>
            </a:r>
            <a:r>
              <a:rPr lang="en-US" dirty="0" err="1" smtClean="0"/>
              <a:t>msgname</a:t>
            </a:r>
            <a:r>
              <a:rPr lang="en-US" dirty="0" smtClean="0"/>
              <a:t>[20];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>
                <a:solidFill>
                  <a:schemeClr val="accent1"/>
                </a:solidFill>
              </a:rPr>
              <a:t>sprintf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msgname</a:t>
            </a:r>
            <a:r>
              <a:rPr lang="en-US" dirty="0" smtClean="0">
                <a:solidFill>
                  <a:schemeClr val="accent1"/>
                </a:solidFill>
              </a:rPr>
              <a:t>, "tic-%d", ++</a:t>
            </a:r>
            <a:r>
              <a:rPr lang="en-US" dirty="0" err="1" smtClean="0">
                <a:solidFill>
                  <a:schemeClr val="accent1"/>
                </a:solidFill>
              </a:rPr>
              <a:t>seq</a:t>
            </a:r>
            <a:r>
              <a:rPr lang="en-US" dirty="0" smtClean="0">
                <a:solidFill>
                  <a:schemeClr val="accent1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cMessage</a:t>
            </a:r>
            <a:r>
              <a:rPr lang="en-US" dirty="0" smtClean="0"/>
              <a:t> *</a:t>
            </a:r>
            <a:r>
              <a:rPr lang="en-US" dirty="0" err="1" smtClean="0"/>
              <a:t>msg</a:t>
            </a:r>
            <a:r>
              <a:rPr lang="en-US" dirty="0" smtClean="0"/>
              <a:t> = new </a:t>
            </a:r>
            <a:r>
              <a:rPr lang="en-US" dirty="0" err="1" smtClean="0"/>
              <a:t>cMessage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msgname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   return </a:t>
            </a:r>
            <a:r>
              <a:rPr lang="en-US" dirty="0" err="1" smtClean="0"/>
              <a:t>msg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Tic9::</a:t>
            </a:r>
            <a:r>
              <a:rPr lang="en-US" dirty="0" smtClean="0">
                <a:solidFill>
                  <a:schemeClr val="accent2"/>
                </a:solidFill>
              </a:rPr>
              <a:t>sendCopyOf</a:t>
            </a:r>
            <a:r>
              <a:rPr lang="en-US" dirty="0" smtClean="0"/>
              <a:t>(cMessage *</a:t>
            </a:r>
            <a:r>
              <a:rPr lang="en-US" dirty="0" err="1" smtClean="0"/>
              <a:t>msg</a:t>
            </a:r>
            <a:r>
              <a:rPr lang="en-US" dirty="0" smtClean="0"/>
              <a:t>) {</a:t>
            </a:r>
          </a:p>
          <a:p>
            <a:pPr marL="0" indent="0">
              <a:buNone/>
            </a:pPr>
            <a:r>
              <a:rPr lang="en-US" dirty="0" smtClean="0"/>
              <a:t>    // Duplicate message and send the copy.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*copy </a:t>
            </a:r>
            <a:r>
              <a:rPr lang="en-US" dirty="0" smtClean="0">
                <a:solidFill>
                  <a:schemeClr val="accent1"/>
                </a:solidFill>
              </a:rPr>
              <a:t>= (</a:t>
            </a:r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*) </a:t>
            </a: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-&gt;dup();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1"/>
                </a:solidFill>
              </a:rPr>
              <a:t>send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/>
                </a:solidFill>
              </a:rPr>
              <a:t>copy</a:t>
            </a:r>
            <a:r>
              <a:rPr lang="en-US" dirty="0" smtClean="0"/>
              <a:t>, "out");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670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it into a real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10: </a:t>
            </a:r>
            <a:r>
              <a:rPr lang="en-US" dirty="0" smtClean="0">
                <a:solidFill>
                  <a:schemeClr val="accent2"/>
                </a:solidFill>
              </a:rPr>
              <a:t>More than two nodes</a:t>
            </a:r>
          </a:p>
          <a:p>
            <a:r>
              <a:rPr lang="en-US" dirty="0" smtClean="0"/>
              <a:t>Step 11: Channels and inner type definitions</a:t>
            </a:r>
          </a:p>
          <a:p>
            <a:r>
              <a:rPr lang="en-US" dirty="0" smtClean="0"/>
              <a:t>Step 12: Using two-way connections</a:t>
            </a:r>
          </a:p>
          <a:p>
            <a:r>
              <a:rPr lang="en-US" dirty="0" smtClean="0"/>
              <a:t>Step 13: Defining our </a:t>
            </a:r>
            <a:r>
              <a:rPr lang="en-US" dirty="0" smtClean="0">
                <a:solidFill>
                  <a:schemeClr val="accent2"/>
                </a:solidFill>
              </a:rPr>
              <a:t>message class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10: More Than Two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Content Placeholder 9" descr="Picture 13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330" y="1295400"/>
            <a:ext cx="6641270" cy="1676190"/>
          </a:xfrm>
        </p:spPr>
      </p:pic>
      <p:pic>
        <p:nvPicPr>
          <p:cNvPr id="11" name="Picture 10" descr="Picture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2276"/>
            <a:ext cx="6260317" cy="380952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573" y="2514600"/>
            <a:ext cx="3035428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10: More Than Two Nodes (cont’d)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tic[0]</a:t>
            </a:r>
            <a:r>
              <a:rPr lang="en-US" dirty="0" smtClean="0"/>
              <a:t> will generate the message to be sent around</a:t>
            </a:r>
          </a:p>
          <a:p>
            <a:pPr lvl="1"/>
            <a:r>
              <a:rPr lang="en-US" dirty="0" smtClean="0"/>
              <a:t>done in initialize()</a:t>
            </a:r>
          </a:p>
          <a:p>
            <a:pPr lvl="1"/>
            <a:r>
              <a:rPr lang="en-US" dirty="0" err="1" smtClean="0"/>
              <a:t>getIndex</a:t>
            </a:r>
            <a:r>
              <a:rPr lang="en-US" dirty="0" smtClean="0"/>
              <a:t>() function which returns the index of the module</a:t>
            </a:r>
          </a:p>
          <a:p>
            <a:r>
              <a:rPr lang="en-US" dirty="0" err="1" smtClean="0"/>
              <a:t>forwardMessage</a:t>
            </a:r>
            <a:r>
              <a:rPr lang="en-US" dirty="0" smtClean="0"/>
              <a:t>(): invoke from </a:t>
            </a:r>
            <a:r>
              <a:rPr lang="en-US" dirty="0" err="1" smtClean="0"/>
              <a:t>handleMessage</a:t>
            </a:r>
            <a:r>
              <a:rPr lang="en-US" dirty="0" smtClean="0"/>
              <a:t>() whenever a message arrives</a:t>
            </a:r>
          </a:p>
          <a:p>
            <a:pPr>
              <a:buNone/>
            </a:pPr>
            <a:endParaRPr lang="en-US" dirty="0" smtClean="0"/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void Txc10::</a:t>
            </a:r>
            <a:r>
              <a:rPr lang="en-US" sz="25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forwardMessage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(cMessage *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// In this example, we just pick a random gate to send it on.</a:t>
            </a:r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// We draw a random number between 0 and the size of gate `out[]'.</a:t>
            </a:r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n = </a:t>
            </a:r>
            <a:r>
              <a:rPr lang="en-US" sz="25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gateSize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("out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”);</a:t>
            </a:r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k = </a:t>
            </a:r>
            <a:r>
              <a:rPr lang="en-US" sz="25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intuniform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(0,n-1);</a:t>
            </a:r>
          </a:p>
          <a:p>
            <a:pPr indent="1588">
              <a:buNone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EV &lt;&lt; "Forwarding message "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&lt;&lt; " on port out[" &lt;&lt; k &lt;&lt; "]\n";</a:t>
            </a:r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5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500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, "out", </a:t>
            </a:r>
            <a:r>
              <a:rPr lang="en-US" sz="25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indent="1588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44488"/>
            <a:r>
              <a:rPr lang="en-US" sz="3300" dirty="0" smtClean="0"/>
              <a:t>When the message arrives at tic[3], its </a:t>
            </a:r>
            <a:r>
              <a:rPr lang="en-US" sz="3300" dirty="0" err="1" smtClean="0"/>
              <a:t>handleMessage</a:t>
            </a:r>
            <a:r>
              <a:rPr lang="en-US" sz="3300" dirty="0" smtClean="0"/>
              <a:t>() will delete the message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82" y="5105400"/>
            <a:ext cx="3328718" cy="171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Step 11: Channels and Inner Type Definitions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Network definition is getting quite complex and long, e.g., connections section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Note</a:t>
            </a:r>
            <a:r>
              <a:rPr lang="en-US" sz="2000" dirty="0" smtClean="0"/>
              <a:t>: built-in </a:t>
            </a:r>
            <a:r>
              <a:rPr lang="en-US" sz="2000" dirty="0" err="1" smtClean="0"/>
              <a:t>DelayChannel</a:t>
            </a:r>
            <a:r>
              <a:rPr lang="en-US" sz="2000" dirty="0" smtClean="0"/>
              <a:t> (import </a:t>
            </a:r>
            <a:r>
              <a:rPr lang="en-US" sz="2000" dirty="0" err="1" smtClean="0"/>
              <a:t>ned.DelayChannel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Picture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46" y="1676400"/>
            <a:ext cx="5168254" cy="1485714"/>
          </a:xfrm>
          <a:prstGeom prst="rect">
            <a:avLst/>
          </a:prstGeom>
        </p:spPr>
      </p:pic>
      <p:pic>
        <p:nvPicPr>
          <p:cNvPr id="8" name="Picture 7" descr="Picture 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38" y="3429000"/>
            <a:ext cx="5104762" cy="30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12: Using Two-Way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node pair is connected with two connections =&gt; </a:t>
            </a:r>
            <a:r>
              <a:rPr lang="en-US" sz="2800" dirty="0" err="1" smtClean="0"/>
              <a:t>OMNeT</a:t>
            </a:r>
            <a:r>
              <a:rPr lang="en-US" sz="2800" dirty="0" smtClean="0"/>
              <a:t>++ 4 supports </a:t>
            </a:r>
            <a:r>
              <a:rPr lang="en-US" sz="2800" dirty="0" smtClean="0">
                <a:solidFill>
                  <a:schemeClr val="accent1"/>
                </a:solidFill>
              </a:rPr>
              <a:t>2-way connections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4F81BD"/>
                </a:solidFill>
              </a:rPr>
              <a:t>new connections section </a:t>
            </a:r>
            <a:r>
              <a:rPr lang="en-US" sz="2800" dirty="0" smtClean="0"/>
              <a:t>would look like this: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81" y="2629086"/>
            <a:ext cx="5447619" cy="1485714"/>
          </a:xfrm>
          <a:prstGeom prst="rect">
            <a:avLst/>
          </a:prstGeom>
        </p:spPr>
      </p:pic>
      <p:pic>
        <p:nvPicPr>
          <p:cNvPr id="8" name="Picture 7" descr="Picture 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94" y="4686486"/>
            <a:ext cx="5549206" cy="14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 12: Using Two-Way Connections </a:t>
            </a:r>
            <a:r>
              <a:rPr lang="en-US" sz="2400" dirty="0" smtClean="0"/>
              <a:t>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</a:t>
            </a:r>
            <a:r>
              <a:rPr lang="en-US" dirty="0" smtClean="0">
                <a:solidFill>
                  <a:srgbClr val="4F81BD"/>
                </a:solidFill>
              </a:rPr>
              <a:t>modified the gate names </a:t>
            </a:r>
            <a:r>
              <a:rPr lang="en-US" dirty="0" smtClean="0"/>
              <a:t>=&gt; some </a:t>
            </a:r>
            <a:r>
              <a:rPr lang="en-US" dirty="0" smtClean="0">
                <a:solidFill>
                  <a:srgbClr val="4F81BD"/>
                </a:solidFill>
              </a:rPr>
              <a:t>modifications to the C++</a:t>
            </a:r>
            <a:r>
              <a:rPr lang="en-US" dirty="0" smtClean="0"/>
              <a:t> code.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Note: </a:t>
            </a:r>
            <a:r>
              <a:rPr lang="en-US" dirty="0" smtClean="0"/>
              <a:t>The special </a:t>
            </a:r>
            <a:r>
              <a:rPr lang="en-US" dirty="0" smtClean="0">
                <a:solidFill>
                  <a:srgbClr val="4F81BD"/>
                </a:solidFill>
              </a:rPr>
              <a:t>$</a:t>
            </a:r>
            <a:r>
              <a:rPr lang="en-US" dirty="0" err="1" smtClean="0">
                <a:solidFill>
                  <a:srgbClr val="4F81BD"/>
                </a:solidFill>
              </a:rPr>
              <a:t>i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4F81BD"/>
                </a:solidFill>
              </a:rPr>
              <a:t>$</a:t>
            </a:r>
            <a:r>
              <a:rPr lang="en-US" dirty="0" err="1" smtClean="0">
                <a:solidFill>
                  <a:srgbClr val="4F81BD"/>
                </a:solidFill>
              </a:rPr>
              <a:t>o</a:t>
            </a:r>
            <a:r>
              <a:rPr lang="en-US" dirty="0" smtClean="0"/>
              <a:t> suffix after the gate name allows us to use the </a:t>
            </a:r>
            <a:r>
              <a:rPr lang="en-US" dirty="0" smtClean="0">
                <a:solidFill>
                  <a:srgbClr val="4F81BD"/>
                </a:solidFill>
              </a:rPr>
              <a:t>connection's two direction separately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Pictur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51375"/>
            <a:ext cx="8482539" cy="219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13: Defining our Message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Destination address is no longer hardcoded tic[3] – </a:t>
            </a:r>
            <a:r>
              <a:rPr lang="en-US" dirty="0" smtClean="0">
                <a:solidFill>
                  <a:schemeClr val="accent2"/>
                </a:solidFill>
              </a:rPr>
              <a:t>add destination address to message</a:t>
            </a:r>
          </a:p>
          <a:p>
            <a:r>
              <a:rPr lang="en-US" dirty="0" smtClean="0"/>
              <a:t>Subclass </a:t>
            </a:r>
            <a:r>
              <a:rPr lang="en-US" dirty="0" err="1" smtClean="0">
                <a:solidFill>
                  <a:schemeClr val="accent2"/>
                </a:solidFill>
              </a:rPr>
              <a:t>cMessage</a:t>
            </a:r>
            <a:r>
              <a:rPr lang="en-US" dirty="0" smtClean="0"/>
              <a:t>: tictoc13.msg</a:t>
            </a:r>
          </a:p>
          <a:p>
            <a:pPr marL="515938" indent="0">
              <a:buNone/>
            </a:pPr>
            <a:r>
              <a:rPr lang="en-US" sz="26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message TicTocMsg13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515938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   fields:</a:t>
            </a:r>
          </a:p>
          <a:p>
            <a:pPr marL="515938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5938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destination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5938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hopCount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515938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opp_msgc</a:t>
            </a:r>
            <a:r>
              <a:rPr lang="en-US" dirty="0" smtClean="0"/>
              <a:t> is invoked and it generates </a:t>
            </a:r>
            <a:r>
              <a:rPr lang="en-US" dirty="0" smtClean="0">
                <a:solidFill>
                  <a:schemeClr val="accent2"/>
                </a:solidFill>
              </a:rPr>
              <a:t>tictoc13_m.h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tictoc13_m.cc</a:t>
            </a:r>
          </a:p>
          <a:p>
            <a:r>
              <a:rPr lang="en-US" dirty="0" smtClean="0"/>
              <a:t>Include </a:t>
            </a:r>
            <a:r>
              <a:rPr lang="en-US" dirty="0" smtClean="0">
                <a:solidFill>
                  <a:schemeClr val="accent2"/>
                </a:solidFill>
              </a:rPr>
              <a:t>tictoc13_m.h</a:t>
            </a:r>
            <a:r>
              <a:rPr lang="en-US" dirty="0" smtClean="0"/>
              <a:t> into our C++ code, and we can use TicTocMsg13 as any other class</a:t>
            </a:r>
          </a:p>
          <a:p>
            <a:pPr marL="515938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#include "tictoc13_m.h"</a:t>
            </a:r>
          </a:p>
          <a:p>
            <a:pPr marL="515938" indent="0">
              <a:buNone/>
            </a:pPr>
            <a:endParaRPr lang="en-US" dirty="0" smtClean="0"/>
          </a:p>
          <a:p>
            <a:pPr marL="515938" indent="0">
              <a:buNone/>
            </a:pPr>
            <a:r>
              <a:rPr lang="en-US" dirty="0" smtClean="0"/>
              <a:t>TicTocMsg13 *</a:t>
            </a:r>
            <a:r>
              <a:rPr lang="en-US" dirty="0" err="1" smtClean="0"/>
              <a:t>msg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new TicTocMsg13(msgname);</a:t>
            </a:r>
          </a:p>
          <a:p>
            <a:pPr marL="515938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-&gt;</a:t>
            </a:r>
            <a:r>
              <a:rPr lang="en-US" dirty="0" err="1" smtClean="0">
                <a:solidFill>
                  <a:schemeClr val="accent1"/>
                </a:solidFill>
              </a:rPr>
              <a:t>setSource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src</a:t>
            </a:r>
            <a:r>
              <a:rPr lang="en-US" dirty="0" smtClean="0"/>
              <a:t>);</a:t>
            </a:r>
          </a:p>
          <a:p>
            <a:pPr marL="515938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-&gt;</a:t>
            </a:r>
            <a:r>
              <a:rPr lang="en-US" dirty="0" err="1" smtClean="0">
                <a:solidFill>
                  <a:schemeClr val="accent1"/>
                </a:solidFill>
              </a:rPr>
              <a:t>setDestination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6"/>
                </a:solidFill>
              </a:rPr>
              <a:t>dest</a:t>
            </a:r>
            <a:r>
              <a:rPr lang="en-US" dirty="0" smtClean="0"/>
              <a:t>);</a:t>
            </a:r>
          </a:p>
          <a:p>
            <a:pPr marL="515938" indent="0">
              <a:buNone/>
            </a:pPr>
            <a:r>
              <a:rPr lang="en-US" dirty="0" smtClean="0"/>
              <a:t>return </a:t>
            </a:r>
            <a:r>
              <a:rPr lang="en-US" dirty="0" err="1" smtClean="0"/>
              <a:t>msg</a:t>
            </a:r>
            <a:r>
              <a:rPr lang="en-US" dirty="0" smtClean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Step 13: Defining our Message Class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73152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dynamic cast </a:t>
            </a:r>
            <a:r>
              <a:rPr lang="en-US" dirty="0" smtClean="0"/>
              <a:t>instead of plain C-style cast ((TicTocMsg13 *)</a:t>
            </a:r>
            <a:r>
              <a:rPr lang="en-US" dirty="0" err="1" smtClean="0"/>
              <a:t>msg</a:t>
            </a:r>
            <a:r>
              <a:rPr lang="en-US" dirty="0" smtClean="0"/>
              <a:t>) which is not safe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void Txc13::</a:t>
            </a:r>
            <a:r>
              <a:rPr lang="en-US" dirty="0" smtClean="0">
                <a:solidFill>
                  <a:schemeClr val="accent2"/>
                </a:solidFill>
              </a:rPr>
              <a:t>handleMessage</a:t>
            </a:r>
            <a:r>
              <a:rPr lang="en-US" dirty="0" smtClean="0"/>
              <a:t>(cMessage *</a:t>
            </a:r>
            <a:r>
              <a:rPr lang="en-US" dirty="0" err="1" smtClean="0"/>
              <a:t>msg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    TicTocMsg13 *</a:t>
            </a:r>
            <a:r>
              <a:rPr lang="en-US" dirty="0" err="1" smtClean="0"/>
              <a:t>ttmsg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chemeClr val="accent1"/>
                </a:solidFill>
              </a:rPr>
              <a:t>check_and_cast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chemeClr val="accent3"/>
                </a:solidFill>
              </a:rPr>
              <a:t>TicTocMsg13 *</a:t>
            </a:r>
            <a:r>
              <a:rPr lang="en-US" dirty="0" smtClean="0"/>
              <a:t>&gt;(</a:t>
            </a:r>
            <a:r>
              <a:rPr lang="en-US" dirty="0" err="1" smtClean="0">
                <a:solidFill>
                  <a:schemeClr val="accent6"/>
                </a:solidFill>
              </a:rPr>
              <a:t>msg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if (</a:t>
            </a:r>
            <a:r>
              <a:rPr lang="en-US" dirty="0" err="1" smtClean="0"/>
              <a:t>ttmsg</a:t>
            </a:r>
            <a:r>
              <a:rPr lang="en-US" dirty="0" smtClean="0"/>
              <a:t>-&gt;</a:t>
            </a:r>
            <a:r>
              <a:rPr lang="en-US" dirty="0" err="1" smtClean="0">
                <a:solidFill>
                  <a:schemeClr val="accent1"/>
                </a:solidFill>
              </a:rPr>
              <a:t>getDestination</a:t>
            </a:r>
            <a:r>
              <a:rPr lang="en-US" dirty="0" smtClean="0"/>
              <a:t>()==</a:t>
            </a:r>
            <a:r>
              <a:rPr lang="en-US" dirty="0" err="1" smtClean="0">
                <a:solidFill>
                  <a:schemeClr val="accent1"/>
                </a:solidFill>
              </a:rPr>
              <a:t>getIndex</a:t>
            </a:r>
            <a:r>
              <a:rPr lang="en-US" dirty="0" smtClean="0"/>
              <a:t>()) {</a:t>
            </a:r>
          </a:p>
          <a:p>
            <a:pPr>
              <a:buNone/>
            </a:pPr>
            <a:r>
              <a:rPr lang="en-US" dirty="0" smtClean="0"/>
              <a:t>        // Message arrived.</a:t>
            </a:r>
          </a:p>
          <a:p>
            <a:pPr>
              <a:buNone/>
            </a:pPr>
            <a:r>
              <a:rPr lang="en-US" dirty="0" smtClean="0"/>
              <a:t>        EV &lt;&lt; "Message " &lt;&lt; </a:t>
            </a:r>
            <a:r>
              <a:rPr lang="en-US" dirty="0" err="1" smtClean="0"/>
              <a:t>ttmsg</a:t>
            </a:r>
            <a:r>
              <a:rPr lang="en-US" dirty="0" smtClean="0"/>
              <a:t> &lt;&lt; " arrived after " &lt;&lt; </a:t>
            </a:r>
            <a:r>
              <a:rPr lang="en-US" dirty="0" err="1" smtClean="0"/>
              <a:t>ttmsg</a:t>
            </a:r>
            <a:r>
              <a:rPr lang="en-US" dirty="0" smtClean="0"/>
              <a:t>-&gt;</a:t>
            </a:r>
            <a:r>
              <a:rPr lang="en-US" dirty="0" err="1" smtClean="0"/>
              <a:t>getHopCount</a:t>
            </a:r>
            <a:r>
              <a:rPr lang="en-US" dirty="0" smtClean="0"/>
              <a:t>() &lt;&lt; " hops.\n";</a:t>
            </a:r>
          </a:p>
          <a:p>
            <a:pPr>
              <a:buNone/>
            </a:pPr>
            <a:r>
              <a:rPr lang="en-US" dirty="0" smtClean="0"/>
              <a:t>        bubble("ARRIVED, starting new one!");</a:t>
            </a:r>
          </a:p>
          <a:p>
            <a:pPr>
              <a:buNone/>
            </a:pPr>
            <a:r>
              <a:rPr lang="en-US" dirty="0" smtClean="0"/>
              <a:t>        delete </a:t>
            </a:r>
            <a:r>
              <a:rPr lang="en-US" dirty="0" err="1" smtClean="0"/>
              <a:t>ttmsg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// Generate another one.</a:t>
            </a:r>
          </a:p>
          <a:p>
            <a:pPr>
              <a:buNone/>
            </a:pPr>
            <a:r>
              <a:rPr lang="en-US" dirty="0" smtClean="0"/>
              <a:t>        EV &lt;&lt; "Generating another message: ";</a:t>
            </a:r>
          </a:p>
          <a:p>
            <a:pPr>
              <a:buNone/>
            </a:pPr>
            <a:r>
              <a:rPr lang="en-US" dirty="0" smtClean="0"/>
              <a:t>        TicTocMsg13 *</a:t>
            </a:r>
            <a:r>
              <a:rPr lang="en-US" dirty="0" err="1" smtClean="0"/>
              <a:t>newmsg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chemeClr val="accent1"/>
                </a:solidFill>
              </a:rPr>
              <a:t>generateMessage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        EV &lt;&lt; </a:t>
            </a:r>
            <a:r>
              <a:rPr lang="en-US" dirty="0" err="1" smtClean="0"/>
              <a:t>newmsg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>
                <a:solidFill>
                  <a:schemeClr val="accent1"/>
                </a:solidFill>
              </a:rPr>
              <a:t>forwardMessage</a:t>
            </a:r>
            <a:r>
              <a:rPr lang="en-US" dirty="0" smtClean="0"/>
              <a:t>(</a:t>
            </a:r>
            <a:r>
              <a:rPr lang="en-US" dirty="0" err="1" smtClean="0"/>
              <a:t>newmsg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} else {</a:t>
            </a:r>
          </a:p>
          <a:p>
            <a:pPr>
              <a:buNone/>
            </a:pPr>
            <a:r>
              <a:rPr lang="en-US" dirty="0" smtClean="0"/>
              <a:t>        // We need to forward the message.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>
                <a:solidFill>
                  <a:schemeClr val="accent1"/>
                </a:solidFill>
              </a:rPr>
              <a:t>forwardMessage</a:t>
            </a:r>
            <a:r>
              <a:rPr lang="en-US" dirty="0" smtClean="0"/>
              <a:t>(</a:t>
            </a:r>
            <a:r>
              <a:rPr lang="en-US" dirty="0" err="1" smtClean="0"/>
              <a:t>ttmsg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200400"/>
            <a:ext cx="3561928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935" y="1511300"/>
            <a:ext cx="2476065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 smtClean="0"/>
              <a:t>OMNet</a:t>
            </a:r>
            <a:r>
              <a:rPr lang="en-US" sz="2400" dirty="0" smtClean="0"/>
              <a:t>++ in a Nutshell: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does </a:t>
            </a:r>
            <a:r>
              <a:rPr lang="en-US" sz="2800" dirty="0" err="1" smtClean="0"/>
              <a:t>OMNeT</a:t>
            </a:r>
            <a:r>
              <a:rPr lang="en-US" sz="2800" dirty="0" smtClean="0"/>
              <a:t>++ provide then?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C++ class library</a:t>
            </a:r>
          </a:p>
          <a:p>
            <a:pPr lvl="1"/>
            <a:r>
              <a:rPr lang="en-US" dirty="0" smtClean="0"/>
              <a:t>Simulation </a:t>
            </a:r>
            <a:r>
              <a:rPr lang="en-US" dirty="0" smtClean="0">
                <a:solidFill>
                  <a:schemeClr val="accent1"/>
                </a:solidFill>
              </a:rPr>
              <a:t>kernel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Utility</a:t>
            </a:r>
            <a:r>
              <a:rPr lang="en-US" dirty="0" smtClean="0"/>
              <a:t> classes (for random number generation, statistics collection, topology discovery etc.)</a:t>
            </a:r>
          </a:p>
          <a:p>
            <a:pPr marL="973138" lvl="1" indent="-515938">
              <a:buNone/>
            </a:pPr>
            <a:r>
              <a:rPr lang="en-US" dirty="0" smtClean="0">
                <a:sym typeface="Wingdings"/>
              </a:rPr>
              <a:t>	</a:t>
            </a:r>
            <a:r>
              <a:rPr lang="en-US" dirty="0" smtClean="0"/>
              <a:t>use to create simulation components (</a:t>
            </a:r>
            <a:r>
              <a:rPr lang="en-US" dirty="0" smtClean="0">
                <a:solidFill>
                  <a:schemeClr val="accent1"/>
                </a:solidFill>
              </a:rPr>
              <a:t>simple modules </a:t>
            </a:r>
            <a:r>
              <a:rPr lang="en-US" dirty="0" smtClean="0"/>
              <a:t>and channels)</a:t>
            </a:r>
          </a:p>
          <a:p>
            <a:r>
              <a:rPr lang="en-US" dirty="0" smtClean="0"/>
              <a:t>Infrastructure to assemble simulations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Network Description Language </a:t>
            </a:r>
            <a:r>
              <a:rPr lang="en-US" dirty="0" smtClean="0"/>
              <a:t>(NED)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.</a:t>
            </a:r>
            <a:r>
              <a:rPr lang="en-US" dirty="0" err="1" smtClean="0">
                <a:solidFill>
                  <a:schemeClr val="accent1"/>
                </a:solidFill>
              </a:rPr>
              <a:t>ini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Runtime </a:t>
            </a:r>
            <a:r>
              <a:rPr lang="en-US" dirty="0" smtClean="0">
                <a:solidFill>
                  <a:schemeClr val="accent2"/>
                </a:solidFill>
              </a:rPr>
              <a:t>user interfaces</a:t>
            </a:r>
          </a:p>
          <a:p>
            <a:pPr lvl="1"/>
            <a:r>
              <a:rPr lang="en-US" dirty="0" err="1" smtClean="0"/>
              <a:t>Tkenv</a:t>
            </a:r>
            <a:endParaRPr lang="en-US" dirty="0" smtClean="0"/>
          </a:p>
          <a:p>
            <a:pPr lvl="1"/>
            <a:r>
              <a:rPr lang="en-US" dirty="0" err="1" smtClean="0"/>
              <a:t>Cmdenv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Eclipse</a:t>
            </a:r>
            <a:r>
              <a:rPr lang="en-US" dirty="0">
                <a:solidFill>
                  <a:schemeClr val="accent2"/>
                </a:solidFill>
              </a:rPr>
              <a:t>-based simulation IDE</a:t>
            </a:r>
            <a:r>
              <a:rPr lang="en-US" dirty="0"/>
              <a:t> for designing, running and evaluating </a:t>
            </a:r>
            <a:r>
              <a:rPr lang="en-US" dirty="0" smtClean="0"/>
              <a:t>simulations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Extension interfaces </a:t>
            </a:r>
            <a:r>
              <a:rPr lang="en-US" dirty="0" smtClean="0"/>
              <a:t>for real-time simulation, emulation, MRIP, parallel distributed simulation, database connectivity and so 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Step 13: Defining our Message Class (cont’d)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0033"/>
            <a:ext cx="6126795" cy="50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statistics collection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14: Displaying the </a:t>
            </a:r>
            <a:r>
              <a:rPr lang="en-US" dirty="0" smtClean="0">
                <a:solidFill>
                  <a:schemeClr val="accent2"/>
                </a:solidFill>
              </a:rPr>
              <a:t>number of packets sent/received</a:t>
            </a:r>
          </a:p>
          <a:p>
            <a:endParaRPr lang="en-US" dirty="0" smtClean="0"/>
          </a:p>
          <a:p>
            <a:r>
              <a:rPr lang="en-US" dirty="0" smtClean="0"/>
              <a:t>Step 15: Adding </a:t>
            </a:r>
            <a:r>
              <a:rPr lang="en-US" dirty="0" smtClean="0">
                <a:solidFill>
                  <a:schemeClr val="accent2"/>
                </a:solidFill>
              </a:rPr>
              <a:t>statistics collection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Step 14: Displaying the Number of Packets Sent/Received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2"/>
                </a:solidFill>
              </a:rPr>
              <a:t>two counters </a:t>
            </a:r>
            <a:r>
              <a:rPr lang="en-US" dirty="0" smtClean="0"/>
              <a:t>to the module class: </a:t>
            </a:r>
            <a:r>
              <a:rPr lang="en-US" dirty="0" err="1" smtClean="0">
                <a:solidFill>
                  <a:schemeClr val="accent2"/>
                </a:solidFill>
              </a:rPr>
              <a:t>numSent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2"/>
                </a:solidFill>
              </a:rPr>
              <a:t>numReceived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Set to </a:t>
            </a:r>
            <a:r>
              <a:rPr lang="en-US" dirty="0" smtClean="0">
                <a:solidFill>
                  <a:schemeClr val="accent2"/>
                </a:solidFill>
              </a:rPr>
              <a:t>zero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2"/>
                </a:solidFill>
              </a:rPr>
              <a:t>WATCH'ed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chemeClr val="accent2"/>
                </a:solidFill>
              </a:rPr>
              <a:t>initialize()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2"/>
                </a:solidFill>
              </a:rPr>
              <a:t>Find/inspect objects dialog </a:t>
            </a:r>
            <a:r>
              <a:rPr lang="en-US" dirty="0" smtClean="0"/>
              <a:t>(Inspect menu; it is also on the toolbar)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4400742" cy="4648200"/>
          </a:xfrm>
          <a:prstGeom prst="rect">
            <a:avLst/>
          </a:prstGeom>
        </p:spPr>
      </p:pic>
      <p:pic>
        <p:nvPicPr>
          <p:cNvPr id="90114" name="Picture 2" descr="step11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4711060" cy="3886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2362200"/>
            <a:ext cx="16764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4800600"/>
            <a:ext cx="914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715000"/>
            <a:ext cx="9144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Step 14: Displaying the Number of Packets Sent/Received </a:t>
            </a:r>
            <a:r>
              <a:rPr lang="en-US" sz="2000" dirty="0" smtClean="0"/>
              <a:t>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8001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This info appears above the module icons using the t= display string tag</a:t>
            </a:r>
          </a:p>
          <a:p>
            <a:pPr>
              <a:buNone/>
            </a:pPr>
            <a:endParaRPr lang="en-US" dirty="0" smtClean="0"/>
          </a:p>
          <a:p>
            <a:pPr marL="0" indent="1588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7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ev.isGUI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7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updateDisplay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 marL="0" indent="1588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void Txc11::</a:t>
            </a:r>
            <a:r>
              <a:rPr lang="en-US" sz="17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updateDisplay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0" indent="1588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char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[40];</a:t>
            </a:r>
          </a:p>
          <a:p>
            <a:pPr marL="0" indent="1588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 "rcvd: %ld sent: %ld",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numReceived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numSent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1588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getDisplayString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setTagArg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"t"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,0,buf);</a:t>
            </a:r>
          </a:p>
          <a:p>
            <a:pPr marL="0" indent="1588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4210" name="Picture 2" descr="step11b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799"/>
            <a:ext cx="3962400" cy="3794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15: Adding statistics collection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OMNeT</a:t>
            </a:r>
            <a:r>
              <a:rPr lang="en-US" dirty="0" smtClean="0"/>
              <a:t>++ simulation kernel: </a:t>
            </a:r>
            <a:r>
              <a:rPr lang="en-US" dirty="0" err="1" smtClean="0"/>
              <a:t>omnetpp.ini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2"/>
                </a:solidFill>
              </a:rPr>
              <a:t>average </a:t>
            </a:r>
            <a:r>
              <a:rPr lang="en-US" dirty="0" err="1" smtClean="0">
                <a:solidFill>
                  <a:schemeClr val="accent2"/>
                </a:solidFill>
              </a:rPr>
              <a:t>hopCount</a:t>
            </a:r>
            <a:r>
              <a:rPr lang="en-US" dirty="0" smtClean="0"/>
              <a:t> a message has to travel before reaching its destination</a:t>
            </a:r>
          </a:p>
          <a:p>
            <a:pPr lvl="1"/>
            <a:r>
              <a:rPr lang="en-US" dirty="0" smtClean="0"/>
              <a:t>Record in the hop count of every message upon arrival into an output vector (a sequence of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time,value</a:t>
            </a:r>
            <a:r>
              <a:rPr lang="en-US" dirty="0" smtClean="0">
                <a:solidFill>
                  <a:schemeClr val="accent1"/>
                </a:solidFill>
              </a:rPr>
              <a:t>) pairs</a:t>
            </a:r>
            <a:r>
              <a:rPr lang="en-US" dirty="0" smtClean="0"/>
              <a:t>, sort of a time series)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mean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standard deviation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minimum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maximum values per node</a:t>
            </a:r>
            <a:r>
              <a:rPr lang="en-US" dirty="0" smtClean="0"/>
              <a:t>, and write them </a:t>
            </a:r>
            <a:r>
              <a:rPr lang="en-US" dirty="0" smtClean="0">
                <a:solidFill>
                  <a:schemeClr val="accent1"/>
                </a:solidFill>
              </a:rPr>
              <a:t>into a file</a:t>
            </a:r>
            <a:r>
              <a:rPr lang="en-US" dirty="0" smtClean="0"/>
              <a:t> at the end of the simulation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accent1"/>
                </a:solidFill>
              </a:rPr>
              <a:t>off-line tools </a:t>
            </a:r>
            <a:r>
              <a:rPr lang="en-US" dirty="0" smtClean="0"/>
              <a:t>to </a:t>
            </a:r>
            <a:r>
              <a:rPr lang="en-US" dirty="0" err="1" smtClean="0"/>
              <a:t>analyse</a:t>
            </a:r>
            <a:r>
              <a:rPr lang="en-US" dirty="0" smtClean="0"/>
              <a:t> the output files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8" descr="Picture 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57400"/>
            <a:ext cx="2476190" cy="40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Step 15: Adding statistics collection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Output vector object </a:t>
            </a:r>
            <a:r>
              <a:rPr lang="en-US" dirty="0" smtClean="0"/>
              <a:t>(which will record the data into omnetpp.vec) and a </a:t>
            </a:r>
            <a:r>
              <a:rPr lang="en-US" dirty="0" smtClean="0">
                <a:solidFill>
                  <a:schemeClr val="accent2"/>
                </a:solidFill>
              </a:rPr>
              <a:t>histogram object </a:t>
            </a:r>
            <a:r>
              <a:rPr lang="en-US" dirty="0" smtClean="0"/>
              <a:t>(which also calculates mean, etc) 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Txc15 : 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cSimpleModule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private: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long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numSent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long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numReceived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cLongHistogram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hopCountStats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cOutVector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hopCountVector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1588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514350" indent="1588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/>
              <a:t>Upon message arrival, update  statistics within </a:t>
            </a:r>
            <a:r>
              <a:rPr lang="en-US" dirty="0" err="1" smtClean="0">
                <a:solidFill>
                  <a:schemeClr val="accent2"/>
                </a:solidFill>
              </a:rPr>
              <a:t>handleMessage</a:t>
            </a:r>
            <a:r>
              <a:rPr lang="en-US" dirty="0" smtClean="0">
                <a:solidFill>
                  <a:schemeClr val="accent2"/>
                </a:solidFill>
              </a:rPr>
              <a:t>()</a:t>
            </a:r>
          </a:p>
          <a:p>
            <a:pPr marL="515938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hopCountVector.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record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hopcount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15938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hopCountStats.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collect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hopcount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err="1" smtClean="0"/>
              <a:t>hopCountVector.record</a:t>
            </a:r>
            <a:r>
              <a:rPr lang="en-US" dirty="0" smtClean="0"/>
              <a:t>() call writes the data into </a:t>
            </a:r>
            <a:r>
              <a:rPr lang="en-US" dirty="0" smtClean="0">
                <a:solidFill>
                  <a:schemeClr val="accent2"/>
                </a:solidFill>
              </a:rPr>
              <a:t>Tictoc15-0.vec</a:t>
            </a:r>
            <a:r>
              <a:rPr lang="en-US" dirty="0" smtClean="0"/>
              <a:t> (will be deleted each time the simulation is restarted)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Step 15: Adding statistics collection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Scalar data </a:t>
            </a:r>
            <a:r>
              <a:rPr lang="en-US" dirty="0" smtClean="0"/>
              <a:t>(histogram object) have to be recorded </a:t>
            </a:r>
            <a:r>
              <a:rPr lang="en-US" dirty="0" smtClean="0">
                <a:solidFill>
                  <a:schemeClr val="accent2"/>
                </a:solidFill>
              </a:rPr>
              <a:t>manually</a:t>
            </a:r>
            <a:r>
              <a:rPr lang="en-US" dirty="0" smtClean="0"/>
              <a:t>, in the </a:t>
            </a:r>
            <a:r>
              <a:rPr lang="en-US" dirty="0" smtClean="0">
                <a:solidFill>
                  <a:schemeClr val="accent2"/>
                </a:solidFill>
              </a:rPr>
              <a:t>finish() </a:t>
            </a:r>
            <a:r>
              <a:rPr lang="en-US" dirty="0" smtClean="0"/>
              <a:t>function</a:t>
            </a:r>
          </a:p>
          <a:p>
            <a:endParaRPr lang="en-US" dirty="0" smtClean="0"/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void Txc15::</a:t>
            </a:r>
            <a:r>
              <a:rPr lang="en-US" sz="25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finish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// This function is called by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OMNeT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++ at the end of the simulation.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EV &lt;&lt; "Sent:     "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numSent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EV &lt;&lt; "Received: "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numReceived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EV &lt;&lt; "Hop count, min:    "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hopCountStats.</a:t>
            </a:r>
            <a:r>
              <a:rPr lang="en-US" sz="25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getMin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EV &lt;&lt; "Hop count, max:    "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hopCountStats.</a:t>
            </a:r>
            <a:r>
              <a:rPr lang="en-US" sz="25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getMax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EV &lt;&lt; "Hop count, mean:   "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hopCountStats.</a:t>
            </a:r>
            <a:r>
              <a:rPr lang="en-US" sz="25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getMean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EV &lt;&lt; "Hop count,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stddev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: "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hopCountStats.</a:t>
            </a:r>
            <a:r>
              <a:rPr lang="en-US" sz="25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getStddev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61963" indent="0">
              <a:buNone/>
            </a:pPr>
            <a:endParaRPr lang="en-US" sz="2500" dirty="0" smtClean="0">
              <a:latin typeface="Courier New" pitchFamily="49" charset="0"/>
              <a:cs typeface="Courier New" pitchFamily="49" charset="0"/>
            </a:endParaRP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5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recordScalar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("#sent", </a:t>
            </a:r>
            <a:r>
              <a:rPr lang="en-US" sz="25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numSent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5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recordScalar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("#received", </a:t>
            </a:r>
            <a:r>
              <a:rPr lang="en-US" sz="25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numReceived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hopCountStats.</a:t>
            </a:r>
            <a:r>
              <a:rPr lang="en-US" sz="25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recordAs</a:t>
            </a:r>
            <a:r>
              <a:rPr lang="en-US" sz="2500" dirty="0" err="1" smtClean="0">
                <a:latin typeface="Courier New" pitchFamily="49" charset="0"/>
                <a:cs typeface="Courier New" pitchFamily="49" charset="0"/>
              </a:rPr>
              <a:t>("hop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count");</a:t>
            </a:r>
          </a:p>
          <a:p>
            <a:pPr marL="461963" indent="0">
              <a:buNone/>
            </a:pP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2"/>
                </a:solidFill>
              </a:rPr>
              <a:t>recordScalar</a:t>
            </a:r>
            <a:r>
              <a:rPr lang="en-US" dirty="0" smtClean="0"/>
              <a:t>() calls in the code below write into the </a:t>
            </a:r>
            <a:r>
              <a:rPr lang="en-US" dirty="0" smtClean="0">
                <a:solidFill>
                  <a:schemeClr val="accent2"/>
                </a:solidFill>
              </a:rPr>
              <a:t>Tictoc15-0.sca</a:t>
            </a:r>
            <a:r>
              <a:rPr lang="en-US" dirty="0" smtClean="0"/>
              <a:t> file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Tictoc15-0.sca</a:t>
            </a:r>
            <a:r>
              <a:rPr lang="en-US" dirty="0" smtClean="0"/>
              <a:t> not deleted between simulation runs; new data are just appended – allows to jointly analyze data from several simulation runs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Step 15: Adding statistics collection (cont’d)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 descr="step12a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5" y="2919413"/>
            <a:ext cx="3752850" cy="3514725"/>
          </a:xfrm>
          <a:prstGeom prst="rect">
            <a:avLst/>
          </a:prstGeom>
          <a:noFill/>
        </p:spPr>
      </p:pic>
      <p:pic>
        <p:nvPicPr>
          <p:cNvPr id="2052" name="Picture 4" descr="step12b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91075" y="2876550"/>
            <a:ext cx="3752850" cy="3600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7107" y="1442552"/>
            <a:ext cx="8578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also view the data during simulation. In the </a:t>
            </a:r>
            <a:r>
              <a:rPr lang="en-US" b="1" dirty="0">
                <a:solidFill>
                  <a:schemeClr val="accent1"/>
                </a:solidFill>
              </a:rPr>
              <a:t>module inspector's Contents page </a:t>
            </a:r>
            <a:r>
              <a:rPr lang="en-US" dirty="0"/>
              <a:t>you'll find the </a:t>
            </a:r>
            <a:r>
              <a:rPr lang="en-US" dirty="0" err="1"/>
              <a:t>hopCountStats</a:t>
            </a:r>
            <a:r>
              <a:rPr lang="en-US" dirty="0"/>
              <a:t> and </a:t>
            </a:r>
            <a:r>
              <a:rPr lang="en-US" dirty="0" err="1"/>
              <a:t>hopCountVector</a:t>
            </a:r>
            <a:r>
              <a:rPr lang="en-US" dirty="0"/>
              <a:t> objects, and you can open their inspectors (double-click). They will be initially empty -- run the simulation in Fast (or even Express) mode to get enough data to be displayed. After a while you'll get something like this: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Step 16: Statistic collection without modifying your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OMNeT</a:t>
            </a:r>
            <a:r>
              <a:rPr lang="en-US" dirty="0"/>
              <a:t>++ 4.1 provides </a:t>
            </a:r>
            <a:r>
              <a:rPr lang="en-US" dirty="0">
                <a:solidFill>
                  <a:schemeClr val="accent1"/>
                </a:solidFill>
              </a:rPr>
              <a:t>an additional mechanism </a:t>
            </a:r>
            <a:r>
              <a:rPr lang="en-US" dirty="0"/>
              <a:t>to record values and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model can emit '</a:t>
            </a:r>
            <a:r>
              <a:rPr lang="en-US" dirty="0">
                <a:solidFill>
                  <a:schemeClr val="accent2"/>
                </a:solidFill>
              </a:rPr>
              <a:t>signals</a:t>
            </a:r>
            <a:r>
              <a:rPr lang="en-US" dirty="0"/>
              <a:t>' that can </a:t>
            </a:r>
            <a:r>
              <a:rPr lang="en-US" dirty="0" smtClean="0">
                <a:solidFill>
                  <a:srgbClr val="C0504D"/>
                </a:solidFill>
              </a:rPr>
              <a:t>carry a value or an object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model writer just have to decide </a:t>
            </a:r>
            <a:r>
              <a:rPr lang="en-US" dirty="0">
                <a:solidFill>
                  <a:srgbClr val="C0504D"/>
                </a:solidFill>
              </a:rPr>
              <a:t>what signals to emit</a:t>
            </a:r>
            <a:r>
              <a:rPr lang="en-US" dirty="0"/>
              <a:t>, </a:t>
            </a:r>
            <a:r>
              <a:rPr lang="en-US" dirty="0">
                <a:solidFill>
                  <a:srgbClr val="C0504D"/>
                </a:solidFill>
              </a:rPr>
              <a:t>what data to attach</a:t>
            </a:r>
            <a:r>
              <a:rPr lang="en-US" dirty="0"/>
              <a:t> to them and </a:t>
            </a:r>
            <a:r>
              <a:rPr lang="en-US" dirty="0">
                <a:solidFill>
                  <a:srgbClr val="C0504D"/>
                </a:solidFill>
              </a:rPr>
              <a:t>when to emit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The end user </a:t>
            </a:r>
            <a:r>
              <a:rPr lang="en-US" dirty="0"/>
              <a:t>can attach '</a:t>
            </a:r>
            <a:r>
              <a:rPr lang="en-US" dirty="0">
                <a:solidFill>
                  <a:srgbClr val="4F81BD"/>
                </a:solidFill>
              </a:rPr>
              <a:t>listeners</a:t>
            </a:r>
            <a:r>
              <a:rPr lang="en-US" dirty="0"/>
              <a:t>' to these signals that can process or record these data </a:t>
            </a:r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way the model code does not have to contain any code that is specific to the statistics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The end user </a:t>
            </a:r>
            <a:r>
              <a:rPr lang="en-US" dirty="0"/>
              <a:t>can freely add additional statistics without even looking into the C++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We </a:t>
            </a:r>
            <a:r>
              <a:rPr lang="en-US" dirty="0"/>
              <a:t>can safely </a:t>
            </a:r>
            <a:r>
              <a:rPr lang="en-US" dirty="0">
                <a:solidFill>
                  <a:srgbClr val="4F81BD"/>
                </a:solidFill>
              </a:rPr>
              <a:t>remove all statistic related variables </a:t>
            </a:r>
            <a:r>
              <a:rPr lang="en-US" dirty="0"/>
              <a:t>from our </a:t>
            </a:r>
            <a:r>
              <a:rPr lang="en-US" dirty="0" smtClean="0"/>
              <a:t>module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need for the </a:t>
            </a:r>
            <a:r>
              <a:rPr lang="en-US" dirty="0" err="1"/>
              <a:t>cOutVector</a:t>
            </a:r>
            <a:r>
              <a:rPr lang="en-US" dirty="0"/>
              <a:t> and </a:t>
            </a:r>
            <a:r>
              <a:rPr lang="en-US" dirty="0" err="1"/>
              <a:t>cLongHistogram</a:t>
            </a:r>
            <a:r>
              <a:rPr lang="en-US" dirty="0"/>
              <a:t> classes </a:t>
            </a:r>
            <a:r>
              <a:rPr lang="en-US" dirty="0" smtClean="0"/>
              <a:t>either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only a </a:t>
            </a:r>
            <a:r>
              <a:rPr lang="en-US" dirty="0">
                <a:solidFill>
                  <a:srgbClr val="C0504D"/>
                </a:solidFill>
              </a:rPr>
              <a:t>single signal that carries the </a:t>
            </a:r>
            <a:r>
              <a:rPr lang="en-US" dirty="0" err="1">
                <a:solidFill>
                  <a:srgbClr val="C0504D"/>
                </a:solidFill>
              </a:rPr>
              <a:t>hopCount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of the message at the time of message arrival at the </a:t>
            </a:r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Step 16: Statistic collection without modifying your </a:t>
            </a:r>
            <a:r>
              <a:rPr lang="en-US" sz="2400" dirty="0" smtClean="0"/>
              <a:t>model </a:t>
            </a:r>
            <a:r>
              <a:rPr lang="en-US" sz="1800" dirty="0" smtClean="0"/>
              <a:t>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Define </a:t>
            </a:r>
            <a:r>
              <a:rPr lang="en-US" dirty="0"/>
              <a:t>our </a:t>
            </a:r>
            <a:r>
              <a:rPr lang="en-US" dirty="0" smtClean="0"/>
              <a:t>signal: </a:t>
            </a:r>
            <a:r>
              <a:rPr lang="en-US" dirty="0" err="1" smtClean="0"/>
              <a:t>arrivalSignal</a:t>
            </a:r>
            <a:r>
              <a:rPr lang="en-US" dirty="0" smtClean="0"/>
              <a:t> as identifier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must register all signals before using </a:t>
            </a:r>
            <a:r>
              <a:rPr lang="en-US" dirty="0" smtClean="0"/>
              <a:t>them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Emit </a:t>
            </a:r>
            <a:r>
              <a:rPr lang="en-US" dirty="0"/>
              <a:t>our signal, when the message has arrived to the destination </a:t>
            </a:r>
            <a:r>
              <a:rPr lang="en-US" dirty="0" smtClean="0"/>
              <a:t>node. finish() method can be deleted!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2590800" cy="878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31896"/>
            <a:ext cx="4191000" cy="88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800600"/>
            <a:ext cx="6223000" cy="17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err="1" smtClean="0"/>
              <a:t>OMNet</a:t>
            </a:r>
            <a:r>
              <a:rPr lang="en-US" sz="2000" dirty="0" smtClean="0"/>
              <a:t>++ in a Nutshell: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OK. What does an </a:t>
            </a:r>
            <a:r>
              <a:rPr lang="en-US" sz="2400" dirty="0" err="1" smtClean="0"/>
              <a:t>OMNeT</a:t>
            </a:r>
            <a:r>
              <a:rPr lang="en-US" sz="2400" dirty="0" smtClean="0"/>
              <a:t>++ simulation model look like?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OMNet</a:t>
            </a:r>
            <a:r>
              <a:rPr lang="en-US" dirty="0" smtClean="0"/>
              <a:t>++ provides </a:t>
            </a:r>
            <a:r>
              <a:rPr lang="en-US" dirty="0" smtClean="0">
                <a:solidFill>
                  <a:schemeClr val="accent2"/>
                </a:solidFill>
              </a:rPr>
              <a:t>component-based architecture</a:t>
            </a:r>
          </a:p>
          <a:p>
            <a:r>
              <a:rPr lang="en-US" dirty="0" smtClean="0"/>
              <a:t>Models assembled from reusable components = </a:t>
            </a:r>
            <a:r>
              <a:rPr lang="en-US" dirty="0" smtClean="0">
                <a:solidFill>
                  <a:schemeClr val="accent1"/>
                </a:solidFill>
              </a:rPr>
              <a:t>modules</a:t>
            </a:r>
            <a:r>
              <a:rPr lang="en-US" dirty="0" smtClean="0"/>
              <a:t> (can be combined in various way like LEGO blocks)</a:t>
            </a:r>
          </a:p>
          <a:p>
            <a:r>
              <a:rPr lang="en-US" dirty="0" smtClean="0"/>
              <a:t>Modules can be </a:t>
            </a:r>
            <a:r>
              <a:rPr lang="en-US" dirty="0" smtClean="0">
                <a:solidFill>
                  <a:schemeClr val="accent1"/>
                </a:solidFill>
              </a:rPr>
              <a:t>connected</a:t>
            </a:r>
            <a:r>
              <a:rPr lang="en-US" dirty="0" smtClean="0"/>
              <a:t> with each other through </a:t>
            </a:r>
            <a:r>
              <a:rPr lang="en-US" dirty="0" smtClean="0">
                <a:solidFill>
                  <a:schemeClr val="accent1"/>
                </a:solidFill>
              </a:rPr>
              <a:t>gates</a:t>
            </a:r>
            <a:r>
              <a:rPr lang="en-US" dirty="0" smtClean="0"/>
              <a:t>, and combined to form </a:t>
            </a:r>
            <a:r>
              <a:rPr lang="en-US" dirty="0" smtClean="0">
                <a:solidFill>
                  <a:schemeClr val="accent1"/>
                </a:solidFill>
              </a:rPr>
              <a:t>compound modules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// Ethernet CSMA/CD MAC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simple</a:t>
            </a:r>
            <a:r>
              <a:rPr lang="en-US" sz="1600" dirty="0" smtClean="0"/>
              <a:t> </a:t>
            </a:r>
            <a:r>
              <a:rPr lang="en-US" sz="1600" dirty="0" err="1" smtClean="0"/>
              <a:t>EtherMAC</a:t>
            </a:r>
            <a:r>
              <a:rPr lang="en-US" sz="1600" dirty="0" smtClean="0"/>
              <a:t> {</a:t>
            </a:r>
          </a:p>
          <a:p>
            <a:r>
              <a:rPr lang="en-US" sz="1600" dirty="0" smtClean="0"/>
              <a:t>  parameters:</a:t>
            </a:r>
          </a:p>
          <a:p>
            <a:r>
              <a:rPr lang="en-US" sz="1600" dirty="0" smtClean="0"/>
              <a:t>    string address; // others omitted for brevity</a:t>
            </a:r>
          </a:p>
          <a:p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chemeClr val="accent1"/>
                </a:solidFill>
              </a:rPr>
              <a:t>gates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    input </a:t>
            </a:r>
            <a:r>
              <a:rPr lang="en-US" sz="1600" dirty="0" err="1" smtClean="0"/>
              <a:t>phyIn</a:t>
            </a:r>
            <a:r>
              <a:rPr lang="en-US" sz="1600" dirty="0" smtClean="0"/>
              <a:t>; // to physical layer or the network</a:t>
            </a:r>
          </a:p>
          <a:p>
            <a:r>
              <a:rPr lang="en-US" sz="1600" dirty="0" smtClean="0"/>
              <a:t>    output </a:t>
            </a:r>
            <a:r>
              <a:rPr lang="en-US" sz="1600" dirty="0" err="1" smtClean="0"/>
              <a:t>phyOut</a:t>
            </a:r>
            <a:r>
              <a:rPr lang="en-US" sz="1600" dirty="0" smtClean="0"/>
              <a:t>; // to physical layer or the network</a:t>
            </a:r>
          </a:p>
          <a:p>
            <a:r>
              <a:rPr lang="en-US" sz="1600" dirty="0" smtClean="0"/>
              <a:t>    input </a:t>
            </a:r>
            <a:r>
              <a:rPr lang="en-US" sz="1600" dirty="0" err="1" smtClean="0"/>
              <a:t>llcIn</a:t>
            </a:r>
            <a:r>
              <a:rPr lang="en-US" sz="1600" dirty="0" smtClean="0"/>
              <a:t>; // to </a:t>
            </a:r>
            <a:r>
              <a:rPr lang="en-US" sz="1600" dirty="0" err="1" smtClean="0"/>
              <a:t>EtherLLC</a:t>
            </a:r>
            <a:r>
              <a:rPr lang="en-US" sz="1600" dirty="0" smtClean="0"/>
              <a:t> or higher layer</a:t>
            </a:r>
          </a:p>
          <a:p>
            <a:r>
              <a:rPr lang="en-US" sz="1600" dirty="0" smtClean="0"/>
              <a:t>    output </a:t>
            </a:r>
            <a:r>
              <a:rPr lang="en-US" sz="1600" dirty="0" err="1" smtClean="0"/>
              <a:t>llcOut</a:t>
            </a:r>
            <a:r>
              <a:rPr lang="en-US" sz="1600" dirty="0" smtClean="0"/>
              <a:t>; // to </a:t>
            </a:r>
            <a:r>
              <a:rPr lang="en-US" sz="1600" dirty="0" err="1" smtClean="0"/>
              <a:t>EtherLLC</a:t>
            </a:r>
            <a:r>
              <a:rPr lang="en-US" sz="1600" dirty="0" smtClean="0"/>
              <a:t> or higher layer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1371600"/>
            <a:ext cx="373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// Host with an Ethernet interface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module</a:t>
            </a:r>
            <a:r>
              <a:rPr lang="en-US" sz="1400" dirty="0" smtClean="0"/>
              <a:t> </a:t>
            </a:r>
            <a:r>
              <a:rPr lang="en-US" sz="1400" dirty="0" err="1" smtClean="0"/>
              <a:t>EtherStation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  parameters: ...</a:t>
            </a:r>
          </a:p>
          <a:p>
            <a:r>
              <a:rPr lang="en-US" sz="1400" dirty="0" smtClean="0"/>
              <a:t>  gates: ...</a:t>
            </a:r>
          </a:p>
          <a:p>
            <a:r>
              <a:rPr lang="en-US" sz="1400" dirty="0" smtClean="0"/>
              <a:t>    input in; // for </a:t>
            </a:r>
            <a:r>
              <a:rPr lang="en-US" sz="1400" dirty="0" err="1" smtClean="0"/>
              <a:t>conn</a:t>
            </a:r>
            <a:r>
              <a:rPr lang="en-US" sz="1400" dirty="0" smtClean="0"/>
              <a:t>. to switch/hub, etc</a:t>
            </a:r>
          </a:p>
          <a:p>
            <a:r>
              <a:rPr lang="en-US" sz="1400" dirty="0" smtClean="0"/>
              <a:t>    output out;</a:t>
            </a:r>
          </a:p>
          <a:p>
            <a:r>
              <a:rPr lang="en-US" sz="1400" dirty="0" smtClean="0"/>
              <a:t>  </a:t>
            </a:r>
            <a:r>
              <a:rPr lang="en-US" sz="1400" b="1" dirty="0" err="1" smtClean="0">
                <a:solidFill>
                  <a:schemeClr val="accent1"/>
                </a:solidFill>
              </a:rPr>
              <a:t>submodules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    app: </a:t>
            </a:r>
            <a:r>
              <a:rPr lang="en-US" sz="1400" dirty="0" err="1" smtClean="0"/>
              <a:t>EtherTrafficGen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llc</a:t>
            </a:r>
            <a:r>
              <a:rPr lang="en-US" sz="1400" dirty="0" smtClean="0"/>
              <a:t>: </a:t>
            </a:r>
            <a:r>
              <a:rPr lang="en-US" sz="1400" dirty="0" err="1" smtClean="0"/>
              <a:t>EtherLLC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b="1" dirty="0" err="1" smtClean="0">
                <a:solidFill>
                  <a:schemeClr val="accent2"/>
                </a:solidFill>
              </a:rPr>
              <a:t>mac</a:t>
            </a:r>
            <a:r>
              <a:rPr lang="en-US" sz="1400" b="1" dirty="0" smtClean="0">
                <a:solidFill>
                  <a:schemeClr val="accent2"/>
                </a:solidFill>
              </a:rPr>
              <a:t>: </a:t>
            </a:r>
            <a:r>
              <a:rPr lang="en-US" sz="1400" b="1" dirty="0" err="1" smtClean="0">
                <a:solidFill>
                  <a:schemeClr val="accent2"/>
                </a:solidFill>
              </a:rPr>
              <a:t>EtherMAC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</a:t>
            </a:r>
            <a:r>
              <a:rPr lang="en-US" sz="1400" b="1" dirty="0" smtClean="0">
                <a:solidFill>
                  <a:schemeClr val="accent1"/>
                </a:solidFill>
              </a:rPr>
              <a:t>connections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app.out</a:t>
            </a:r>
            <a:r>
              <a:rPr lang="en-US" sz="1400" dirty="0" smtClean="0"/>
              <a:t> --&gt; </a:t>
            </a:r>
            <a:r>
              <a:rPr lang="en-US" sz="1400" dirty="0" err="1" smtClean="0"/>
              <a:t>llc.hlIn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app.in</a:t>
            </a:r>
            <a:r>
              <a:rPr lang="en-US" sz="1400" dirty="0" smtClean="0"/>
              <a:t> &lt;-- </a:t>
            </a:r>
            <a:r>
              <a:rPr lang="en-US" sz="1400" dirty="0" err="1" smtClean="0"/>
              <a:t>llc.hlOut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llc.macIn</a:t>
            </a:r>
            <a:r>
              <a:rPr lang="en-US" sz="1400" dirty="0" smtClean="0"/>
              <a:t> &lt;-- </a:t>
            </a:r>
            <a:r>
              <a:rPr lang="en-US" sz="1400" dirty="0" err="1" smtClean="0">
                <a:solidFill>
                  <a:schemeClr val="accent2"/>
                </a:solidFill>
              </a:rPr>
              <a:t>mac.llcOut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llc.macOout</a:t>
            </a:r>
            <a:r>
              <a:rPr lang="en-US" sz="1400" dirty="0" smtClean="0"/>
              <a:t> --&gt; </a:t>
            </a:r>
            <a:r>
              <a:rPr lang="en-US" sz="1400" dirty="0" err="1" smtClean="0">
                <a:solidFill>
                  <a:schemeClr val="accent2"/>
                </a:solidFill>
              </a:rPr>
              <a:t>mac.llcIn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>
                <a:solidFill>
                  <a:schemeClr val="accent2"/>
                </a:solidFill>
              </a:rPr>
              <a:t>mac.phyIn</a:t>
            </a:r>
            <a:r>
              <a:rPr lang="en-US" sz="1400" dirty="0" smtClean="0"/>
              <a:t> &lt;-- in;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>
                <a:solidFill>
                  <a:schemeClr val="accent2"/>
                </a:solidFill>
              </a:rPr>
              <a:t>mac.phyOut</a:t>
            </a:r>
            <a:r>
              <a:rPr lang="en-US" sz="1400" dirty="0" smtClean="0"/>
              <a:t> --&gt; out;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96270" y="5486400"/>
            <a:ext cx="3595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network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/>
              <a:t>EtherLAN</a:t>
            </a:r>
            <a:r>
              <a:rPr lang="en-US" sz="1400" dirty="0"/>
              <a:t> {</a:t>
            </a:r>
          </a:p>
          <a:p>
            <a:r>
              <a:rPr lang="en-US" sz="1400" dirty="0"/>
              <a:t>      ... (</a:t>
            </a:r>
            <a:r>
              <a:rPr lang="en-US" sz="1400" dirty="0" err="1"/>
              <a:t>submodules</a:t>
            </a:r>
            <a:r>
              <a:rPr lang="en-US" sz="1400" dirty="0"/>
              <a:t> of type </a:t>
            </a:r>
            <a:r>
              <a:rPr lang="en-US" sz="1400" dirty="0" err="1"/>
              <a:t>EtherStation</a:t>
            </a:r>
            <a:r>
              <a:rPr lang="en-US" sz="1400" dirty="0"/>
              <a:t>, </a:t>
            </a:r>
            <a:r>
              <a:rPr lang="en-US" sz="1400" dirty="0" err="1"/>
              <a:t>etc</a:t>
            </a:r>
            <a:r>
              <a:rPr lang="en-US" sz="1400" dirty="0"/>
              <a:t>) ...</a:t>
            </a:r>
          </a:p>
          <a:p>
            <a:r>
              <a:rPr lang="en-US" sz="1400" dirty="0"/>
              <a:t>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Step 16: Statistic collection without modifying your model </a:t>
            </a:r>
            <a:r>
              <a:rPr lang="en-US" sz="1800" dirty="0"/>
              <a:t>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Declare </a:t>
            </a:r>
            <a:r>
              <a:rPr lang="en-US" dirty="0"/>
              <a:t>signals in the NED </a:t>
            </a:r>
            <a:r>
              <a:rPr lang="en-US" dirty="0" smtClean="0"/>
              <a:t>file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Configuration via </a:t>
            </a:r>
            <a:r>
              <a:rPr lang="en-US" dirty="0" err="1" smtClean="0"/>
              <a:t>ini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15596"/>
            <a:ext cx="8077200" cy="984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62400"/>
            <a:ext cx="5334000" cy="78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Visualizing the results with the </a:t>
            </a:r>
            <a:r>
              <a:rPr lang="en-US" sz="3200" dirty="0" err="1" smtClean="0"/>
              <a:t>OMNeT</a:t>
            </a:r>
            <a:r>
              <a:rPr lang="en-US" sz="3200" dirty="0" smtClean="0"/>
              <a:t>++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OMNet</a:t>
            </a:r>
            <a:r>
              <a:rPr lang="en-US" dirty="0" smtClean="0">
                <a:solidFill>
                  <a:schemeClr val="accent2"/>
                </a:solidFill>
              </a:rPr>
              <a:t>++ IDE</a:t>
            </a:r>
            <a:r>
              <a:rPr lang="en-US" dirty="0" smtClean="0"/>
              <a:t> can be used to </a:t>
            </a:r>
            <a:r>
              <a:rPr lang="en-US" dirty="0" smtClean="0">
                <a:solidFill>
                  <a:schemeClr val="accent2"/>
                </a:solidFill>
              </a:rPr>
              <a:t>analyze the results.</a:t>
            </a:r>
          </a:p>
          <a:p>
            <a:r>
              <a:rPr lang="en-US" dirty="0" smtClean="0"/>
              <a:t>Our last model records the </a:t>
            </a:r>
            <a:r>
              <a:rPr lang="en-US" dirty="0" err="1" smtClean="0">
                <a:solidFill>
                  <a:srgbClr val="4F81BD"/>
                </a:solidFill>
              </a:rPr>
              <a:t>hopCount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smtClean="0"/>
              <a:t>of a message each time the message reaches its destination.</a:t>
            </a:r>
          </a:p>
          <a:p>
            <a:r>
              <a:rPr lang="en-US" dirty="0" smtClean="0"/>
              <a:t>The following plot shows these </a:t>
            </a:r>
            <a:r>
              <a:rPr lang="en-US" dirty="0" smtClean="0">
                <a:solidFill>
                  <a:srgbClr val="4F81BD"/>
                </a:solidFill>
              </a:rPr>
              <a:t>vectors for nodes 0 and 1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2895600"/>
            <a:ext cx="7213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Visualizing the results with the </a:t>
            </a:r>
            <a:r>
              <a:rPr lang="en-US" sz="2800" dirty="0" err="1" smtClean="0"/>
              <a:t>OMNeT</a:t>
            </a:r>
            <a:r>
              <a:rPr lang="en-US" sz="2800" dirty="0" smtClean="0"/>
              <a:t>++ IDE </a:t>
            </a:r>
            <a:r>
              <a:rPr lang="en-US" sz="2000" dirty="0" smtClean="0"/>
              <a:t>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we apply a mean operation we can see how the </a:t>
            </a:r>
            <a:r>
              <a:rPr lang="en-US" dirty="0" err="1" smtClean="0"/>
              <a:t>hopCount</a:t>
            </a:r>
            <a:r>
              <a:rPr lang="en-US" dirty="0" smtClean="0"/>
              <a:t> in the different nodes converge to an average: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2286000"/>
            <a:ext cx="70993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Visualizing the results with the </a:t>
            </a:r>
            <a:r>
              <a:rPr lang="en-US" sz="2800" dirty="0" err="1" smtClean="0"/>
              <a:t>OMNeT</a:t>
            </a:r>
            <a:r>
              <a:rPr lang="en-US" sz="2800" dirty="0" smtClean="0"/>
              <a:t>++ IDE </a:t>
            </a:r>
            <a:r>
              <a:rPr lang="en-US" sz="2000" dirty="0" smtClean="0"/>
              <a:t>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Mean and the maximum of the </a:t>
            </a:r>
            <a:r>
              <a:rPr lang="en-US" dirty="0" err="1" smtClean="0"/>
              <a:t>hopCount</a:t>
            </a:r>
            <a:r>
              <a:rPr lang="en-US" dirty="0" smtClean="0"/>
              <a:t> of the messages for each destination node</a:t>
            </a:r>
          </a:p>
          <a:p>
            <a:pPr lvl="1"/>
            <a:r>
              <a:rPr lang="en-US" dirty="0" smtClean="0"/>
              <a:t>based on the scalar data recorded at the end of the simulation.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67000"/>
            <a:ext cx="6381750" cy="368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Visualizing the results with the </a:t>
            </a:r>
            <a:r>
              <a:rPr lang="en-US" sz="2800" dirty="0" err="1" smtClean="0"/>
              <a:t>OMNeT</a:t>
            </a:r>
            <a:r>
              <a:rPr lang="en-US" sz="2800" dirty="0" smtClean="0"/>
              <a:t>++ IDE </a:t>
            </a:r>
            <a:r>
              <a:rPr lang="en-US" sz="2000" dirty="0" smtClean="0"/>
              <a:t>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Histogram of </a:t>
            </a:r>
            <a:r>
              <a:rPr lang="en-US" dirty="0" err="1" smtClean="0"/>
              <a:t>hopCount's</a:t>
            </a:r>
            <a:r>
              <a:rPr lang="en-US" dirty="0" smtClean="0"/>
              <a:t> distribution.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209800"/>
            <a:ext cx="7112000" cy="397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Visualizing the results with the </a:t>
            </a:r>
            <a:r>
              <a:rPr lang="en-US" sz="2800" dirty="0" err="1" smtClean="0"/>
              <a:t>OMNeT</a:t>
            </a:r>
            <a:r>
              <a:rPr lang="en-US" sz="2800" dirty="0" smtClean="0"/>
              <a:t>++ IDE </a:t>
            </a:r>
            <a:r>
              <a:rPr lang="en-US" sz="2000" dirty="0" smtClean="0"/>
              <a:t>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OMNeT</a:t>
            </a:r>
            <a:r>
              <a:rPr lang="en-US" dirty="0" smtClean="0"/>
              <a:t>++ simulation kernel can record the message exchanges during the simulation =&gt; event log file =&gt; analyzed with Sequence Chart tool</a:t>
            </a:r>
          </a:p>
          <a:p>
            <a:r>
              <a:rPr lang="en-US" dirty="0" smtClean="0"/>
              <a:t>E.g., message is routed between the different nodes in the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00400"/>
            <a:ext cx="577246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OMNeT</a:t>
            </a:r>
            <a:r>
              <a:rPr lang="en-US" dirty="0" smtClean="0"/>
              <a:t>++: </a:t>
            </a:r>
            <a:r>
              <a:rPr lang="en-US" dirty="0" smtClean="0">
                <a:solidFill>
                  <a:schemeClr val="accent2"/>
                </a:solidFill>
              </a:rPr>
              <a:t>discrete event simulation system</a:t>
            </a:r>
          </a:p>
          <a:p>
            <a:r>
              <a:rPr lang="en-US" dirty="0" err="1" smtClean="0"/>
              <a:t>OMNeT</a:t>
            </a:r>
            <a:r>
              <a:rPr lang="en-US" dirty="0" smtClean="0"/>
              <a:t>++ is 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public-source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component</a:t>
            </a:r>
            <a:r>
              <a:rPr lang="en-US" dirty="0" smtClean="0"/>
              <a:t>-based,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modular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-architecture simulation environment</a:t>
            </a:r>
          </a:p>
          <a:p>
            <a:pPr lvl="1"/>
            <a:r>
              <a:rPr lang="en-US" dirty="0" smtClean="0"/>
              <a:t>with strong </a:t>
            </a:r>
            <a:r>
              <a:rPr lang="en-US" dirty="0" smtClean="0">
                <a:solidFill>
                  <a:schemeClr val="accent1"/>
                </a:solidFill>
              </a:rPr>
              <a:t>GUI support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chemeClr val="accent1"/>
                </a:solidFill>
              </a:rPr>
              <a:t>embeddable simulation kernel</a:t>
            </a:r>
          </a:p>
          <a:p>
            <a:r>
              <a:rPr lang="en-US" dirty="0" err="1" smtClean="0"/>
              <a:t>OMNeT</a:t>
            </a:r>
            <a:r>
              <a:rPr lang="en-US" dirty="0" smtClean="0"/>
              <a:t>++ 4.5 IDE (Eclipse)</a:t>
            </a:r>
          </a:p>
          <a:p>
            <a:pPr lvl="1"/>
            <a:r>
              <a:rPr lang="en-US" dirty="0">
                <a:hlinkClick r:id="rId3"/>
              </a:rPr>
              <a:t>http://www.omnetpp.org/doc/omnetpp/</a:t>
            </a:r>
            <a:r>
              <a:rPr lang="en-US" dirty="0" smtClean="0">
                <a:hlinkClick r:id="rId3"/>
              </a:rPr>
              <a:t>UserGuide.pdf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  <a:hlinkClick r:id="rId4"/>
              </a:rPr>
              <a:t>http://www.omnetpp.org/documentation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Rectangle 8704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36650" y="1268413"/>
            <a:ext cx="6864350" cy="5521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7043" name="Title 870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</a:t>
            </a:r>
            <a:endParaRPr lang="en-US" dirty="0"/>
          </a:p>
        </p:txBody>
      </p:sp>
      <p:sp>
        <p:nvSpPr>
          <p:cNvPr id="87044" name="Subtitle 8704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2784475"/>
            <a:ext cx="6711950" cy="399732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GB" sz="2800" dirty="0" smtClean="0"/>
              <a:t>... questions</a:t>
            </a:r>
            <a:r>
              <a:rPr lang="en-GB" sz="2800" dirty="0"/>
              <a:t>, comments, etc. are welcome …</a:t>
            </a:r>
            <a:endParaRPr lang="en-US" sz="4000" dirty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 algn="r">
              <a:lnSpc>
                <a:spcPct val="80000"/>
              </a:lnSpc>
              <a:buNone/>
            </a:pPr>
            <a:r>
              <a:rPr lang="en-GB" sz="1200" dirty="0" smtClean="0">
                <a:solidFill>
                  <a:schemeClr val="folHlink">
                    <a:alpha val="100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Priv.-Doz. Dipl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.-</a:t>
            </a:r>
            <a:r>
              <a:rPr lang="en-GB" sz="1200" dirty="0" err="1">
                <a:solidFill>
                  <a:schemeClr val="accent1">
                    <a:alpha val="100000"/>
                  </a:schemeClr>
                </a:solidFill>
              </a:rPr>
              <a:t>Ing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. 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Dr. Christian 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Timmerer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 err="1" smtClean="0">
                <a:solidFill>
                  <a:schemeClr val="accent1">
                    <a:alpha val="100000"/>
                  </a:schemeClr>
                </a:solidFill>
              </a:rPr>
              <a:t>Alpen-Adria-Universität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 Klagenfurt, Institute 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of Information Technology (ITEC)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 err="1">
                <a:solidFill>
                  <a:schemeClr val="accent1">
                    <a:alpha val="100000"/>
                  </a:schemeClr>
                </a:solidFill>
              </a:rPr>
              <a:t>Universitätsstrasse</a:t>
            </a: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 65-67, A-9020 Klagenfurt, AUSTRIA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christian.timmerer@itec.uni-klu.ac.at</a:t>
            </a:r>
          </a:p>
          <a:p>
            <a:pPr algn="r">
              <a:lnSpc>
                <a:spcPct val="80000"/>
              </a:lnSpc>
              <a:buNone/>
            </a:pP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http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://</a:t>
            </a:r>
            <a:r>
              <a:rPr lang="en-GB" sz="1200" dirty="0" err="1" smtClean="0">
                <a:solidFill>
                  <a:schemeClr val="accent1">
                    <a:alpha val="100000"/>
                  </a:schemeClr>
                </a:solidFill>
              </a:rPr>
              <a:t>blog.timmerer.com</a:t>
            </a:r>
            <a:r>
              <a:rPr lang="en-GB" sz="1200" dirty="0" smtClean="0">
                <a:solidFill>
                  <a:schemeClr val="accent1">
                    <a:alpha val="100000"/>
                  </a:schemeClr>
                </a:solidFill>
              </a:rPr>
              <a:t>/</a:t>
            </a:r>
            <a:endParaRPr lang="en-GB" sz="1200" dirty="0">
              <a:solidFill>
                <a:schemeClr val="accent1">
                  <a:alpha val="100000"/>
                </a:schemeClr>
              </a:solidFill>
            </a:endParaRPr>
          </a:p>
          <a:p>
            <a:pPr algn="r">
              <a:lnSpc>
                <a:spcPct val="80000"/>
              </a:lnSpc>
              <a:buNone/>
            </a:pPr>
            <a:r>
              <a:rPr lang="en-GB" sz="1200" dirty="0">
                <a:solidFill>
                  <a:schemeClr val="accent1">
                    <a:alpha val="100000"/>
                  </a:schemeClr>
                </a:solidFill>
              </a:rPr>
              <a:t>Tel: +43/463/2700 3621 Fax: +43/463/2700 3699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800" b="0" i="1" dirty="0">
                <a:solidFill>
                  <a:schemeClr val="accent1">
                    <a:alpha val="100000"/>
                  </a:schemeClr>
                </a:solidFill>
              </a:rPr>
              <a:t>© </a:t>
            </a:r>
            <a:r>
              <a:rPr lang="en-US" sz="800" b="0" i="1" dirty="0" smtClean="0">
                <a:solidFill>
                  <a:schemeClr val="accent1">
                    <a:alpha val="100000"/>
                  </a:schemeClr>
                </a:solidFill>
              </a:rPr>
              <a:t>Copyright: Christian Timmerer</a:t>
            </a:r>
            <a:endParaRPr lang="en-GB" sz="800" b="0" i="1" dirty="0">
              <a:solidFill>
                <a:schemeClr val="accent1">
                  <a:alpha val="10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 smtClean="0"/>
              <a:t>OMNet</a:t>
            </a:r>
            <a:r>
              <a:rPr lang="en-US" sz="2400" dirty="0" smtClean="0"/>
              <a:t>++ in a Nutshell: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How do I run this thing?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Building</a:t>
            </a:r>
            <a:r>
              <a:rPr lang="en-US" dirty="0" smtClean="0"/>
              <a:t> the simulation program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opp_makemake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-deep; make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-deep</a:t>
            </a:r>
            <a:r>
              <a:rPr lang="en-US" dirty="0" smtClean="0"/>
              <a:t> cover the whole source tree under the make directory</a:t>
            </a:r>
          </a:p>
          <a:p>
            <a:pPr lvl="1"/>
            <a:r>
              <a:rPr lang="en-US" sz="2824" dirty="0" smtClean="0">
                <a:latin typeface="Courier New" pitchFamily="49" charset="0"/>
                <a:cs typeface="Courier New" pitchFamily="49" charset="0"/>
              </a:rPr>
              <a:t>-X</a:t>
            </a:r>
            <a:r>
              <a:rPr lang="en-US" dirty="0" smtClean="0"/>
              <a:t> exclude directories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-I</a:t>
            </a:r>
            <a:r>
              <a:rPr lang="en-US" dirty="0" smtClean="0"/>
              <a:t> required in case </a:t>
            </a:r>
            <a:r>
              <a:rPr lang="en-US" dirty="0" smtClean="0">
                <a:solidFill>
                  <a:schemeClr val="accent1"/>
                </a:solidFill>
              </a:rPr>
              <a:t>subdirectories</a:t>
            </a:r>
            <a:r>
              <a:rPr lang="en-US" dirty="0" smtClean="0"/>
              <a:t> are used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Run</a:t>
            </a:r>
            <a:r>
              <a:rPr lang="en-US" dirty="0" smtClean="0"/>
              <a:t> executable</a:t>
            </a:r>
          </a:p>
          <a:p>
            <a:pPr lvl="1"/>
            <a:r>
              <a:rPr lang="en-US" dirty="0" smtClean="0"/>
              <a:t>Edit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omnetpp.ini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start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./&lt;exec&gt;</a:t>
            </a:r>
          </a:p>
          <a:p>
            <a:pPr lvl="1"/>
            <a:r>
              <a:rPr lang="en-US" sz="2100" dirty="0" smtClean="0"/>
              <a:t>./&lt;exec&gt; &lt;name1&gt;.</a:t>
            </a:r>
            <a:r>
              <a:rPr lang="en-US" sz="2100" dirty="0" err="1" smtClean="0"/>
              <a:t>ini</a:t>
            </a:r>
            <a:r>
              <a:rPr lang="en-US" sz="2100" dirty="0" smtClean="0"/>
              <a:t> &lt;name2.ini&gt;</a:t>
            </a:r>
          </a:p>
          <a:p>
            <a:r>
              <a:rPr lang="en-US" dirty="0" smtClean="0"/>
              <a:t>By default, all but also graphical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user interface</a:t>
            </a:r>
            <a:r>
              <a:rPr lang="en-US" dirty="0" smtClean="0"/>
              <a:t>, </a:t>
            </a:r>
            <a:r>
              <a:rPr lang="en-US" dirty="0" err="1" smtClean="0"/>
              <a:t>Tkenv</a:t>
            </a:r>
            <a:r>
              <a:rPr lang="en-US" dirty="0" smtClean="0"/>
              <a:t> (or </a:t>
            </a:r>
            <a:r>
              <a:rPr lang="en-US" dirty="0" err="1" smtClean="0"/>
              <a:t>Cmdenv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all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-u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Tkenv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-u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Cmdenv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3733800"/>
            <a:ext cx="38100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[General]</a:t>
            </a:r>
          </a:p>
          <a:p>
            <a:r>
              <a:rPr lang="en-US" sz="1600" dirty="0" smtClean="0"/>
              <a:t>  network = </a:t>
            </a:r>
            <a:r>
              <a:rPr lang="en-US" sz="1600" dirty="0" err="1" smtClean="0"/>
              <a:t>EtherLAN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*.</a:t>
            </a:r>
            <a:r>
              <a:rPr lang="en-US" sz="1600" dirty="0" err="1" smtClean="0"/>
              <a:t>numStations</a:t>
            </a:r>
            <a:r>
              <a:rPr lang="en-US" sz="1600" dirty="0" smtClean="0"/>
              <a:t> = 20</a:t>
            </a:r>
          </a:p>
          <a:p>
            <a:r>
              <a:rPr lang="en-US" sz="1600" dirty="0" smtClean="0"/>
              <a:t>  **.</a:t>
            </a:r>
            <a:r>
              <a:rPr lang="en-US" sz="1600" dirty="0" err="1" smtClean="0"/>
              <a:t>frameLength</a:t>
            </a:r>
            <a:r>
              <a:rPr lang="en-US" sz="1600" dirty="0" smtClean="0"/>
              <a:t> = normal(200,1400)</a:t>
            </a:r>
          </a:p>
          <a:p>
            <a:r>
              <a:rPr lang="en-US" sz="1600" dirty="0" smtClean="0"/>
              <a:t>  **.station[0].</a:t>
            </a:r>
            <a:r>
              <a:rPr lang="en-US" sz="1600" dirty="0" err="1" smtClean="0"/>
              <a:t>numFramesToSend</a:t>
            </a:r>
            <a:r>
              <a:rPr lang="en-US" sz="1600" dirty="0" smtClean="0"/>
              <a:t> = 5000</a:t>
            </a:r>
          </a:p>
          <a:p>
            <a:r>
              <a:rPr lang="en-US" sz="1600" dirty="0" smtClean="0"/>
              <a:t>  **.station[1-5].</a:t>
            </a:r>
            <a:r>
              <a:rPr lang="en-US" sz="1600" dirty="0" err="1" smtClean="0"/>
              <a:t>numFramesToSend</a:t>
            </a:r>
            <a:r>
              <a:rPr lang="en-US" sz="1600" dirty="0" smtClean="0"/>
              <a:t> = 1000</a:t>
            </a:r>
          </a:p>
          <a:p>
            <a:r>
              <a:rPr lang="en-US" sz="1600" dirty="0" smtClean="0"/>
              <a:t>  **.station[*].</a:t>
            </a:r>
            <a:r>
              <a:rPr lang="en-US" sz="1600" dirty="0" err="1" smtClean="0"/>
              <a:t>numFramesToSend</a:t>
            </a:r>
            <a:r>
              <a:rPr lang="en-US" sz="1600" dirty="0" smtClean="0"/>
              <a:t> = 0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 smtClean="0"/>
              <a:t>OMNet</a:t>
            </a:r>
            <a:r>
              <a:rPr lang="en-US" sz="2400" dirty="0" smtClean="0"/>
              <a:t>++ in a Nutshell: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OK! Now, how do I program a model in C++?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Simple modules are C++ classes</a:t>
            </a:r>
          </a:p>
          <a:p>
            <a:pPr lvl="1"/>
            <a:r>
              <a:rPr lang="en-US" dirty="0" smtClean="0"/>
              <a:t>Subclass from </a:t>
            </a:r>
            <a:r>
              <a:rPr lang="en-US" dirty="0" err="1" smtClean="0">
                <a:solidFill>
                  <a:schemeClr val="accent1"/>
                </a:solidFill>
              </a:rPr>
              <a:t>cSimpleModule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Redefine</a:t>
            </a:r>
            <a:r>
              <a:rPr lang="en-US" dirty="0" smtClean="0"/>
              <a:t> a few virtual member functions</a:t>
            </a:r>
          </a:p>
          <a:p>
            <a:pPr lvl="1"/>
            <a:r>
              <a:rPr lang="en-US" dirty="0" smtClean="0"/>
              <a:t>Register the new class with </a:t>
            </a:r>
            <a:r>
              <a:rPr lang="en-US" dirty="0" err="1" smtClean="0"/>
              <a:t>OMNet</a:t>
            </a:r>
            <a:r>
              <a:rPr lang="en-US" dirty="0" smtClean="0"/>
              <a:t>++ via </a:t>
            </a:r>
            <a:r>
              <a:rPr lang="en-US" dirty="0" err="1" smtClean="0">
                <a:solidFill>
                  <a:schemeClr val="accent1"/>
                </a:solidFill>
              </a:rPr>
              <a:t>Define_Module</a:t>
            </a:r>
            <a:r>
              <a:rPr lang="en-US" dirty="0" smtClean="0">
                <a:solidFill>
                  <a:schemeClr val="accent1"/>
                </a:solidFill>
              </a:rPr>
              <a:t>()</a:t>
            </a:r>
            <a:r>
              <a:rPr lang="en-US" dirty="0" smtClean="0"/>
              <a:t> macro</a:t>
            </a:r>
          </a:p>
          <a:p>
            <a:r>
              <a:rPr lang="en-US" dirty="0" smtClean="0"/>
              <a:t>Modules communicate via messages (also timers=timeout are self-messages)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or subclass thereof</a:t>
            </a:r>
          </a:p>
          <a:p>
            <a:pPr lvl="1"/>
            <a:r>
              <a:rPr lang="en-US" dirty="0" smtClean="0"/>
              <a:t>Messages are delivered to </a:t>
            </a:r>
            <a:r>
              <a:rPr lang="en-US" dirty="0" err="1" smtClean="0">
                <a:solidFill>
                  <a:schemeClr val="accent1"/>
                </a:solidFill>
              </a:rPr>
              <a:t>handleMessage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*</a:t>
            </a: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Send messages to other modules: </a:t>
            </a:r>
            <a:r>
              <a:rPr lang="en-US" dirty="0" smtClean="0">
                <a:solidFill>
                  <a:schemeClr val="accent1"/>
                </a:solidFill>
              </a:rPr>
              <a:t>send(</a:t>
            </a:r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*</a:t>
            </a: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, const char *</a:t>
            </a:r>
            <a:r>
              <a:rPr lang="en-US" dirty="0" err="1" smtClean="0">
                <a:solidFill>
                  <a:schemeClr val="accent1"/>
                </a:solidFill>
              </a:rPr>
              <a:t>outGateName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Self-messages (i.e., timers can be scheduled): </a:t>
            </a:r>
            <a:r>
              <a:rPr lang="en-US" dirty="0" err="1" smtClean="0">
                <a:solidFill>
                  <a:schemeClr val="accent1"/>
                </a:solidFill>
              </a:rPr>
              <a:t>scheduleAt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simtime_t</a:t>
            </a:r>
            <a:r>
              <a:rPr lang="en-US" dirty="0" smtClean="0">
                <a:solidFill>
                  <a:schemeClr val="accent1"/>
                </a:solidFill>
              </a:rPr>
              <a:t> time, </a:t>
            </a:r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*</a:t>
            </a: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1"/>
                </a:solidFill>
              </a:rPr>
              <a:t>cancelEvent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*</a:t>
            </a: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to cancel the timer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 smtClean="0"/>
              <a:t>OMNet</a:t>
            </a:r>
            <a:r>
              <a:rPr lang="en-US" sz="2400" dirty="0" smtClean="0"/>
              <a:t>++ in a Nutshell: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OK! Now, how do I program a model in C++? 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7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cMessage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data members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name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length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kind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encapsulate(</a:t>
            </a:r>
            <a:r>
              <a:rPr lang="en-US" dirty="0" err="1" smtClean="0">
                <a:solidFill>
                  <a:schemeClr val="accent1"/>
                </a:solidFill>
              </a:rPr>
              <a:t>cMessage</a:t>
            </a:r>
            <a:r>
              <a:rPr lang="en-US" dirty="0" smtClean="0">
                <a:solidFill>
                  <a:schemeClr val="accent1"/>
                </a:solidFill>
              </a:rPr>
              <a:t> *</a:t>
            </a:r>
            <a:r>
              <a:rPr lang="en-US" dirty="0" err="1" smtClean="0">
                <a:solidFill>
                  <a:schemeClr val="accent1"/>
                </a:solidFill>
              </a:rPr>
              <a:t>msg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decapsulate</a:t>
            </a:r>
            <a:r>
              <a:rPr lang="en-US" dirty="0" smtClean="0">
                <a:solidFill>
                  <a:schemeClr val="accent1"/>
                </a:solidFill>
              </a:rPr>
              <a:t>()</a:t>
            </a:r>
            <a:r>
              <a:rPr lang="en-US" dirty="0" smtClean="0"/>
              <a:t> to facilitate protocol simulations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err="1" smtClean="0">
                <a:solidFill>
                  <a:schemeClr val="accent2"/>
                </a:solidFill>
              </a:rPr>
              <a:t>msg</a:t>
            </a:r>
            <a:r>
              <a:rPr lang="en-US" dirty="0" smtClean="0"/>
              <a:t> file for </a:t>
            </a:r>
            <a:r>
              <a:rPr lang="en-US" dirty="0" smtClean="0">
                <a:solidFill>
                  <a:schemeClr val="accent2"/>
                </a:solidFill>
              </a:rPr>
              <a:t>user-defined</a:t>
            </a:r>
            <a:r>
              <a:rPr lang="en-US" dirty="0" smtClean="0"/>
              <a:t> message types</a:t>
            </a:r>
          </a:p>
          <a:p>
            <a:pPr lvl="1"/>
            <a:r>
              <a:rPr lang="en-US" dirty="0" err="1" smtClean="0"/>
              <a:t>OMNet</a:t>
            </a:r>
            <a:r>
              <a:rPr lang="en-US" dirty="0" smtClean="0"/>
              <a:t>++ </a:t>
            </a:r>
            <a:r>
              <a:rPr lang="en-US" dirty="0" err="1" smtClean="0">
                <a:solidFill>
                  <a:schemeClr val="accent1"/>
                </a:solidFill>
              </a:rPr>
              <a:t>opp_msgc</a:t>
            </a:r>
            <a:r>
              <a:rPr lang="en-US" dirty="0" smtClean="0"/>
              <a:t> to generate C++ class: _</a:t>
            </a:r>
            <a:r>
              <a:rPr lang="en-US" dirty="0" err="1" smtClean="0"/>
              <a:t>m.h</a:t>
            </a:r>
            <a:r>
              <a:rPr lang="en-US" dirty="0" smtClean="0"/>
              <a:t> and _</a:t>
            </a:r>
            <a:r>
              <a:rPr lang="en-US" dirty="0" err="1" smtClean="0"/>
              <a:t>m.cc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 smtClean="0">
                <a:solidFill>
                  <a:schemeClr val="accent1"/>
                </a:solidFill>
              </a:rPr>
              <a:t>inheritance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composition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array</a:t>
            </a:r>
            <a:r>
              <a:rPr lang="en-US" dirty="0" smtClean="0"/>
              <a:t> members,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09800" y="4724400"/>
            <a:ext cx="3810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message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NetworkPacket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fields: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srcAddr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destAddr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}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 smtClean="0"/>
              <a:t>OMNet</a:t>
            </a:r>
            <a:r>
              <a:rPr lang="en-US" sz="2400" dirty="0" smtClean="0"/>
              <a:t>++ in a Nutshell: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OK! Now, how do I program a model in C++? 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simulate </a:t>
            </a:r>
            <a:r>
              <a:rPr lang="en-US" dirty="0" smtClean="0">
                <a:solidFill>
                  <a:schemeClr val="accent2"/>
                </a:solidFill>
              </a:rPr>
              <a:t>network protocol stacks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control_info</a:t>
            </a:r>
            <a:r>
              <a:rPr lang="en-US" dirty="0" smtClean="0"/>
              <a:t> may carry auxiliary information to facilitate </a:t>
            </a:r>
            <a:r>
              <a:rPr lang="en-US" dirty="0" smtClean="0">
                <a:solidFill>
                  <a:schemeClr val="accent2"/>
                </a:solidFill>
              </a:rPr>
              <a:t>communication between protocol layers</a:t>
            </a:r>
          </a:p>
          <a:p>
            <a:pPr lvl="1"/>
            <a:r>
              <a:rPr lang="en-US" dirty="0" err="1" smtClean="0"/>
              <a:t>cMessage's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setControlInfo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cPolymorpic</a:t>
            </a:r>
            <a:r>
              <a:rPr lang="en-US" dirty="0" smtClean="0">
                <a:solidFill>
                  <a:schemeClr val="accent1"/>
                </a:solidFill>
              </a:rPr>
              <a:t> *ctrl)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accent1"/>
                </a:solidFill>
              </a:rPr>
              <a:t>removeControlInfo</a:t>
            </a:r>
            <a:r>
              <a:rPr lang="en-US" dirty="0" smtClean="0">
                <a:solidFill>
                  <a:schemeClr val="accent1"/>
                </a:solidFill>
              </a:rPr>
              <a:t>()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cSimpleModule</a:t>
            </a:r>
            <a:r>
              <a:rPr lang="en-US" dirty="0" smtClean="0"/>
              <a:t> virtual member functions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initialize()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finish()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handleParameterChange</a:t>
            </a:r>
            <a:r>
              <a:rPr lang="en-US" dirty="0" smtClean="0">
                <a:solidFill>
                  <a:schemeClr val="accent1"/>
                </a:solidFill>
              </a:rPr>
              <a:t>(const char *</a:t>
            </a:r>
            <a:r>
              <a:rPr lang="en-US" dirty="0" err="1" smtClean="0">
                <a:solidFill>
                  <a:schemeClr val="accent1"/>
                </a:solidFill>
              </a:rPr>
              <a:t>paramName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/>
              <a:t>Reading </a:t>
            </a:r>
            <a:r>
              <a:rPr lang="en-US" dirty="0" smtClean="0">
                <a:solidFill>
                  <a:schemeClr val="accent2"/>
                </a:solidFill>
              </a:rPr>
              <a:t>NED</a:t>
            </a:r>
            <a:r>
              <a:rPr lang="en-US" dirty="0" smtClean="0"/>
              <a:t> parameters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par(const char *</a:t>
            </a:r>
            <a:r>
              <a:rPr lang="en-US" dirty="0" err="1" smtClean="0">
                <a:solidFill>
                  <a:schemeClr val="accent1"/>
                </a:solidFill>
              </a:rPr>
              <a:t>paramName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Typically done in initialize() and values are stored in data members of the module class</a:t>
            </a:r>
          </a:p>
          <a:p>
            <a:pPr lvl="1"/>
            <a:r>
              <a:rPr lang="en-US" dirty="0" smtClean="0"/>
              <a:t>Returns </a:t>
            </a:r>
            <a:r>
              <a:rPr lang="en-US" dirty="0" err="1" smtClean="0">
                <a:solidFill>
                  <a:schemeClr val="accent1"/>
                </a:solidFill>
              </a:rPr>
              <a:t>cPar</a:t>
            </a:r>
            <a:r>
              <a:rPr lang="en-US" dirty="0" smtClean="0"/>
              <a:t> object which can be </a:t>
            </a:r>
            <a:r>
              <a:rPr lang="en-US" dirty="0" smtClean="0">
                <a:solidFill>
                  <a:schemeClr val="accent1"/>
                </a:solidFill>
              </a:rPr>
              <a:t>casted to the appropriate type </a:t>
            </a:r>
            <a:r>
              <a:rPr lang="en-US" dirty="0" smtClean="0"/>
              <a:t>(long, double, </a:t>
            </a:r>
            <a:r>
              <a:rPr lang="en-US" dirty="0" err="1" smtClean="0"/>
              <a:t>int</a:t>
            </a:r>
            <a:r>
              <a:rPr lang="en-US" dirty="0" smtClean="0"/>
              <a:t>, etc.) or by </a:t>
            </a:r>
            <a:r>
              <a:rPr lang="en-US" dirty="0" smtClean="0">
                <a:solidFill>
                  <a:schemeClr val="accent1"/>
                </a:solidFill>
              </a:rPr>
              <a:t>calling the object’s </a:t>
            </a:r>
            <a:r>
              <a:rPr lang="en-US" dirty="0" err="1" smtClean="0">
                <a:solidFill>
                  <a:schemeClr val="accent1"/>
                </a:solidFill>
              </a:rPr>
              <a:t>doubleValue</a:t>
            </a:r>
            <a:r>
              <a:rPr lang="en-US" dirty="0" smtClean="0">
                <a:solidFill>
                  <a:schemeClr val="accent1"/>
                </a:solidFill>
              </a:rPr>
              <a:t>() </a:t>
            </a:r>
            <a:r>
              <a:rPr lang="en-US" dirty="0" smtClean="0"/>
              <a:t>etc. methods</a:t>
            </a:r>
          </a:p>
          <a:p>
            <a:pPr lvl="1"/>
            <a:r>
              <a:rPr lang="en-US" dirty="0" smtClean="0"/>
              <a:t>Support for XML: DOM-like object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smtClean="0"/>
              <a:t>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Timmerer - AAU/TEWI/ITEC/MMC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5696</Words>
  <Application>Microsoft Office PowerPoint</Application>
  <PresentationFormat>Apresentação na tela (4:3)</PresentationFormat>
  <Paragraphs>865</Paragraphs>
  <Slides>57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Wingdings</vt:lpstr>
      <vt:lpstr>Office Theme</vt:lpstr>
      <vt:lpstr>An Introduction to OMNeT++ 4.5 based on Documention from http://www.omnetpp.org/</vt:lpstr>
      <vt:lpstr>Outline</vt:lpstr>
      <vt:lpstr>Introduction</vt:lpstr>
      <vt:lpstr>OMNet++ in a Nutshell: What does OMNeT++ provide then?</vt:lpstr>
      <vt:lpstr>OMNet++ in a Nutshell: OK. What does an OMNeT++ simulation model look like?</vt:lpstr>
      <vt:lpstr>OMNet++ in a Nutshell: How do I run this thing?</vt:lpstr>
      <vt:lpstr>OMNet++ in a Nutshell: OK! Now, how do I program a model in C++?</vt:lpstr>
      <vt:lpstr>OMNet++ in a Nutshell: OK! Now, how do I program a model in C++? (cont’d)</vt:lpstr>
      <vt:lpstr>OMNet++ in a Nutshell: OK! Now, how do I program a model in C++? (cont’d)</vt:lpstr>
      <vt:lpstr>Working with OMNet++: Flow Chart</vt:lpstr>
      <vt:lpstr>TicToc Tutorial</vt:lpstr>
      <vt:lpstr>Getting Started</vt:lpstr>
      <vt:lpstr>Describe your Example Network by creating a Topology File</vt:lpstr>
      <vt:lpstr>Implement the Functionality</vt:lpstr>
      <vt:lpstr>Create the Makefile, Compile, and Link the Simulation</vt:lpstr>
      <vt:lpstr>Create the omnetpp.ini File</vt:lpstr>
      <vt:lpstr>Start the Executable, Run, Play, Exit</vt:lpstr>
      <vt:lpstr>Enhancing the 2-node TicToc</vt:lpstr>
      <vt:lpstr>Step 2: Refining the Graphics, and Adding Debugging Output</vt:lpstr>
      <vt:lpstr>Step 2: Refining the Graphics, and Adding Debugging Output (cont’d)</vt:lpstr>
      <vt:lpstr>Step 3: Adding State Variables</vt:lpstr>
      <vt:lpstr>Step 4: Adding Parameters</vt:lpstr>
      <vt:lpstr>Step 4: Adding Parameters (cont’d)</vt:lpstr>
      <vt:lpstr>Step 5: Using Inheritance</vt:lpstr>
      <vt:lpstr>Step 6: Modeling Processing Delay</vt:lpstr>
      <vt:lpstr>Step 6: Modeling Processing Delay (cont’d)</vt:lpstr>
      <vt:lpstr>Step 7: Random Numbers and Parameter</vt:lpstr>
      <vt:lpstr>Step 8: Timeout, Cancelling Timers</vt:lpstr>
      <vt:lpstr>Step 9: Retransmitting the Same Message</vt:lpstr>
      <vt:lpstr>Step 9: Retransmitting the Same Message (cont’d)</vt:lpstr>
      <vt:lpstr>Apresentação do PowerPoint</vt:lpstr>
      <vt:lpstr>Turning it into a real network</vt:lpstr>
      <vt:lpstr>Step 10: More Than Two Nodes</vt:lpstr>
      <vt:lpstr>Step 10: More Than Two Nodes (cont’d)</vt:lpstr>
      <vt:lpstr>Step 11: Channels and Inner Type Definitions</vt:lpstr>
      <vt:lpstr>Step 12: Using Two-Way Connections</vt:lpstr>
      <vt:lpstr>Step 12: Using Two-Way Connections (cont’d)</vt:lpstr>
      <vt:lpstr>Step 13: Defining our Message Class</vt:lpstr>
      <vt:lpstr>Step 13: Defining our Message Class (cont’d)</vt:lpstr>
      <vt:lpstr>Step 13: Defining our Message Class (cont’d)</vt:lpstr>
      <vt:lpstr>Adding statistics collection</vt:lpstr>
      <vt:lpstr>Step 14: Displaying the Number of Packets Sent/Received</vt:lpstr>
      <vt:lpstr>Step 14: Displaying the Number of Packets Sent/Received (cont’d)</vt:lpstr>
      <vt:lpstr>Step 15: Adding statistics collection</vt:lpstr>
      <vt:lpstr>Step 15: Adding statistics collection (cont’d)</vt:lpstr>
      <vt:lpstr>Step 15: Adding statistics collection (cont’d)</vt:lpstr>
      <vt:lpstr>Step 15: Adding statistics collection (cont’d)</vt:lpstr>
      <vt:lpstr>Step 16: Statistic collection without modifying your model</vt:lpstr>
      <vt:lpstr>Step 16: Statistic collection without modifying your model (cont’d)</vt:lpstr>
      <vt:lpstr>Step 16: Statistic collection without modifying your model (cont’d)</vt:lpstr>
      <vt:lpstr>Visualizing the results with the OMNeT++ IDE</vt:lpstr>
      <vt:lpstr>Visualizing the results with the OMNeT++ IDE (cont’d)</vt:lpstr>
      <vt:lpstr>Visualizing the results with the OMNeT++ IDE (cont’d)</vt:lpstr>
      <vt:lpstr>Visualizing the results with the OMNeT++ IDE (cont’d)</vt:lpstr>
      <vt:lpstr>Visualizing the results with the OMNeT++ IDE (cont’d)</vt:lpstr>
      <vt:lpstr>Conclusions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Content Adaptation for Universal Access</dc:title>
  <dc:creator>User</dc:creator>
  <cp:lastModifiedBy>nfonseca</cp:lastModifiedBy>
  <cp:revision>289</cp:revision>
  <dcterms:created xsi:type="dcterms:W3CDTF">2010-10-18T05:13:57Z</dcterms:created>
  <dcterms:modified xsi:type="dcterms:W3CDTF">2015-09-17T15:15:13Z</dcterms:modified>
</cp:coreProperties>
</file>